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3" r:id="rId3"/>
    <p:sldMasterId id="2147483692" r:id="rId4"/>
  </p:sldMasterIdLst>
  <p:notesMasterIdLst>
    <p:notesMasterId r:id="rId26"/>
  </p:notesMasterIdLst>
  <p:handoutMasterIdLst>
    <p:handoutMasterId r:id="rId27"/>
  </p:handoutMasterIdLst>
  <p:sldIdLst>
    <p:sldId id="318" r:id="rId5"/>
    <p:sldId id="1028" r:id="rId6"/>
    <p:sldId id="302" r:id="rId7"/>
    <p:sldId id="3055" r:id="rId8"/>
    <p:sldId id="289" r:id="rId9"/>
    <p:sldId id="292" r:id="rId10"/>
    <p:sldId id="3046" r:id="rId11"/>
    <p:sldId id="3054" r:id="rId12"/>
    <p:sldId id="3053" r:id="rId13"/>
    <p:sldId id="3049" r:id="rId14"/>
    <p:sldId id="3051" r:id="rId15"/>
    <p:sldId id="257" r:id="rId16"/>
    <p:sldId id="513" r:id="rId17"/>
    <p:sldId id="3052" r:id="rId18"/>
    <p:sldId id="404" r:id="rId19"/>
    <p:sldId id="524" r:id="rId20"/>
    <p:sldId id="3057" r:id="rId21"/>
    <p:sldId id="3056" r:id="rId22"/>
    <p:sldId id="3058" r:id="rId23"/>
    <p:sldId id="3059" r:id="rId24"/>
    <p:sldId id="316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89B9-9D6F-47D5-B05E-51E03FCC0D09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98A724-DA81-44AB-9486-4DA00DE15BF7}">
      <dgm:prSet/>
      <dgm:spPr/>
      <dgm:t>
        <a:bodyPr/>
        <a:lstStyle/>
        <a:p>
          <a:pPr rtl="0">
            <a:buNone/>
          </a:pPr>
          <a:r>
            <a:rPr lang="id-ID"/>
            <a:t>Per</a:t>
          </a:r>
          <a:r>
            <a:rPr lang="en-US"/>
            <a:t>pre</a:t>
          </a:r>
          <a:r>
            <a:rPr lang="id-ID"/>
            <a:t>s No 81 Tahun  2010  tentang </a:t>
          </a:r>
          <a:r>
            <a:rPr lang="en-US" i="1"/>
            <a:t>Grand Design </a:t>
          </a:r>
          <a:r>
            <a:rPr lang="en-US"/>
            <a:t>RB 2010-2025</a:t>
          </a:r>
          <a:endParaRPr lang="en-US" dirty="0"/>
        </a:p>
      </dgm:t>
    </dgm:pt>
    <dgm:pt modelId="{15CC5DCA-FCEB-439B-BBDC-4748555B3FAC}" type="parTrans" cxnId="{4491761C-432B-4DA7-B517-75EDF8F290FB}">
      <dgm:prSet/>
      <dgm:spPr/>
      <dgm:t>
        <a:bodyPr/>
        <a:lstStyle/>
        <a:p>
          <a:endParaRPr lang="en-US"/>
        </a:p>
      </dgm:t>
    </dgm:pt>
    <dgm:pt modelId="{13B4A3AF-29BE-40D1-9723-0985466ADD1C}" type="sibTrans" cxnId="{4491761C-432B-4DA7-B517-75EDF8F290FB}">
      <dgm:prSet/>
      <dgm:spPr/>
      <dgm:t>
        <a:bodyPr/>
        <a:lstStyle/>
        <a:p>
          <a:endParaRPr lang="en-US"/>
        </a:p>
      </dgm:t>
    </dgm:pt>
    <dgm:pt modelId="{B1E55786-B328-42A3-82D0-4F240D6AF6A1}">
      <dgm:prSet/>
      <dgm:spPr/>
      <dgm:t>
        <a:bodyPr/>
        <a:lstStyle/>
        <a:p>
          <a:pPr rtl="0"/>
          <a:r>
            <a:rPr lang="en-US"/>
            <a:t>Road Map </a:t>
          </a:r>
          <a:r>
            <a:rPr lang="af-ZA" b="1">
              <a:latin typeface="Calibri"/>
              <a:ea typeface="Calibri" pitchFamily="34" charset="0"/>
              <a:cs typeface="Times New Roman" pitchFamily="18" charset="0"/>
            </a:rPr>
            <a:t>Operasionalisasi </a:t>
          </a:r>
          <a:r>
            <a:rPr lang="af-ZA" b="1" i="1">
              <a:latin typeface="Calibri"/>
              <a:ea typeface="Calibri" pitchFamily="34" charset="0"/>
              <a:cs typeface="Times New Roman" pitchFamily="18" charset="0"/>
            </a:rPr>
            <a:t>Grand Design</a:t>
          </a:r>
          <a:r>
            <a:rPr lang="af-ZA" b="1">
              <a:latin typeface="Calibri"/>
              <a:ea typeface="Calibri" pitchFamily="34" charset="0"/>
              <a:cs typeface="Times New Roman" pitchFamily="18" charset="0"/>
            </a:rPr>
            <a:t> Reformasi Birokrasi </a:t>
          </a:r>
          <a:endParaRPr lang="en-US" dirty="0"/>
        </a:p>
      </dgm:t>
    </dgm:pt>
    <dgm:pt modelId="{8A7EE386-1879-4EF5-8186-00B78D571166}" type="parTrans" cxnId="{8A28FC9A-7E2D-4D44-9AC7-B3DD65A019E3}">
      <dgm:prSet/>
      <dgm:spPr/>
      <dgm:t>
        <a:bodyPr/>
        <a:lstStyle/>
        <a:p>
          <a:endParaRPr lang="en-US"/>
        </a:p>
      </dgm:t>
    </dgm:pt>
    <dgm:pt modelId="{E467F126-406B-4648-AE84-5C8D7072DE11}" type="sibTrans" cxnId="{8A28FC9A-7E2D-4D44-9AC7-B3DD65A019E3}">
      <dgm:prSet/>
      <dgm:spPr/>
      <dgm:t>
        <a:bodyPr/>
        <a:lstStyle/>
        <a:p>
          <a:endParaRPr lang="en-US"/>
        </a:p>
      </dgm:t>
    </dgm:pt>
    <dgm:pt modelId="{2D02FF2D-9982-4015-B185-DFBC844F8822}">
      <dgm:prSet/>
      <dgm:spPr/>
      <dgm:t>
        <a:bodyPr/>
        <a:lstStyle/>
        <a:p>
          <a:pPr rtl="0">
            <a:buFontTx/>
            <a:buNone/>
          </a:pPr>
          <a:r>
            <a:rPr lang="en-US" dirty="0" err="1"/>
            <a:t>Rancangan</a:t>
          </a:r>
          <a:r>
            <a:rPr lang="en-US" dirty="0"/>
            <a:t> </a:t>
          </a:r>
          <a:r>
            <a:rPr lang="en-US" dirty="0" err="1"/>
            <a:t>Induk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Reformasi</a:t>
          </a:r>
          <a:r>
            <a:rPr lang="en-US" dirty="0"/>
            <a:t> </a:t>
          </a:r>
          <a:r>
            <a:rPr lang="en-US" dirty="0" err="1"/>
            <a:t>Birokrasi</a:t>
          </a:r>
          <a:r>
            <a:rPr lang="en-US" dirty="0"/>
            <a:t> Nasional</a:t>
          </a:r>
        </a:p>
      </dgm:t>
    </dgm:pt>
    <dgm:pt modelId="{F614D0FE-A5A1-47F5-8D40-01AC2D9007C6}" type="parTrans" cxnId="{1C7CDD6A-F4FD-4B7B-AA1A-F54E78045452}">
      <dgm:prSet/>
      <dgm:spPr/>
      <dgm:t>
        <a:bodyPr/>
        <a:lstStyle/>
        <a:p>
          <a:endParaRPr lang="en-US"/>
        </a:p>
      </dgm:t>
    </dgm:pt>
    <dgm:pt modelId="{2974581F-3C0B-4897-86FF-8C499E844030}" type="sibTrans" cxnId="{1C7CDD6A-F4FD-4B7B-AA1A-F54E78045452}">
      <dgm:prSet/>
      <dgm:spPr/>
      <dgm:t>
        <a:bodyPr/>
        <a:lstStyle/>
        <a:p>
          <a:endParaRPr lang="en-US"/>
        </a:p>
      </dgm:t>
    </dgm:pt>
    <dgm:pt modelId="{A8B3A757-FD5B-47DE-A88B-29479CAC8AAB}">
      <dgm:prSet/>
      <dgm:spPr/>
      <dgm:t>
        <a:bodyPr/>
        <a:lstStyle/>
        <a:p>
          <a:pPr rtl="0"/>
          <a:r>
            <a:rPr lang="id-ID" b="1" dirty="0">
              <a:latin typeface="Calibri"/>
              <a:ea typeface="Calibri" pitchFamily="34" charset="0"/>
              <a:cs typeface="Times New Roman" pitchFamily="18" charset="0"/>
            </a:rPr>
            <a:t>Periode  I : 2010 - 2014</a:t>
          </a:r>
          <a:endParaRPr lang="en-US" dirty="0"/>
        </a:p>
      </dgm:t>
    </dgm:pt>
    <dgm:pt modelId="{42238616-3EA1-402A-B844-7B7DB4D35457}" type="parTrans" cxnId="{E137B8DC-1701-4FA0-AD82-DF2F4EB5C49A}">
      <dgm:prSet/>
      <dgm:spPr/>
      <dgm:t>
        <a:bodyPr/>
        <a:lstStyle/>
        <a:p>
          <a:endParaRPr lang="en-US"/>
        </a:p>
      </dgm:t>
    </dgm:pt>
    <dgm:pt modelId="{BD5AB4B1-7824-4F1D-BBF6-539E404E09ED}" type="sibTrans" cxnId="{E137B8DC-1701-4FA0-AD82-DF2F4EB5C49A}">
      <dgm:prSet/>
      <dgm:spPr/>
      <dgm:t>
        <a:bodyPr/>
        <a:lstStyle/>
        <a:p>
          <a:endParaRPr lang="en-US"/>
        </a:p>
      </dgm:t>
    </dgm:pt>
    <dgm:pt modelId="{E8CD51EA-4C89-4F25-A2DC-CB17E4905746}">
      <dgm:prSet/>
      <dgm:spPr/>
      <dgm:t>
        <a:bodyPr/>
        <a:lstStyle/>
        <a:p>
          <a:pPr rtl="0"/>
          <a:r>
            <a:rPr lang="id-ID" b="1">
              <a:latin typeface="Calibri"/>
              <a:ea typeface="Calibri" pitchFamily="34" charset="0"/>
              <a:cs typeface="Times New Roman" pitchFamily="18" charset="0"/>
            </a:rPr>
            <a:t>Periode  II : 2015 – 2019</a:t>
          </a:r>
          <a:endParaRPr lang="en-US" dirty="0"/>
        </a:p>
      </dgm:t>
    </dgm:pt>
    <dgm:pt modelId="{4F12A11A-F8C9-44CB-B6AE-C56D19F6924D}" type="parTrans" cxnId="{591C579B-724E-4186-BD9F-074DB822E6CB}">
      <dgm:prSet/>
      <dgm:spPr/>
      <dgm:t>
        <a:bodyPr/>
        <a:lstStyle/>
        <a:p>
          <a:endParaRPr lang="id-ID"/>
        </a:p>
      </dgm:t>
    </dgm:pt>
    <dgm:pt modelId="{4DC44464-606F-4315-A58B-0039FA6AF007}" type="sibTrans" cxnId="{591C579B-724E-4186-BD9F-074DB822E6CB}">
      <dgm:prSet/>
      <dgm:spPr/>
      <dgm:t>
        <a:bodyPr/>
        <a:lstStyle/>
        <a:p>
          <a:endParaRPr lang="id-ID"/>
        </a:p>
      </dgm:t>
    </dgm:pt>
    <dgm:pt modelId="{1E1E1F31-8BE0-44F9-A6CD-64B13DCC28DC}">
      <dgm:prSet/>
      <dgm:spPr/>
      <dgm:t>
        <a:bodyPr/>
        <a:lstStyle/>
        <a:p>
          <a:pPr rtl="0"/>
          <a:r>
            <a:rPr lang="id-ID" b="1">
              <a:latin typeface="Calibri"/>
              <a:ea typeface="Calibri" pitchFamily="34" charset="0"/>
              <a:cs typeface="Times New Roman" pitchFamily="18" charset="0"/>
            </a:rPr>
            <a:t> Periode III : 2020 – 2024 </a:t>
          </a:r>
          <a:endParaRPr lang="en-US" dirty="0"/>
        </a:p>
      </dgm:t>
    </dgm:pt>
    <dgm:pt modelId="{147D7959-D986-4DEE-AC59-DB1B481B741B}" type="parTrans" cxnId="{6790F33D-2FB7-4798-9DFE-8275480D3365}">
      <dgm:prSet/>
      <dgm:spPr/>
      <dgm:t>
        <a:bodyPr/>
        <a:lstStyle/>
        <a:p>
          <a:endParaRPr lang="id-ID"/>
        </a:p>
      </dgm:t>
    </dgm:pt>
    <dgm:pt modelId="{AC538605-E9A0-46B2-B49E-43C91A49E61F}" type="sibTrans" cxnId="{6790F33D-2FB7-4798-9DFE-8275480D3365}">
      <dgm:prSet/>
      <dgm:spPr/>
      <dgm:t>
        <a:bodyPr/>
        <a:lstStyle/>
        <a:p>
          <a:endParaRPr lang="id-ID"/>
        </a:p>
      </dgm:t>
    </dgm:pt>
    <dgm:pt modelId="{17F7AB0A-A9AF-47A8-9A05-1AB83E69E69B}" type="pres">
      <dgm:prSet presAssocID="{DCD489B9-9D6F-47D5-B05E-51E03FCC0D09}" presName="Name0" presStyleCnt="0">
        <dgm:presLayoutVars>
          <dgm:dir/>
          <dgm:animLvl val="lvl"/>
          <dgm:resizeHandles val="exact"/>
        </dgm:presLayoutVars>
      </dgm:prSet>
      <dgm:spPr/>
    </dgm:pt>
    <dgm:pt modelId="{00BC3AB2-A537-4A34-AD22-EBEB2F8825E6}" type="pres">
      <dgm:prSet presAssocID="{B1E55786-B328-42A3-82D0-4F240D6AF6A1}" presName="boxAndChildren" presStyleCnt="0"/>
      <dgm:spPr/>
    </dgm:pt>
    <dgm:pt modelId="{EC1D7468-CC3C-423A-B1AE-3A631F061429}" type="pres">
      <dgm:prSet presAssocID="{B1E55786-B328-42A3-82D0-4F240D6AF6A1}" presName="parentTextBox" presStyleLbl="node1" presStyleIdx="0" presStyleCnt="2"/>
      <dgm:spPr/>
    </dgm:pt>
    <dgm:pt modelId="{D49FE59C-C6DA-4DB3-97D2-2078488563CC}" type="pres">
      <dgm:prSet presAssocID="{B1E55786-B328-42A3-82D0-4F240D6AF6A1}" presName="entireBox" presStyleLbl="node1" presStyleIdx="0" presStyleCnt="2"/>
      <dgm:spPr/>
    </dgm:pt>
    <dgm:pt modelId="{23E563DC-C3F1-4CF8-A8EA-D25DE2F20352}" type="pres">
      <dgm:prSet presAssocID="{B1E55786-B328-42A3-82D0-4F240D6AF6A1}" presName="descendantBox" presStyleCnt="0"/>
      <dgm:spPr/>
    </dgm:pt>
    <dgm:pt modelId="{CA7358FC-9E8D-47CE-A42E-E058929BE93A}" type="pres">
      <dgm:prSet presAssocID="{A8B3A757-FD5B-47DE-A88B-29479CAC8AAB}" presName="childTextBox" presStyleLbl="fgAccFollowNode1" presStyleIdx="0" presStyleCnt="4">
        <dgm:presLayoutVars>
          <dgm:bulletEnabled val="1"/>
        </dgm:presLayoutVars>
      </dgm:prSet>
      <dgm:spPr/>
    </dgm:pt>
    <dgm:pt modelId="{2E852568-B919-4B38-9B95-6FD38A162F65}" type="pres">
      <dgm:prSet presAssocID="{E8CD51EA-4C89-4F25-A2DC-CB17E4905746}" presName="childTextBox" presStyleLbl="fgAccFollowNode1" presStyleIdx="1" presStyleCnt="4">
        <dgm:presLayoutVars>
          <dgm:bulletEnabled val="1"/>
        </dgm:presLayoutVars>
      </dgm:prSet>
      <dgm:spPr/>
    </dgm:pt>
    <dgm:pt modelId="{91CFA974-E23E-4068-AB65-09C57A85FFDC}" type="pres">
      <dgm:prSet presAssocID="{1E1E1F31-8BE0-44F9-A6CD-64B13DCC28DC}" presName="childTextBox" presStyleLbl="fgAccFollowNode1" presStyleIdx="2" presStyleCnt="4">
        <dgm:presLayoutVars>
          <dgm:bulletEnabled val="1"/>
        </dgm:presLayoutVars>
      </dgm:prSet>
      <dgm:spPr/>
    </dgm:pt>
    <dgm:pt modelId="{8893ABD5-F6AC-4463-866E-16D82B4960FC}" type="pres">
      <dgm:prSet presAssocID="{13B4A3AF-29BE-40D1-9723-0985466ADD1C}" presName="sp" presStyleCnt="0"/>
      <dgm:spPr/>
    </dgm:pt>
    <dgm:pt modelId="{470B0AC0-3AD1-44F9-8F8B-9042DE132B86}" type="pres">
      <dgm:prSet presAssocID="{EA98A724-DA81-44AB-9486-4DA00DE15BF7}" presName="arrowAndChildren" presStyleCnt="0"/>
      <dgm:spPr/>
    </dgm:pt>
    <dgm:pt modelId="{80F81642-1BFB-4FCE-880C-7F16994C4264}" type="pres">
      <dgm:prSet presAssocID="{EA98A724-DA81-44AB-9486-4DA00DE15BF7}" presName="parentTextArrow" presStyleLbl="node1" presStyleIdx="0" presStyleCnt="2"/>
      <dgm:spPr/>
    </dgm:pt>
    <dgm:pt modelId="{3680EF1C-F376-40DC-A3D7-178B22BFEF74}" type="pres">
      <dgm:prSet presAssocID="{EA98A724-DA81-44AB-9486-4DA00DE15BF7}" presName="arrow" presStyleLbl="node1" presStyleIdx="1" presStyleCnt="2"/>
      <dgm:spPr/>
    </dgm:pt>
    <dgm:pt modelId="{D6990957-DA59-4100-9496-AC2D1DBB6074}" type="pres">
      <dgm:prSet presAssocID="{EA98A724-DA81-44AB-9486-4DA00DE15BF7}" presName="descendantArrow" presStyleCnt="0"/>
      <dgm:spPr/>
    </dgm:pt>
    <dgm:pt modelId="{026CDE9F-907C-41FB-92CE-902DB402AAE0}" type="pres">
      <dgm:prSet presAssocID="{2D02FF2D-9982-4015-B185-DFBC844F882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4491761C-432B-4DA7-B517-75EDF8F290FB}" srcId="{DCD489B9-9D6F-47D5-B05E-51E03FCC0D09}" destId="{EA98A724-DA81-44AB-9486-4DA00DE15BF7}" srcOrd="0" destOrd="0" parTransId="{15CC5DCA-FCEB-439B-BBDC-4748555B3FAC}" sibTransId="{13B4A3AF-29BE-40D1-9723-0985466ADD1C}"/>
    <dgm:cxn modelId="{A2626C22-C13E-4BEB-B6B8-5E21A700B5CC}" type="presOf" srcId="{B1E55786-B328-42A3-82D0-4F240D6AF6A1}" destId="{D49FE59C-C6DA-4DB3-97D2-2078488563CC}" srcOrd="1" destOrd="0" presId="urn:microsoft.com/office/officeart/2005/8/layout/process4"/>
    <dgm:cxn modelId="{5A247633-40D4-4440-AEE4-60C0417CBE07}" type="presOf" srcId="{1E1E1F31-8BE0-44F9-A6CD-64B13DCC28DC}" destId="{91CFA974-E23E-4068-AB65-09C57A85FFDC}" srcOrd="0" destOrd="0" presId="urn:microsoft.com/office/officeart/2005/8/layout/process4"/>
    <dgm:cxn modelId="{6790F33D-2FB7-4798-9DFE-8275480D3365}" srcId="{B1E55786-B328-42A3-82D0-4F240D6AF6A1}" destId="{1E1E1F31-8BE0-44F9-A6CD-64B13DCC28DC}" srcOrd="2" destOrd="0" parTransId="{147D7959-D986-4DEE-AC59-DB1B481B741B}" sibTransId="{AC538605-E9A0-46B2-B49E-43C91A49E61F}"/>
    <dgm:cxn modelId="{6546155C-2E26-4646-8BF3-B364607FEB18}" type="presOf" srcId="{A8B3A757-FD5B-47DE-A88B-29479CAC8AAB}" destId="{CA7358FC-9E8D-47CE-A42E-E058929BE93A}" srcOrd="0" destOrd="0" presId="urn:microsoft.com/office/officeart/2005/8/layout/process4"/>
    <dgm:cxn modelId="{1C7CDD6A-F4FD-4B7B-AA1A-F54E78045452}" srcId="{EA98A724-DA81-44AB-9486-4DA00DE15BF7}" destId="{2D02FF2D-9982-4015-B185-DFBC844F8822}" srcOrd="0" destOrd="0" parTransId="{F614D0FE-A5A1-47F5-8D40-01AC2D9007C6}" sibTransId="{2974581F-3C0B-4897-86FF-8C499E844030}"/>
    <dgm:cxn modelId="{D3B15F8E-C691-4E07-80DE-EAE5B8BFC2DB}" type="presOf" srcId="{E8CD51EA-4C89-4F25-A2DC-CB17E4905746}" destId="{2E852568-B919-4B38-9B95-6FD38A162F65}" srcOrd="0" destOrd="0" presId="urn:microsoft.com/office/officeart/2005/8/layout/process4"/>
    <dgm:cxn modelId="{F1A5ED91-1B09-4FC0-A50C-AD8B4D8C1120}" type="presOf" srcId="{2D02FF2D-9982-4015-B185-DFBC844F8822}" destId="{026CDE9F-907C-41FB-92CE-902DB402AAE0}" srcOrd="0" destOrd="0" presId="urn:microsoft.com/office/officeart/2005/8/layout/process4"/>
    <dgm:cxn modelId="{8A28FC9A-7E2D-4D44-9AC7-B3DD65A019E3}" srcId="{DCD489B9-9D6F-47D5-B05E-51E03FCC0D09}" destId="{B1E55786-B328-42A3-82D0-4F240D6AF6A1}" srcOrd="1" destOrd="0" parTransId="{8A7EE386-1879-4EF5-8186-00B78D571166}" sibTransId="{E467F126-406B-4648-AE84-5C8D7072DE11}"/>
    <dgm:cxn modelId="{591C579B-724E-4186-BD9F-074DB822E6CB}" srcId="{B1E55786-B328-42A3-82D0-4F240D6AF6A1}" destId="{E8CD51EA-4C89-4F25-A2DC-CB17E4905746}" srcOrd="1" destOrd="0" parTransId="{4F12A11A-F8C9-44CB-B6AE-C56D19F6924D}" sibTransId="{4DC44464-606F-4315-A58B-0039FA6AF007}"/>
    <dgm:cxn modelId="{E18840C6-53BE-465C-8A60-77E06368F460}" type="presOf" srcId="{EA98A724-DA81-44AB-9486-4DA00DE15BF7}" destId="{3680EF1C-F376-40DC-A3D7-178B22BFEF74}" srcOrd="1" destOrd="0" presId="urn:microsoft.com/office/officeart/2005/8/layout/process4"/>
    <dgm:cxn modelId="{1E88DEC8-F226-43C8-A849-89086A8FC292}" type="presOf" srcId="{EA98A724-DA81-44AB-9486-4DA00DE15BF7}" destId="{80F81642-1BFB-4FCE-880C-7F16994C4264}" srcOrd="0" destOrd="0" presId="urn:microsoft.com/office/officeart/2005/8/layout/process4"/>
    <dgm:cxn modelId="{E137B8DC-1701-4FA0-AD82-DF2F4EB5C49A}" srcId="{B1E55786-B328-42A3-82D0-4F240D6AF6A1}" destId="{A8B3A757-FD5B-47DE-A88B-29479CAC8AAB}" srcOrd="0" destOrd="0" parTransId="{42238616-3EA1-402A-B844-7B7DB4D35457}" sibTransId="{BD5AB4B1-7824-4F1D-BBF6-539E404E09ED}"/>
    <dgm:cxn modelId="{C7DC51EE-DB9C-46D4-B0AD-FC5038CF42FA}" type="presOf" srcId="{DCD489B9-9D6F-47D5-B05E-51E03FCC0D09}" destId="{17F7AB0A-A9AF-47A8-9A05-1AB83E69E69B}" srcOrd="0" destOrd="0" presId="urn:microsoft.com/office/officeart/2005/8/layout/process4"/>
    <dgm:cxn modelId="{499A29F2-CE5D-4B89-8E5E-4B8D148595D0}" type="presOf" srcId="{B1E55786-B328-42A3-82D0-4F240D6AF6A1}" destId="{EC1D7468-CC3C-423A-B1AE-3A631F061429}" srcOrd="0" destOrd="0" presId="urn:microsoft.com/office/officeart/2005/8/layout/process4"/>
    <dgm:cxn modelId="{B4CE0AE8-9576-49AA-A911-337267D318AF}" type="presParOf" srcId="{17F7AB0A-A9AF-47A8-9A05-1AB83E69E69B}" destId="{00BC3AB2-A537-4A34-AD22-EBEB2F8825E6}" srcOrd="0" destOrd="0" presId="urn:microsoft.com/office/officeart/2005/8/layout/process4"/>
    <dgm:cxn modelId="{48DF1F10-F3E4-494F-89F1-58CC453C9D19}" type="presParOf" srcId="{00BC3AB2-A537-4A34-AD22-EBEB2F8825E6}" destId="{EC1D7468-CC3C-423A-B1AE-3A631F061429}" srcOrd="0" destOrd="0" presId="urn:microsoft.com/office/officeart/2005/8/layout/process4"/>
    <dgm:cxn modelId="{2852D3E8-84EF-471A-801D-639EEB548B49}" type="presParOf" srcId="{00BC3AB2-A537-4A34-AD22-EBEB2F8825E6}" destId="{D49FE59C-C6DA-4DB3-97D2-2078488563CC}" srcOrd="1" destOrd="0" presId="urn:microsoft.com/office/officeart/2005/8/layout/process4"/>
    <dgm:cxn modelId="{9C46080A-1906-4241-BBF8-795C48C216A7}" type="presParOf" srcId="{00BC3AB2-A537-4A34-AD22-EBEB2F8825E6}" destId="{23E563DC-C3F1-4CF8-A8EA-D25DE2F20352}" srcOrd="2" destOrd="0" presId="urn:microsoft.com/office/officeart/2005/8/layout/process4"/>
    <dgm:cxn modelId="{1B7629D0-3D67-4144-B3BF-3F5B6E23B66E}" type="presParOf" srcId="{23E563DC-C3F1-4CF8-A8EA-D25DE2F20352}" destId="{CA7358FC-9E8D-47CE-A42E-E058929BE93A}" srcOrd="0" destOrd="0" presId="urn:microsoft.com/office/officeart/2005/8/layout/process4"/>
    <dgm:cxn modelId="{796A5780-F335-4E2F-BE1C-52C3C5A20E0C}" type="presParOf" srcId="{23E563DC-C3F1-4CF8-A8EA-D25DE2F20352}" destId="{2E852568-B919-4B38-9B95-6FD38A162F65}" srcOrd="1" destOrd="0" presId="urn:microsoft.com/office/officeart/2005/8/layout/process4"/>
    <dgm:cxn modelId="{254AEE94-062C-43E3-A327-BF117D0DD3CB}" type="presParOf" srcId="{23E563DC-C3F1-4CF8-A8EA-D25DE2F20352}" destId="{91CFA974-E23E-4068-AB65-09C57A85FFDC}" srcOrd="2" destOrd="0" presId="urn:microsoft.com/office/officeart/2005/8/layout/process4"/>
    <dgm:cxn modelId="{452D7104-2379-49C4-9A3E-721E5F5A0D83}" type="presParOf" srcId="{17F7AB0A-A9AF-47A8-9A05-1AB83E69E69B}" destId="{8893ABD5-F6AC-4463-866E-16D82B4960FC}" srcOrd="1" destOrd="0" presId="urn:microsoft.com/office/officeart/2005/8/layout/process4"/>
    <dgm:cxn modelId="{6DD76D81-15B4-408E-9960-B2AF632983DC}" type="presParOf" srcId="{17F7AB0A-A9AF-47A8-9A05-1AB83E69E69B}" destId="{470B0AC0-3AD1-44F9-8F8B-9042DE132B86}" srcOrd="2" destOrd="0" presId="urn:microsoft.com/office/officeart/2005/8/layout/process4"/>
    <dgm:cxn modelId="{F9D6D557-9511-4402-9690-835BDC9FF705}" type="presParOf" srcId="{470B0AC0-3AD1-44F9-8F8B-9042DE132B86}" destId="{80F81642-1BFB-4FCE-880C-7F16994C4264}" srcOrd="0" destOrd="0" presId="urn:microsoft.com/office/officeart/2005/8/layout/process4"/>
    <dgm:cxn modelId="{E2A0BB13-571E-47AA-B24E-4A0DE24216E5}" type="presParOf" srcId="{470B0AC0-3AD1-44F9-8F8B-9042DE132B86}" destId="{3680EF1C-F376-40DC-A3D7-178B22BFEF74}" srcOrd="1" destOrd="0" presId="urn:microsoft.com/office/officeart/2005/8/layout/process4"/>
    <dgm:cxn modelId="{75429707-005D-41B8-9E9D-145C211378FD}" type="presParOf" srcId="{470B0AC0-3AD1-44F9-8F8B-9042DE132B86}" destId="{D6990957-DA59-4100-9496-AC2D1DBB6074}" srcOrd="2" destOrd="0" presId="urn:microsoft.com/office/officeart/2005/8/layout/process4"/>
    <dgm:cxn modelId="{D3EB2138-CD05-4D11-A146-5B68630F6837}" type="presParOf" srcId="{D6990957-DA59-4100-9496-AC2D1DBB6074}" destId="{026CDE9F-907C-41FB-92CE-902DB402AA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714F3-2CA4-4EAD-9A2B-0DADC2A0972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AFE80C1-70BB-40C6-831F-E7C085144F0A}">
      <dgm:prSet phldrT="[Text]" custT="1"/>
      <dgm:spPr>
        <a:ln w="57150">
          <a:solidFill>
            <a:srgbClr val="FF0000"/>
          </a:solidFill>
          <a:prstDash val="sysDot"/>
        </a:ln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Birokrasi</a:t>
          </a:r>
          <a:r>
            <a:rPr lang="en-US" sz="2400" b="1" dirty="0">
              <a:solidFill>
                <a:schemeClr val="tx1"/>
              </a:solidFill>
            </a:rPr>
            <a:t> yang </a:t>
          </a:r>
          <a:r>
            <a:rPr lang="en-US" sz="2400" b="1" dirty="0" err="1">
              <a:solidFill>
                <a:schemeClr val="tx1"/>
              </a:solidFill>
            </a:rPr>
            <a:t>bersih</a:t>
          </a:r>
          <a:r>
            <a:rPr lang="en-US" sz="2400" b="1" dirty="0">
              <a:solidFill>
                <a:schemeClr val="tx1"/>
              </a:solidFill>
            </a:rPr>
            <a:t> dan </a:t>
          </a:r>
          <a:r>
            <a:rPr lang="en-US" sz="2400" b="1" dirty="0" err="1">
              <a:solidFill>
                <a:schemeClr val="tx1"/>
              </a:solidFill>
            </a:rPr>
            <a:t>akuntabel</a:t>
          </a:r>
          <a:endParaRPr lang="en-ID" sz="2400" b="1" dirty="0"/>
        </a:p>
      </dgm:t>
    </dgm:pt>
    <dgm:pt modelId="{4F688436-9BF5-48E8-86D5-A49AEE87B08E}" type="parTrans" cxnId="{6B609DEA-6522-434A-86F5-0A29329E9639}">
      <dgm:prSet/>
      <dgm:spPr/>
      <dgm:t>
        <a:bodyPr/>
        <a:lstStyle/>
        <a:p>
          <a:endParaRPr lang="en-ID"/>
        </a:p>
      </dgm:t>
    </dgm:pt>
    <dgm:pt modelId="{C38EC00E-04E5-4F0B-B5A2-7D7EA5C7F591}" type="sibTrans" cxnId="{6B609DEA-6522-434A-86F5-0A29329E9639}">
      <dgm:prSet/>
      <dgm:spPr/>
      <dgm:t>
        <a:bodyPr/>
        <a:lstStyle/>
        <a:p>
          <a:endParaRPr lang="en-ID"/>
        </a:p>
      </dgm:t>
    </dgm:pt>
    <dgm:pt modelId="{87F22622-6816-4B41-9219-36F6C14A98CA}">
      <dgm:prSet phldrT="[Text]" custT="1"/>
      <dgm:spPr>
        <a:ln w="57150">
          <a:solidFill>
            <a:srgbClr val="303281"/>
          </a:solidFill>
          <a:prstDash val="sysDot"/>
        </a:ln>
      </dgm:spPr>
      <dgm:t>
        <a:bodyPr/>
        <a:lstStyle/>
        <a:p>
          <a:r>
            <a:rPr lang="id-ID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Birokrasi yang kapabel</a:t>
          </a:r>
          <a:endParaRPr lang="en-ID" sz="2400" b="1" dirty="0"/>
        </a:p>
      </dgm:t>
    </dgm:pt>
    <dgm:pt modelId="{15D43A54-E122-4EED-A2CE-603B628F5F30}" type="parTrans" cxnId="{E98E4168-32E2-4E1C-8FB4-811E6EE7DBC4}">
      <dgm:prSet/>
      <dgm:spPr/>
      <dgm:t>
        <a:bodyPr/>
        <a:lstStyle/>
        <a:p>
          <a:endParaRPr lang="en-ID"/>
        </a:p>
      </dgm:t>
    </dgm:pt>
    <dgm:pt modelId="{9BEB27B7-759B-4C8F-8962-50418A03EE1E}" type="sibTrans" cxnId="{E98E4168-32E2-4E1C-8FB4-811E6EE7DBC4}">
      <dgm:prSet/>
      <dgm:spPr/>
      <dgm:t>
        <a:bodyPr/>
        <a:lstStyle/>
        <a:p>
          <a:endParaRPr lang="en-ID"/>
        </a:p>
      </dgm:t>
    </dgm:pt>
    <dgm:pt modelId="{39514B7A-5F06-4981-A657-6C72A3CC6411}">
      <dgm:prSet phldrT="[Text]" custT="1"/>
      <dgm:spPr>
        <a:ln w="57150">
          <a:solidFill>
            <a:srgbClr val="0A9BAB"/>
          </a:solidFill>
          <a:prstDash val="sysDot"/>
        </a:ln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Pelayanan</a:t>
          </a:r>
          <a:r>
            <a: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Publik</a:t>
          </a:r>
          <a:r>
            <a: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 yang Prima</a:t>
          </a:r>
          <a:endParaRPr lang="en-ID" sz="2400" b="1" dirty="0"/>
        </a:p>
      </dgm:t>
    </dgm:pt>
    <dgm:pt modelId="{C2E259E7-EC59-4096-8581-55ACDE212397}" type="parTrans" cxnId="{09332BE6-367F-4A00-BE84-5A07C4185D3C}">
      <dgm:prSet/>
      <dgm:spPr/>
      <dgm:t>
        <a:bodyPr/>
        <a:lstStyle/>
        <a:p>
          <a:endParaRPr lang="en-ID"/>
        </a:p>
      </dgm:t>
    </dgm:pt>
    <dgm:pt modelId="{1C7B7A11-DF3F-48B3-B320-3F7725742749}" type="sibTrans" cxnId="{09332BE6-367F-4A00-BE84-5A07C4185D3C}">
      <dgm:prSet/>
      <dgm:spPr/>
      <dgm:t>
        <a:bodyPr/>
        <a:lstStyle/>
        <a:p>
          <a:endParaRPr lang="en-ID"/>
        </a:p>
      </dgm:t>
    </dgm:pt>
    <dgm:pt modelId="{216F70CA-3078-4B39-94C4-5CD8C385C948}" type="pres">
      <dgm:prSet presAssocID="{1CC714F3-2CA4-4EAD-9A2B-0DADC2A09725}" presName="Name0" presStyleCnt="0">
        <dgm:presLayoutVars>
          <dgm:dir/>
          <dgm:resizeHandles val="exact"/>
        </dgm:presLayoutVars>
      </dgm:prSet>
      <dgm:spPr/>
    </dgm:pt>
    <dgm:pt modelId="{C59A7F0F-8308-4D20-B5A2-74EEF6750EE7}" type="pres">
      <dgm:prSet presAssocID="{2AFE80C1-70BB-40C6-831F-E7C085144F0A}" presName="composite" presStyleCnt="0"/>
      <dgm:spPr/>
    </dgm:pt>
    <dgm:pt modelId="{DEDD48ED-EAD9-404E-B4DC-E204381CE456}" type="pres">
      <dgm:prSet presAssocID="{2AFE80C1-70BB-40C6-831F-E7C085144F0A}" presName="rect1" presStyleLbl="trAlignAcc1" presStyleIdx="0" presStyleCnt="3" custScaleX="76667" custLinFactNeighborX="-5174">
        <dgm:presLayoutVars>
          <dgm:bulletEnabled val="1"/>
        </dgm:presLayoutVars>
      </dgm:prSet>
      <dgm:spPr/>
    </dgm:pt>
    <dgm:pt modelId="{5D84C234-960A-498E-80AE-3E2954E16690}" type="pres">
      <dgm:prSet presAssocID="{2AFE80C1-70BB-40C6-831F-E7C085144F0A}" presName="rect2" presStyleLbl="fgImgPlace1" presStyleIdx="0" presStyleCnt="3" custScaleX="98899" custScaleY="102469"/>
      <dgm:spPr>
        <a:solidFill>
          <a:schemeClr val="accent2">
            <a:lumMod val="20000"/>
            <a:lumOff val="80000"/>
          </a:schemeClr>
        </a:solidFill>
      </dgm:spPr>
    </dgm:pt>
    <dgm:pt modelId="{FF003BB6-F355-4D6E-9BD5-01791435A004}" type="pres">
      <dgm:prSet presAssocID="{C38EC00E-04E5-4F0B-B5A2-7D7EA5C7F591}" presName="sibTrans" presStyleCnt="0"/>
      <dgm:spPr/>
    </dgm:pt>
    <dgm:pt modelId="{DDE99C85-73C0-4634-868E-1EE0707E3B66}" type="pres">
      <dgm:prSet presAssocID="{87F22622-6816-4B41-9219-36F6C14A98CA}" presName="composite" presStyleCnt="0"/>
      <dgm:spPr/>
    </dgm:pt>
    <dgm:pt modelId="{FBC04ECE-663A-4053-BEDA-DA7AD106AF40}" type="pres">
      <dgm:prSet presAssocID="{87F22622-6816-4B41-9219-36F6C14A98CA}" presName="rect1" presStyleLbl="trAlignAcc1" presStyleIdx="1" presStyleCnt="3" custScaleX="75655" custLinFactNeighborX="-4776">
        <dgm:presLayoutVars>
          <dgm:bulletEnabled val="1"/>
        </dgm:presLayoutVars>
      </dgm:prSet>
      <dgm:spPr/>
    </dgm:pt>
    <dgm:pt modelId="{009719F5-6842-4FB2-BD07-DF3733235C80}" type="pres">
      <dgm:prSet presAssocID="{87F22622-6816-4B41-9219-36F6C14A98CA}" presName="rect2" presStyleLbl="fgImgPlace1" presStyleIdx="1" presStyleCnt="3"/>
      <dgm:spPr/>
    </dgm:pt>
    <dgm:pt modelId="{4A2DFCAF-B6AE-4A39-95BD-FB3F3A70B6D7}" type="pres">
      <dgm:prSet presAssocID="{9BEB27B7-759B-4C8F-8962-50418A03EE1E}" presName="sibTrans" presStyleCnt="0"/>
      <dgm:spPr/>
    </dgm:pt>
    <dgm:pt modelId="{8550EFE6-5F7D-4EB8-B204-120FDA00E7C5}" type="pres">
      <dgm:prSet presAssocID="{39514B7A-5F06-4981-A657-6C72A3CC6411}" presName="composite" presStyleCnt="0"/>
      <dgm:spPr/>
    </dgm:pt>
    <dgm:pt modelId="{0640FA01-4399-4E2D-87BC-29858A9EA7EC}" type="pres">
      <dgm:prSet presAssocID="{39514B7A-5F06-4981-A657-6C72A3CC6411}" presName="rect1" presStyleLbl="trAlignAcc1" presStyleIdx="2" presStyleCnt="3" custScaleX="75731" custLinFactNeighborX="-4577">
        <dgm:presLayoutVars>
          <dgm:bulletEnabled val="1"/>
        </dgm:presLayoutVars>
      </dgm:prSet>
      <dgm:spPr/>
    </dgm:pt>
    <dgm:pt modelId="{BD16E513-1791-4A7B-9895-C6F1CB44EC20}" type="pres">
      <dgm:prSet presAssocID="{39514B7A-5F06-4981-A657-6C72A3CC6411}" presName="rect2" presStyleLbl="fgImgPlace1" presStyleIdx="2" presStyleCnt="3"/>
      <dgm:spPr/>
    </dgm:pt>
  </dgm:ptLst>
  <dgm:cxnLst>
    <dgm:cxn modelId="{E944A140-EA6F-4D03-A75E-5BAE4D6E6B30}" type="presOf" srcId="{87F22622-6816-4B41-9219-36F6C14A98CA}" destId="{FBC04ECE-663A-4053-BEDA-DA7AD106AF40}" srcOrd="0" destOrd="0" presId="urn:microsoft.com/office/officeart/2008/layout/PictureStrips"/>
    <dgm:cxn modelId="{A070ED43-E0A6-41DC-9D09-C8624154C958}" type="presOf" srcId="{1CC714F3-2CA4-4EAD-9A2B-0DADC2A09725}" destId="{216F70CA-3078-4B39-94C4-5CD8C385C948}" srcOrd="0" destOrd="0" presId="urn:microsoft.com/office/officeart/2008/layout/PictureStrips"/>
    <dgm:cxn modelId="{E98E4168-32E2-4E1C-8FB4-811E6EE7DBC4}" srcId="{1CC714F3-2CA4-4EAD-9A2B-0DADC2A09725}" destId="{87F22622-6816-4B41-9219-36F6C14A98CA}" srcOrd="1" destOrd="0" parTransId="{15D43A54-E122-4EED-A2CE-603B628F5F30}" sibTransId="{9BEB27B7-759B-4C8F-8962-50418A03EE1E}"/>
    <dgm:cxn modelId="{4A1054D0-18A0-4342-BA34-2A2D413A05A4}" type="presOf" srcId="{2AFE80C1-70BB-40C6-831F-E7C085144F0A}" destId="{DEDD48ED-EAD9-404E-B4DC-E204381CE456}" srcOrd="0" destOrd="0" presId="urn:microsoft.com/office/officeart/2008/layout/PictureStrips"/>
    <dgm:cxn modelId="{3A5E78E5-4598-4880-B597-E20B881DA44D}" type="presOf" srcId="{39514B7A-5F06-4981-A657-6C72A3CC6411}" destId="{0640FA01-4399-4E2D-87BC-29858A9EA7EC}" srcOrd="0" destOrd="0" presId="urn:microsoft.com/office/officeart/2008/layout/PictureStrips"/>
    <dgm:cxn modelId="{09332BE6-367F-4A00-BE84-5A07C4185D3C}" srcId="{1CC714F3-2CA4-4EAD-9A2B-0DADC2A09725}" destId="{39514B7A-5F06-4981-A657-6C72A3CC6411}" srcOrd="2" destOrd="0" parTransId="{C2E259E7-EC59-4096-8581-55ACDE212397}" sibTransId="{1C7B7A11-DF3F-48B3-B320-3F7725742749}"/>
    <dgm:cxn modelId="{6B609DEA-6522-434A-86F5-0A29329E9639}" srcId="{1CC714F3-2CA4-4EAD-9A2B-0DADC2A09725}" destId="{2AFE80C1-70BB-40C6-831F-E7C085144F0A}" srcOrd="0" destOrd="0" parTransId="{4F688436-9BF5-48E8-86D5-A49AEE87B08E}" sibTransId="{C38EC00E-04E5-4F0B-B5A2-7D7EA5C7F591}"/>
    <dgm:cxn modelId="{9EE54980-1352-4EDB-984C-7D5D1FEA9DD2}" type="presParOf" srcId="{216F70CA-3078-4B39-94C4-5CD8C385C948}" destId="{C59A7F0F-8308-4D20-B5A2-74EEF6750EE7}" srcOrd="0" destOrd="0" presId="urn:microsoft.com/office/officeart/2008/layout/PictureStrips"/>
    <dgm:cxn modelId="{6A2E0D61-B5A0-43A5-AB9F-1D942EDE5B63}" type="presParOf" srcId="{C59A7F0F-8308-4D20-B5A2-74EEF6750EE7}" destId="{DEDD48ED-EAD9-404E-B4DC-E204381CE456}" srcOrd="0" destOrd="0" presId="urn:microsoft.com/office/officeart/2008/layout/PictureStrips"/>
    <dgm:cxn modelId="{314048C2-50F7-42F5-B768-3D64B206B6C8}" type="presParOf" srcId="{C59A7F0F-8308-4D20-B5A2-74EEF6750EE7}" destId="{5D84C234-960A-498E-80AE-3E2954E16690}" srcOrd="1" destOrd="0" presId="urn:microsoft.com/office/officeart/2008/layout/PictureStrips"/>
    <dgm:cxn modelId="{85FEF355-FB99-4C6F-85DA-1C81577C4BAC}" type="presParOf" srcId="{216F70CA-3078-4B39-94C4-5CD8C385C948}" destId="{FF003BB6-F355-4D6E-9BD5-01791435A004}" srcOrd="1" destOrd="0" presId="urn:microsoft.com/office/officeart/2008/layout/PictureStrips"/>
    <dgm:cxn modelId="{5CF76269-E092-429C-9084-FA8255274A00}" type="presParOf" srcId="{216F70CA-3078-4B39-94C4-5CD8C385C948}" destId="{DDE99C85-73C0-4634-868E-1EE0707E3B66}" srcOrd="2" destOrd="0" presId="urn:microsoft.com/office/officeart/2008/layout/PictureStrips"/>
    <dgm:cxn modelId="{73EC259D-A74C-4450-9AB6-A54C4CC6D129}" type="presParOf" srcId="{DDE99C85-73C0-4634-868E-1EE0707E3B66}" destId="{FBC04ECE-663A-4053-BEDA-DA7AD106AF40}" srcOrd="0" destOrd="0" presId="urn:microsoft.com/office/officeart/2008/layout/PictureStrips"/>
    <dgm:cxn modelId="{FDF52CB8-8722-406D-98F0-E65CA5F9EE42}" type="presParOf" srcId="{DDE99C85-73C0-4634-868E-1EE0707E3B66}" destId="{009719F5-6842-4FB2-BD07-DF3733235C80}" srcOrd="1" destOrd="0" presId="urn:microsoft.com/office/officeart/2008/layout/PictureStrips"/>
    <dgm:cxn modelId="{8861E299-FE72-429B-AFBB-2C80F021B80E}" type="presParOf" srcId="{216F70CA-3078-4B39-94C4-5CD8C385C948}" destId="{4A2DFCAF-B6AE-4A39-95BD-FB3F3A70B6D7}" srcOrd="3" destOrd="0" presId="urn:microsoft.com/office/officeart/2008/layout/PictureStrips"/>
    <dgm:cxn modelId="{25554A25-EB83-4050-B340-E99875CBF986}" type="presParOf" srcId="{216F70CA-3078-4B39-94C4-5CD8C385C948}" destId="{8550EFE6-5F7D-4EB8-B204-120FDA00E7C5}" srcOrd="4" destOrd="0" presId="urn:microsoft.com/office/officeart/2008/layout/PictureStrips"/>
    <dgm:cxn modelId="{B78857BF-AD2D-4405-B936-1E16CA730B5A}" type="presParOf" srcId="{8550EFE6-5F7D-4EB8-B204-120FDA00E7C5}" destId="{0640FA01-4399-4E2D-87BC-29858A9EA7EC}" srcOrd="0" destOrd="0" presId="urn:microsoft.com/office/officeart/2008/layout/PictureStrips"/>
    <dgm:cxn modelId="{F5BA6280-F1A9-4C52-A549-4F7C4E43CFCC}" type="presParOf" srcId="{8550EFE6-5F7D-4EB8-B204-120FDA00E7C5}" destId="{BD16E513-1791-4A7B-9895-C6F1CB44EC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FE59C-C6DA-4DB3-97D2-2078488563CC}">
      <dsp:nvSpPr>
        <dsp:cNvPr id="0" name=""/>
        <dsp:cNvSpPr/>
      </dsp:nvSpPr>
      <dsp:spPr>
        <a:xfrm>
          <a:off x="0" y="3102802"/>
          <a:ext cx="8703276" cy="20357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Road Map </a:t>
          </a:r>
          <a:r>
            <a:rPr lang="af-ZA" sz="2600" b="1" kern="1200">
              <a:latin typeface="Calibri"/>
              <a:ea typeface="Calibri" pitchFamily="34" charset="0"/>
              <a:cs typeface="Times New Roman" pitchFamily="18" charset="0"/>
            </a:rPr>
            <a:t>Operasionalisasi </a:t>
          </a:r>
          <a:r>
            <a:rPr lang="af-ZA" sz="2600" b="1" i="1" kern="1200">
              <a:latin typeface="Calibri"/>
              <a:ea typeface="Calibri" pitchFamily="34" charset="0"/>
              <a:cs typeface="Times New Roman" pitchFamily="18" charset="0"/>
            </a:rPr>
            <a:t>Grand Design</a:t>
          </a:r>
          <a:r>
            <a:rPr lang="af-ZA" sz="2600" b="1" kern="1200">
              <a:latin typeface="Calibri"/>
              <a:ea typeface="Calibri" pitchFamily="34" charset="0"/>
              <a:cs typeface="Times New Roman" pitchFamily="18" charset="0"/>
            </a:rPr>
            <a:t> Reformasi Birokrasi </a:t>
          </a:r>
          <a:endParaRPr lang="en-US" sz="2600" kern="1200" dirty="0"/>
        </a:p>
      </dsp:txBody>
      <dsp:txXfrm>
        <a:off x="0" y="3102802"/>
        <a:ext cx="8703276" cy="1099318"/>
      </dsp:txXfrm>
    </dsp:sp>
    <dsp:sp modelId="{CA7358FC-9E8D-47CE-A42E-E058929BE93A}">
      <dsp:nvSpPr>
        <dsp:cNvPr id="0" name=""/>
        <dsp:cNvSpPr/>
      </dsp:nvSpPr>
      <dsp:spPr>
        <a:xfrm>
          <a:off x="4249" y="4161405"/>
          <a:ext cx="2898258" cy="93645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latin typeface="Calibri"/>
              <a:ea typeface="Calibri" pitchFamily="34" charset="0"/>
              <a:cs typeface="Times New Roman" pitchFamily="18" charset="0"/>
            </a:rPr>
            <a:t>Periode  I : 2010 - 2014</a:t>
          </a:r>
          <a:endParaRPr lang="en-US" sz="3000" kern="1200" dirty="0"/>
        </a:p>
      </dsp:txBody>
      <dsp:txXfrm>
        <a:off x="4249" y="4161405"/>
        <a:ext cx="2898258" cy="936456"/>
      </dsp:txXfrm>
    </dsp:sp>
    <dsp:sp modelId="{2E852568-B919-4B38-9B95-6FD38A162F65}">
      <dsp:nvSpPr>
        <dsp:cNvPr id="0" name=""/>
        <dsp:cNvSpPr/>
      </dsp:nvSpPr>
      <dsp:spPr>
        <a:xfrm>
          <a:off x="2902508" y="4161405"/>
          <a:ext cx="2898258" cy="936456"/>
        </a:xfrm>
        <a:prstGeom prst="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>
              <a:latin typeface="Calibri"/>
              <a:ea typeface="Calibri" pitchFamily="34" charset="0"/>
              <a:cs typeface="Times New Roman" pitchFamily="18" charset="0"/>
            </a:rPr>
            <a:t>Periode  II : 2015 – 2019</a:t>
          </a:r>
          <a:endParaRPr lang="en-US" sz="3000" kern="1200" dirty="0"/>
        </a:p>
      </dsp:txBody>
      <dsp:txXfrm>
        <a:off x="2902508" y="4161405"/>
        <a:ext cx="2898258" cy="936456"/>
      </dsp:txXfrm>
    </dsp:sp>
    <dsp:sp modelId="{91CFA974-E23E-4068-AB65-09C57A85FFDC}">
      <dsp:nvSpPr>
        <dsp:cNvPr id="0" name=""/>
        <dsp:cNvSpPr/>
      </dsp:nvSpPr>
      <dsp:spPr>
        <a:xfrm>
          <a:off x="5800767" y="4161405"/>
          <a:ext cx="2898258" cy="936456"/>
        </a:xfrm>
        <a:prstGeom prst="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>
              <a:latin typeface="Calibri"/>
              <a:ea typeface="Calibri" pitchFamily="34" charset="0"/>
              <a:cs typeface="Times New Roman" pitchFamily="18" charset="0"/>
            </a:rPr>
            <a:t> Periode III : 2020 – 2024 </a:t>
          </a:r>
          <a:endParaRPr lang="en-US" sz="3000" kern="1200" dirty="0"/>
        </a:p>
      </dsp:txBody>
      <dsp:txXfrm>
        <a:off x="5800767" y="4161405"/>
        <a:ext cx="2898258" cy="936456"/>
      </dsp:txXfrm>
    </dsp:sp>
    <dsp:sp modelId="{3680EF1C-F376-40DC-A3D7-178B22BFEF74}">
      <dsp:nvSpPr>
        <dsp:cNvPr id="0" name=""/>
        <dsp:cNvSpPr/>
      </dsp:nvSpPr>
      <dsp:spPr>
        <a:xfrm rot="10800000">
          <a:off x="0" y="2318"/>
          <a:ext cx="8703276" cy="3131020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/>
            <a:t>Per</a:t>
          </a:r>
          <a:r>
            <a:rPr lang="en-US" sz="2600" kern="1200"/>
            <a:t>pre</a:t>
          </a:r>
          <a:r>
            <a:rPr lang="id-ID" sz="2600" kern="1200"/>
            <a:t>s No 81 Tahun  2010  tentang </a:t>
          </a:r>
          <a:r>
            <a:rPr lang="en-US" sz="2600" i="1" kern="1200"/>
            <a:t>Grand Design </a:t>
          </a:r>
          <a:r>
            <a:rPr lang="en-US" sz="2600" kern="1200"/>
            <a:t>RB 2010-2025</a:t>
          </a:r>
          <a:endParaRPr lang="en-US" sz="2600" kern="1200" dirty="0"/>
        </a:p>
      </dsp:txBody>
      <dsp:txXfrm rot="-10800000">
        <a:off x="0" y="2318"/>
        <a:ext cx="8703276" cy="1098988"/>
      </dsp:txXfrm>
    </dsp:sp>
    <dsp:sp modelId="{026CDE9F-907C-41FB-92CE-902DB402AAE0}">
      <dsp:nvSpPr>
        <dsp:cNvPr id="0" name=""/>
        <dsp:cNvSpPr/>
      </dsp:nvSpPr>
      <dsp:spPr>
        <a:xfrm>
          <a:off x="0" y="1101306"/>
          <a:ext cx="8703276" cy="936175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000" kern="1200" dirty="0" err="1"/>
            <a:t>Rancangan</a:t>
          </a:r>
          <a:r>
            <a:rPr lang="en-US" sz="3000" kern="1200" dirty="0"/>
            <a:t> </a:t>
          </a:r>
          <a:r>
            <a:rPr lang="en-US" sz="3000" kern="1200" dirty="0" err="1"/>
            <a:t>Induk</a:t>
          </a:r>
          <a:r>
            <a:rPr lang="en-US" sz="3000" kern="1200" dirty="0"/>
            <a:t> </a:t>
          </a:r>
          <a:r>
            <a:rPr lang="en-US" sz="3000" kern="1200" dirty="0" err="1"/>
            <a:t>Pelaksanaan</a:t>
          </a:r>
          <a:r>
            <a:rPr lang="en-US" sz="3000" kern="1200" dirty="0"/>
            <a:t> </a:t>
          </a:r>
          <a:r>
            <a:rPr lang="en-US" sz="3000" kern="1200" dirty="0" err="1"/>
            <a:t>Reformasi</a:t>
          </a:r>
          <a:r>
            <a:rPr lang="en-US" sz="3000" kern="1200" dirty="0"/>
            <a:t> </a:t>
          </a:r>
          <a:r>
            <a:rPr lang="en-US" sz="3000" kern="1200" dirty="0" err="1"/>
            <a:t>Birokrasi</a:t>
          </a:r>
          <a:r>
            <a:rPr lang="en-US" sz="3000" kern="1200" dirty="0"/>
            <a:t> Nasional</a:t>
          </a:r>
        </a:p>
      </dsp:txBody>
      <dsp:txXfrm>
        <a:off x="0" y="1101306"/>
        <a:ext cx="8703276" cy="936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D48ED-EAD9-404E-B4DC-E204381CE456}">
      <dsp:nvSpPr>
        <dsp:cNvPr id="0" name=""/>
        <dsp:cNvSpPr/>
      </dsp:nvSpPr>
      <dsp:spPr>
        <a:xfrm>
          <a:off x="825049" y="675724"/>
          <a:ext cx="3588084" cy="14625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ysDot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1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Birokrasi</a:t>
          </a:r>
          <a:r>
            <a:rPr lang="en-US" sz="2400" b="1" kern="1200" dirty="0">
              <a:solidFill>
                <a:schemeClr val="tx1"/>
              </a:solidFill>
            </a:rPr>
            <a:t> yang </a:t>
          </a:r>
          <a:r>
            <a:rPr lang="en-US" sz="2400" b="1" kern="1200" dirty="0" err="1">
              <a:solidFill>
                <a:schemeClr val="tx1"/>
              </a:solidFill>
            </a:rPr>
            <a:t>bersih</a:t>
          </a:r>
          <a:r>
            <a:rPr lang="en-US" sz="2400" b="1" kern="1200" dirty="0">
              <a:solidFill>
                <a:schemeClr val="tx1"/>
              </a:solidFill>
            </a:rPr>
            <a:t> dan </a:t>
          </a:r>
          <a:r>
            <a:rPr lang="en-US" sz="2400" b="1" kern="1200" dirty="0" err="1">
              <a:solidFill>
                <a:schemeClr val="tx1"/>
              </a:solidFill>
            </a:rPr>
            <a:t>akuntabel</a:t>
          </a:r>
          <a:endParaRPr lang="en-ID" sz="2400" b="1" kern="1200" dirty="0"/>
        </a:p>
      </dsp:txBody>
      <dsp:txXfrm>
        <a:off x="825049" y="675724"/>
        <a:ext cx="3588084" cy="1462528"/>
      </dsp:txXfrm>
    </dsp:sp>
    <dsp:sp modelId="{5D84C234-960A-498E-80AE-3E2954E16690}">
      <dsp:nvSpPr>
        <dsp:cNvPr id="0" name=""/>
        <dsp:cNvSpPr/>
      </dsp:nvSpPr>
      <dsp:spPr>
        <a:xfrm>
          <a:off x="331826" y="445512"/>
          <a:ext cx="1012498" cy="15735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04ECE-663A-4053-BEDA-DA7AD106AF40}">
      <dsp:nvSpPr>
        <dsp:cNvPr id="0" name=""/>
        <dsp:cNvSpPr/>
      </dsp:nvSpPr>
      <dsp:spPr>
        <a:xfrm>
          <a:off x="882016" y="2516884"/>
          <a:ext cx="3540722" cy="14625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03281"/>
          </a:solidFill>
          <a:prstDash val="sysDot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1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Birokrasi yang kapabel</a:t>
          </a:r>
          <a:endParaRPr lang="en-ID" sz="2400" b="1" kern="1200" dirty="0"/>
        </a:p>
      </dsp:txBody>
      <dsp:txXfrm>
        <a:off x="882016" y="2516884"/>
        <a:ext cx="3540722" cy="1462528"/>
      </dsp:txXfrm>
    </dsp:sp>
    <dsp:sp modelId="{009719F5-6842-4FB2-BD07-DF3733235C80}">
      <dsp:nvSpPr>
        <dsp:cNvPr id="0" name=""/>
        <dsp:cNvSpPr/>
      </dsp:nvSpPr>
      <dsp:spPr>
        <a:xfrm>
          <a:off x="340849" y="2305630"/>
          <a:ext cx="1023769" cy="1535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0FA01-4399-4E2D-87BC-29858A9EA7EC}">
      <dsp:nvSpPr>
        <dsp:cNvPr id="0" name=""/>
        <dsp:cNvSpPr/>
      </dsp:nvSpPr>
      <dsp:spPr>
        <a:xfrm>
          <a:off x="888661" y="4358045"/>
          <a:ext cx="3544279" cy="14625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A9BAB"/>
          </a:solidFill>
          <a:prstDash val="sysDot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1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Pelayanan</a:t>
          </a:r>
          <a:r>
            <a: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Publik</a:t>
          </a:r>
          <a:r>
            <a: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yang Prima</a:t>
          </a:r>
          <a:endParaRPr lang="en-ID" sz="2400" b="1" kern="1200" dirty="0"/>
        </a:p>
      </dsp:txBody>
      <dsp:txXfrm>
        <a:off x="888661" y="4358045"/>
        <a:ext cx="3544279" cy="1462528"/>
      </dsp:txXfrm>
    </dsp:sp>
    <dsp:sp modelId="{BD16E513-1791-4A7B-9895-C6F1CB44EC20}">
      <dsp:nvSpPr>
        <dsp:cNvPr id="0" name=""/>
        <dsp:cNvSpPr/>
      </dsp:nvSpPr>
      <dsp:spPr>
        <a:xfrm>
          <a:off x="339960" y="4146791"/>
          <a:ext cx="1023769" cy="15356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6072B-DBDB-44CB-9A06-FC7599E18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A1CCC-C8F7-4BA0-85FD-0E99D0681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81F158-7B76-40CC-BC5A-C8AE0214F8EB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CAF2B-FE97-4C28-A64A-501B7EED0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81206-69D1-4CA1-968C-579C0BCC6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7D1D66-DFB6-406D-9B14-A583C46FA7A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0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9E3C40-F8E3-4F61-84B3-1E1E14F9E550}" type="datetimeFigureOut">
              <a:rPr lang="en-ID" smtClean="0"/>
              <a:t>25/11/2020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54E2B-103C-4165-9ADA-88252491A3D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795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637C-2EE5-4DBF-8EFA-E2F0DBF9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F2A0A-2654-4060-B8C4-E43CC36AD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97BA-C6FB-43AE-9591-E6328C38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FAC3-EE3D-4485-AD1C-1C04E7C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F9AB2-1F1A-4591-9009-D79E2162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457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BD6D-3BD5-4876-BFD5-03784859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BF005-813E-4E59-AC58-DE91C9056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CEB9-9684-483F-B074-4EC1B4D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EA37-9D29-430F-B111-74305F29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D89D9-7E67-4E0F-8728-7C17C474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77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8B8A3-5807-467D-84CB-41C2B97A7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329A2-3198-4BAC-8A97-01E15FA3A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1B2D-BD03-42EB-8B04-B95612BF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EDE02-8B52-469F-9DD0-6056BA87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DCBE-3EDF-4931-A132-52DACCC4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64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0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2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1774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313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31BA0-D300-4BEF-883C-D467B75DC67A}"/>
              </a:ext>
            </a:extLst>
          </p:cNvPr>
          <p:cNvSpPr/>
          <p:nvPr userDrawn="1"/>
        </p:nvSpPr>
        <p:spPr>
          <a:xfrm>
            <a:off x="-1" y="-1"/>
            <a:ext cx="12192001" cy="10972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accent6">
                  <a:alpha val="50000"/>
                </a:schemeClr>
              </a:gs>
              <a:gs pos="50000">
                <a:schemeClr val="accent6"/>
              </a:gs>
              <a:gs pos="100000">
                <a:schemeClr val="accent6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349" y="226292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1818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3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4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7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B1B4-2215-4556-A703-E1C4CC87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F9EB9-1CB3-4C0F-8708-824CBA33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D06B1-DE98-4A8E-8935-2E2B6959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0440-93CD-4E3D-96FD-CF86D329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9BA7-2F68-4D0A-9BAB-68DB0B7D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51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9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51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62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26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232DA6-59C3-4D4A-A1D9-E3A6F6AE7D8E}"/>
              </a:ext>
            </a:extLst>
          </p:cNvPr>
          <p:cNvSpPr/>
          <p:nvPr userDrawn="1"/>
        </p:nvSpPr>
        <p:spPr>
          <a:xfrm>
            <a:off x="3215473" y="2039814"/>
            <a:ext cx="2150348" cy="215034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30000">
                <a:srgbClr val="FD2906">
                  <a:alpha val="40000"/>
                </a:srgbClr>
              </a:gs>
              <a:gs pos="15000">
                <a:schemeClr val="accent1">
                  <a:alpha val="70000"/>
                </a:schemeClr>
              </a:gs>
              <a:gs pos="50000">
                <a:srgbClr val="FD2906">
                  <a:alpha val="20000"/>
                </a:srgbClr>
              </a:gs>
              <a:gs pos="7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5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68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1AAEBB-D86C-4E30-86D1-FE1B4A25F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349" y="226292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944D9-5778-4315-976B-A286E91C5CEF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836274-AFF8-4D37-8BD5-DF458FCFF8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4A98D3D-18A3-415D-8C2F-81A141548DE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E7CD97-BB3B-48EB-89E2-6AAF4DE936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19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59AC0-94C0-461D-A3BF-6F2CCC0C05C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95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417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C410C82-B589-4E0B-9479-0A401B4ACA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97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504B-426E-4C5F-8CFE-0DA324C7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C7DD7-1D5A-4D66-939D-755A8AB9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68C9-45B9-4935-A74F-77BDF9AF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80BD-097B-455C-9390-98771D18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E1DB-46D0-4FAA-89A1-652D8626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75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03712"/>
            <a:ext cx="12192000" cy="357301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62354" y="2142048"/>
            <a:ext cx="4610245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765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51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80254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9527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415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45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342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120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41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4779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0856-7891-4A53-86A9-24010A6F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57B5-0EBE-4289-B378-00BB5E1A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2E393-67A9-4931-930F-F5256373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E83C7-BBDD-4978-84CF-93E948AC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EB218-275F-4410-98AE-4061EB58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9D30-183F-4BC8-8D75-7125BD21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2538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71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486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119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32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6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DF6D-D95E-40C6-9D4A-3322476C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69467-423A-45B2-9505-7BAB95CB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3E8F4-84F3-461C-95BD-E90F25300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9EC6B-84C9-4313-8AA9-B86A01B1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13DB3-63E7-4878-A2C5-C9202C867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58C3E-3A34-4D7F-9B85-78B19777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8DFF8-5035-4116-A5B6-3BCDD1A4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AA036-1B88-46B2-B497-9D6458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416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BA89-A839-4B65-85A6-B4CB61BD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500E2-E687-4FD5-B15B-F1794EDF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E3536-FF74-428F-8A0C-8F53BD67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84F09-68B1-4239-975A-A3BC4F6D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75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6EB72-0946-41A3-B2DF-A11513F6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7B967-0CA6-4BA5-9FCF-84D54157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989E-380C-4109-86D0-18AF6228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20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6652-AE51-4DD1-96B2-9570FE65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D716-B96B-4758-9569-F3D2DB31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2C8CC-73EC-4258-8FD9-57759BB9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F5DFF-6B2E-4F0F-9361-1098EA04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E11E7-3BFD-4B6C-8194-480C5783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DB974-9784-401C-86C2-2DC23D87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01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B224-3770-4D56-AEEA-2ACB79CC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446FB-F500-4911-AF3E-91C527382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8AB69-2582-4FD0-B5FA-5E706E42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3CEFB-D8EF-42BA-8BB9-5DCF46B7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BC01C-0E6A-4227-B09C-3CFD0951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59288-275B-4205-AD7A-F93619C9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38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0363A-9D47-41D4-B27A-E5A32385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6F5F6-EC9B-4975-8D56-E574D898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0150-71B5-4174-9410-E41C5310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2024-C3FE-4D62-ADF4-B5F182F8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E97B-499B-443C-BD5E-B2CDB1096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0C20-747D-49E8-8B35-B63DA2A1AD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82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0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0340" y="154635"/>
            <a:ext cx="267131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9700" y="2796032"/>
            <a:ext cx="10203180" cy="3815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1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5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4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923473" y="2173113"/>
            <a:ext cx="5169613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REFORMASI BIROKRASI MENDORONG SATKER MENUJU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ZI-WBK/WBBM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7022387" y="5084433"/>
            <a:ext cx="5169613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Dr.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Chatarina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Muliana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Girsang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S.E., S.H., M.H</a:t>
            </a:r>
          </a:p>
          <a:p>
            <a:pPr algn="ct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Inspektur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Jenderal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F82BB390-2A0A-450B-A7B2-78854CB3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80" y="249781"/>
            <a:ext cx="16224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1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752342-21DD-4C51-A0B6-F512886E7B65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8C6DA-7B91-48E6-A6FE-A4E12171D53D}"/>
              </a:ext>
            </a:extLst>
          </p:cNvPr>
          <p:cNvSpPr/>
          <p:nvPr/>
        </p:nvSpPr>
        <p:spPr>
          <a:xfrm>
            <a:off x="428398" y="1019144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>
                <a:latin typeface="Calibri"/>
                <a:cs typeface="Calibri"/>
              </a:rPr>
              <a:t>Ma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j</a:t>
            </a:r>
            <a:r>
              <a:rPr lang="en-ID" sz="1600" b="1" kern="1200">
                <a:latin typeface="Calibri"/>
                <a:cs typeface="Calibri"/>
              </a:rPr>
              <a:t>emen  </a:t>
            </a:r>
            <a:r>
              <a:rPr lang="en-ID" sz="1600" b="1" kern="1200" spc="-10">
                <a:latin typeface="Calibri"/>
                <a:cs typeface="Calibri"/>
              </a:rPr>
              <a:t>Perubahan</a:t>
            </a:r>
            <a:endParaRPr lang="en-ID" sz="1600" b="1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AE0545-93A4-4513-A197-7EE2A805D97B}"/>
              </a:ext>
            </a:extLst>
          </p:cNvPr>
          <p:cNvSpPr/>
          <p:nvPr/>
        </p:nvSpPr>
        <p:spPr>
          <a:xfrm>
            <a:off x="428390" y="1417324"/>
            <a:ext cx="3571926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komitmen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seluruh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jajaran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10" dirty="0" err="1">
                <a:latin typeface="Calibri"/>
                <a:cs typeface="Calibri"/>
              </a:rPr>
              <a:t>pimpinan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dan </a:t>
            </a:r>
            <a:r>
              <a:rPr lang="en-ID" sz="1200" kern="1200" spc="-10" dirty="0" err="1">
                <a:latin typeface="Calibri"/>
                <a:cs typeface="Calibri"/>
              </a:rPr>
              <a:t>pegawai</a:t>
            </a:r>
            <a:r>
              <a:rPr lang="en-ID" sz="1200" kern="1200" spc="-10" dirty="0">
                <a:latin typeface="Calibri"/>
                <a:cs typeface="Calibri"/>
              </a:rPr>
              <a:t>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dalam</a:t>
            </a:r>
            <a:r>
              <a:rPr lang="en-ID" sz="1200" kern="1200" spc="-5" dirty="0">
                <a:latin typeface="Calibri"/>
                <a:cs typeface="Calibri"/>
              </a:rPr>
              <a:t>  </a:t>
            </a:r>
            <a:r>
              <a:rPr lang="en-ID" sz="1200" kern="1200" spc="-10" dirty="0" err="1">
                <a:latin typeface="Calibri"/>
                <a:cs typeface="Calibri"/>
              </a:rPr>
              <a:t>mewujudkan</a:t>
            </a:r>
            <a:r>
              <a:rPr lang="en-ID" sz="1200" kern="1200" spc="-10" dirty="0">
                <a:latin typeface="Calibri"/>
                <a:cs typeface="Calibri"/>
              </a:rPr>
              <a:t> Zona </a:t>
            </a:r>
            <a:r>
              <a:rPr lang="en-ID" sz="1200" kern="1200" spc="-10" dirty="0" err="1">
                <a:latin typeface="Calibri"/>
                <a:cs typeface="Calibri"/>
              </a:rPr>
              <a:t>Integritas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-5" dirty="0">
                <a:latin typeface="Calibri"/>
                <a:cs typeface="Calibri"/>
              </a:rPr>
              <a:t>  WBK/WBBM;</a:t>
            </a:r>
            <a:endParaRPr lang="en-ID" sz="12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20" dirty="0" err="1">
                <a:latin typeface="Calibri"/>
                <a:cs typeface="Calibri"/>
              </a:rPr>
              <a:t>Terjadinya</a:t>
            </a:r>
            <a:r>
              <a:rPr lang="en-ID" sz="1200" kern="1200" spc="-2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perubahan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pola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pikir</a:t>
            </a:r>
            <a:r>
              <a:rPr lang="en-ID" sz="1200" kern="1200" spc="-5" dirty="0">
                <a:latin typeface="Calibri"/>
                <a:cs typeface="Calibri"/>
              </a:rPr>
              <a:t> dan </a:t>
            </a:r>
            <a:r>
              <a:rPr lang="en-ID" sz="1200" kern="1200" spc="-15" dirty="0" err="1">
                <a:latin typeface="Calibri"/>
                <a:cs typeface="Calibri"/>
              </a:rPr>
              <a:t>budaya</a:t>
            </a:r>
            <a:r>
              <a:rPr lang="en-ID" sz="1200" kern="1200" spc="-15" dirty="0">
                <a:latin typeface="Calibri"/>
                <a:cs typeface="Calibri"/>
              </a:rPr>
              <a:t> 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pada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yang </a:t>
            </a:r>
            <a:r>
              <a:rPr lang="en-ID" sz="1200" kern="1200" spc="-5" dirty="0" err="1">
                <a:latin typeface="Calibri"/>
                <a:cs typeface="Calibri"/>
              </a:rPr>
              <a:t>diusulkan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sebagai</a:t>
            </a:r>
            <a:r>
              <a:rPr lang="en-ID" sz="1200" kern="1200" spc="-5" dirty="0">
                <a:latin typeface="Calibri"/>
                <a:cs typeface="Calibri"/>
              </a:rPr>
              <a:t>  </a:t>
            </a:r>
            <a:r>
              <a:rPr lang="en-ID" sz="1200" kern="1200" spc="-10" dirty="0">
                <a:latin typeface="Calibri"/>
                <a:cs typeface="Calibri"/>
              </a:rPr>
              <a:t>Zona </a:t>
            </a:r>
            <a:r>
              <a:rPr lang="en-ID" sz="1200" kern="1200" spc="-10" dirty="0" err="1">
                <a:latin typeface="Calibri"/>
                <a:cs typeface="Calibri"/>
              </a:rPr>
              <a:t>Integritas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Menurunnya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5" dirty="0" err="1">
                <a:latin typeface="Calibri"/>
                <a:cs typeface="Calibri"/>
              </a:rPr>
              <a:t>resiko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kegagalan</a:t>
            </a:r>
            <a:r>
              <a:rPr lang="en-ID" sz="1200" kern="1200" spc="-10" dirty="0">
                <a:latin typeface="Calibri"/>
                <a:cs typeface="Calibri"/>
              </a:rPr>
              <a:t> yang  </a:t>
            </a:r>
            <a:r>
              <a:rPr lang="en-ID" sz="1200" kern="1200" spc="-10" dirty="0" err="1">
                <a:latin typeface="Calibri"/>
                <a:cs typeface="Calibri"/>
              </a:rPr>
              <a:t>disebabkan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kemungkinan</a:t>
            </a:r>
            <a:r>
              <a:rPr lang="en-ID" sz="1200" kern="1200" spc="-2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timbulnya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resistensi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terhadap</a:t>
            </a:r>
            <a:r>
              <a:rPr lang="en-ID" sz="1200" kern="1200" spc="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perubahan</a:t>
            </a:r>
            <a:r>
              <a:rPr lang="en-ID" sz="1200" kern="1200" spc="-10" dirty="0">
                <a:latin typeface="Calibri"/>
                <a:cs typeface="Calibri"/>
              </a:rPr>
              <a:t>.</a:t>
            </a:r>
            <a:endParaRPr lang="en-ID" sz="1200" kern="1200" dirty="0">
              <a:latin typeface="Calibri"/>
              <a:cs typeface="Calibri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27A9CC-6362-4069-B3CB-F6E3010184EB}"/>
              </a:ext>
            </a:extLst>
          </p:cNvPr>
          <p:cNvSpPr/>
          <p:nvPr/>
        </p:nvSpPr>
        <p:spPr>
          <a:xfrm>
            <a:off x="4322750" y="1019144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0">
                <a:latin typeface="Calibri"/>
                <a:cs typeface="Calibri"/>
              </a:rPr>
              <a:t>Penataan  </a:t>
            </a:r>
            <a:r>
              <a:rPr lang="en-ID" sz="1600" b="1" kern="1200" spc="-160">
                <a:latin typeface="Calibri"/>
                <a:cs typeface="Calibri"/>
              </a:rPr>
              <a:t>T</a:t>
            </a:r>
            <a:r>
              <a:rPr lang="en-ID" sz="1600" b="1" kern="1200" spc="-15">
                <a:latin typeface="Calibri"/>
                <a:cs typeface="Calibri"/>
              </a:rPr>
              <a:t>a</a:t>
            </a:r>
            <a:r>
              <a:rPr lang="en-ID" sz="1600" b="1" kern="1200" spc="-20">
                <a:latin typeface="Calibri"/>
                <a:cs typeface="Calibri"/>
              </a:rPr>
              <a:t>t</a:t>
            </a:r>
            <a:r>
              <a:rPr lang="en-ID" sz="1600" b="1" kern="1200">
                <a:latin typeface="Calibri"/>
                <a:cs typeface="Calibri"/>
              </a:rPr>
              <a:t>ala</a:t>
            </a:r>
            <a:r>
              <a:rPr lang="en-ID" sz="1600" b="1" kern="1200" spc="-20">
                <a:latin typeface="Calibri"/>
                <a:cs typeface="Calibri"/>
              </a:rPr>
              <a:t>k</a:t>
            </a:r>
            <a:r>
              <a:rPr lang="en-ID" sz="1600" b="1" kern="1200" spc="5">
                <a:latin typeface="Calibri"/>
                <a:cs typeface="Calibri"/>
              </a:rPr>
              <a:t>s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na</a:t>
            </a:r>
            <a:endParaRPr lang="en-ID" sz="1600" b="1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EEE66E-0FB3-44EF-806F-700A860E8650}"/>
              </a:ext>
            </a:extLst>
          </p:cNvPr>
          <p:cNvSpPr/>
          <p:nvPr/>
        </p:nvSpPr>
        <p:spPr>
          <a:xfrm>
            <a:off x="4322742" y="1417323"/>
            <a:ext cx="3571925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efisiensi</a:t>
            </a:r>
            <a:r>
              <a:rPr lang="en-ID" sz="1200" kern="1200" spc="-5" dirty="0">
                <a:latin typeface="Calibri"/>
                <a:cs typeface="Calibri"/>
              </a:rPr>
              <a:t> dan </a:t>
            </a:r>
            <a:r>
              <a:rPr lang="en-ID" sz="1200" kern="1200" spc="-10" dirty="0" err="1">
                <a:latin typeface="Calibri"/>
                <a:cs typeface="Calibri"/>
              </a:rPr>
              <a:t>efektivitas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proses </a:t>
            </a:r>
            <a:r>
              <a:rPr lang="en-ID" sz="1200" kern="1200" spc="-5" dirty="0" err="1">
                <a:latin typeface="Calibri"/>
                <a:cs typeface="Calibri"/>
              </a:rPr>
              <a:t>manajemen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pemerintahan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>
                <a:latin typeface="Calibri"/>
                <a:cs typeface="Calibri"/>
              </a:rPr>
              <a:t>di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dirty="0">
                <a:latin typeface="Calibri"/>
                <a:cs typeface="Calibri"/>
              </a:rPr>
              <a:t>ZI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25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pemanfaatan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teknologi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informasi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dalam</a:t>
            </a:r>
            <a:r>
              <a:rPr lang="en-ID" sz="1200" kern="1200" spc="-5" dirty="0">
                <a:latin typeface="Calibri"/>
                <a:cs typeface="Calibri"/>
              </a:rPr>
              <a:t> proses  </a:t>
            </a:r>
            <a:r>
              <a:rPr lang="en-ID" sz="1200" kern="1200" spc="-15" dirty="0" err="1">
                <a:latin typeface="Calibri"/>
                <a:cs typeface="Calibri"/>
              </a:rPr>
              <a:t>penyelenggaraan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manajemen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pemerintahan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di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Zona </a:t>
            </a:r>
            <a:r>
              <a:rPr lang="en-ID" sz="1200" kern="1200" spc="-10" dirty="0" err="1">
                <a:latin typeface="Calibri"/>
                <a:cs typeface="Calibri"/>
              </a:rPr>
              <a:t>Integritas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transparansi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publik</a:t>
            </a:r>
            <a:r>
              <a:rPr lang="en-ID" sz="1200" kern="1200" spc="-5" dirty="0">
                <a:latin typeface="Calibri"/>
                <a:cs typeface="Calibri"/>
              </a:rPr>
              <a:t> di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dirty="0">
                <a:latin typeface="Calibri"/>
                <a:cs typeface="Calibri"/>
              </a:rPr>
              <a:t>Z I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75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</a:t>
            </a:r>
            <a:endParaRPr lang="en-ID" sz="12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BC02E5-CBA0-4C63-A3D2-40E99B583B6E}"/>
              </a:ext>
            </a:extLst>
          </p:cNvPr>
          <p:cNvSpPr/>
          <p:nvPr/>
        </p:nvSpPr>
        <p:spPr>
          <a:xfrm>
            <a:off x="8217101" y="1019144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0">
                <a:latin typeface="Calibri"/>
                <a:cs typeface="Calibri"/>
              </a:rPr>
              <a:t>Penataan  Sistem  </a:t>
            </a:r>
            <a:r>
              <a:rPr lang="en-ID" sz="1600" b="1" kern="1200">
                <a:latin typeface="Calibri"/>
                <a:cs typeface="Calibri"/>
              </a:rPr>
              <a:t>Ma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j</a:t>
            </a:r>
            <a:r>
              <a:rPr lang="en-ID" sz="1600" b="1" kern="1200">
                <a:latin typeface="Calibri"/>
                <a:cs typeface="Calibri"/>
              </a:rPr>
              <a:t>emen  </a:t>
            </a:r>
            <a:r>
              <a:rPr lang="en-ID" sz="1600" b="1" kern="1200" spc="-5">
                <a:latin typeface="Calibri"/>
                <a:cs typeface="Calibri"/>
              </a:rPr>
              <a:t>SDM</a:t>
            </a:r>
            <a:endParaRPr lang="en-ID" sz="1600" b="1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954978-85FC-4137-95B6-EA9423CE38B4}"/>
              </a:ext>
            </a:extLst>
          </p:cNvPr>
          <p:cNvSpPr/>
          <p:nvPr/>
        </p:nvSpPr>
        <p:spPr>
          <a:xfrm>
            <a:off x="8217093" y="1417323"/>
            <a:ext cx="3571925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5" dirty="0" err="1">
                <a:latin typeface="Calibri"/>
                <a:cs typeface="Calibri"/>
              </a:rPr>
              <a:t>Meningkatnya</a:t>
            </a:r>
            <a:r>
              <a:rPr lang="en-ID" sz="1200" kern="1200" spc="-15" dirty="0">
                <a:latin typeface="Calibri"/>
                <a:cs typeface="Calibri"/>
              </a:rPr>
              <a:t>	</a:t>
            </a:r>
            <a:r>
              <a:rPr lang="en-ID" sz="1200" kern="1200" spc="-15" dirty="0" err="1">
                <a:latin typeface="Calibri"/>
                <a:cs typeface="Calibri"/>
              </a:rPr>
              <a:t>ketaatan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terhadap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fi-FI" sz="1200" kern="1200" spc="-5" dirty="0">
                <a:latin typeface="Calibri"/>
                <a:cs typeface="Calibri"/>
              </a:rPr>
              <a:t>pengelolaan SDM </a:t>
            </a:r>
            <a:r>
              <a:rPr lang="fi-FI" sz="1200" kern="1200" spc="-15" dirty="0">
                <a:latin typeface="Calibri"/>
                <a:cs typeface="Calibri"/>
              </a:rPr>
              <a:t>aparatur </a:t>
            </a:r>
            <a:r>
              <a:rPr lang="fi-FI" sz="1200" kern="1200" spc="-5" dirty="0">
                <a:latin typeface="Calibri"/>
                <a:cs typeface="Calibri"/>
              </a:rPr>
              <a:t>di Unit</a:t>
            </a:r>
            <a:r>
              <a:rPr lang="fi-FI" sz="1200" kern="1200" spc="95" dirty="0">
                <a:latin typeface="Calibri"/>
                <a:cs typeface="Calibri"/>
              </a:rPr>
              <a:t> </a:t>
            </a:r>
            <a:r>
              <a:rPr lang="fi-FI" sz="1200" kern="1200" spc="-10" dirty="0">
                <a:latin typeface="Calibri"/>
                <a:cs typeface="Calibri"/>
              </a:rPr>
              <a:t>Kerja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-7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5" dirty="0" err="1">
                <a:latin typeface="Calibri"/>
                <a:cs typeface="Calibri"/>
              </a:rPr>
              <a:t>M</a:t>
            </a:r>
            <a:r>
              <a:rPr lang="en-ID" sz="1200" kern="1200" dirty="0" err="1">
                <a:latin typeface="Calibri"/>
                <a:cs typeface="Calibri"/>
              </a:rPr>
              <a:t>e</a:t>
            </a:r>
            <a:r>
              <a:rPr lang="en-ID" sz="1200" kern="1200" spc="-5" dirty="0" err="1">
                <a:latin typeface="Calibri"/>
                <a:cs typeface="Calibri"/>
              </a:rPr>
              <a:t>ni</a:t>
            </a:r>
            <a:r>
              <a:rPr lang="en-ID" sz="1200" kern="1200" spc="-10" dirty="0" err="1">
                <a:latin typeface="Calibri"/>
                <a:cs typeface="Calibri"/>
              </a:rPr>
              <a:t>n</a:t>
            </a:r>
            <a:r>
              <a:rPr lang="en-ID" sz="1200" kern="1200" spc="-5" dirty="0" err="1">
                <a:latin typeface="Calibri"/>
                <a:cs typeface="Calibri"/>
              </a:rPr>
              <a:t>g</a:t>
            </a:r>
            <a:r>
              <a:rPr lang="en-ID" sz="1200" kern="1200" spc="-20" dirty="0" err="1">
                <a:latin typeface="Calibri"/>
                <a:cs typeface="Calibri"/>
              </a:rPr>
              <a:t>k</a:t>
            </a:r>
            <a:r>
              <a:rPr lang="en-ID" sz="1200" kern="1200" spc="-15" dirty="0" err="1">
                <a:latin typeface="Calibri"/>
                <a:cs typeface="Calibri"/>
              </a:rPr>
              <a:t>a</a:t>
            </a:r>
            <a:r>
              <a:rPr lang="en-ID" sz="1200" kern="1200" spc="-5" dirty="0" err="1">
                <a:latin typeface="Calibri"/>
                <a:cs typeface="Calibri"/>
              </a:rPr>
              <a:t>t</a:t>
            </a:r>
            <a:r>
              <a:rPr lang="en-ID" sz="1200" kern="1200" spc="-30" dirty="0" err="1">
                <a:latin typeface="Calibri"/>
                <a:cs typeface="Calibri"/>
              </a:rPr>
              <a:t>n</a:t>
            </a:r>
            <a:r>
              <a:rPr lang="en-ID" sz="1200" kern="1200" spc="-25" dirty="0" err="1">
                <a:latin typeface="Calibri"/>
                <a:cs typeface="Calibri"/>
              </a:rPr>
              <a:t>y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t</a:t>
            </a:r>
            <a:r>
              <a:rPr lang="en-ID" sz="1200" kern="1200" spc="-35" dirty="0" err="1">
                <a:latin typeface="Calibri"/>
                <a:cs typeface="Calibri"/>
              </a:rPr>
              <a:t>r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spc="-10" dirty="0" err="1">
                <a:latin typeface="Calibri"/>
                <a:cs typeface="Calibri"/>
              </a:rPr>
              <a:t>n</a:t>
            </a:r>
            <a:r>
              <a:rPr lang="en-ID" sz="1200" kern="1200" spc="5" dirty="0" err="1">
                <a:latin typeface="Calibri"/>
                <a:cs typeface="Calibri"/>
              </a:rPr>
              <a:t>s</a:t>
            </a:r>
            <a:r>
              <a:rPr lang="en-ID" sz="1200" kern="1200" spc="-10" dirty="0" err="1">
                <a:latin typeface="Calibri"/>
                <a:cs typeface="Calibri"/>
              </a:rPr>
              <a:t>p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spc="-35" dirty="0" err="1">
                <a:latin typeface="Calibri"/>
                <a:cs typeface="Calibri"/>
              </a:rPr>
              <a:t>r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spc="-10" dirty="0" err="1">
                <a:latin typeface="Calibri"/>
                <a:cs typeface="Calibri"/>
              </a:rPr>
              <a:t>n</a:t>
            </a:r>
            <a:r>
              <a:rPr lang="en-ID" sz="1200" kern="1200" spc="5" dirty="0" err="1">
                <a:latin typeface="Calibri"/>
                <a:cs typeface="Calibri"/>
              </a:rPr>
              <a:t>s</a:t>
            </a:r>
            <a:r>
              <a:rPr lang="en-ID" sz="1200" kern="1200" dirty="0" err="1">
                <a:latin typeface="Calibri"/>
                <a:cs typeface="Calibri"/>
              </a:rPr>
              <a:t>i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spc="-10" dirty="0">
                <a:latin typeface="Calibri"/>
                <a:cs typeface="Calibri"/>
              </a:rPr>
              <a:t>d</a:t>
            </a:r>
            <a:r>
              <a:rPr lang="en-ID" sz="1200" kern="1200" dirty="0">
                <a:latin typeface="Calibri"/>
                <a:cs typeface="Calibri"/>
              </a:rPr>
              <a:t>an </a:t>
            </a:r>
            <a:r>
              <a:rPr lang="en-ID" sz="1200" kern="1200" spc="-10" dirty="0" err="1">
                <a:latin typeface="Calibri"/>
                <a:cs typeface="Calibri"/>
              </a:rPr>
              <a:t>akuntabilitas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pengelolaan</a:t>
            </a:r>
            <a:r>
              <a:rPr lang="en-ID" sz="1200" kern="1200" spc="-5" dirty="0">
                <a:latin typeface="Calibri"/>
                <a:cs typeface="Calibri"/>
              </a:rPr>
              <a:t> SDM </a:t>
            </a:r>
            <a:r>
              <a:rPr lang="en-ID" sz="1200" kern="1200" spc="-10" dirty="0" err="1">
                <a:latin typeface="Calibri"/>
                <a:cs typeface="Calibri"/>
              </a:rPr>
              <a:t>aparatur</a:t>
            </a:r>
            <a:r>
              <a:rPr lang="en-ID" sz="1200" kern="1200" spc="-10" dirty="0">
                <a:latin typeface="Calibri"/>
                <a:cs typeface="Calibri"/>
              </a:rPr>
              <a:t> di  </a:t>
            </a:r>
            <a:r>
              <a:rPr lang="en-ID" sz="1200" kern="1200" spc="-5" dirty="0">
                <a:latin typeface="Calibri"/>
                <a:cs typeface="Calibri"/>
              </a:rPr>
              <a:t>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5" dirty="0" err="1">
                <a:latin typeface="Calibri"/>
                <a:cs typeface="Calibri"/>
              </a:rPr>
              <a:t>Meningkatnya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disiplin</a:t>
            </a:r>
            <a:r>
              <a:rPr lang="en-ID" sz="1200" kern="1200" spc="-5" dirty="0">
                <a:latin typeface="Calibri"/>
                <a:cs typeface="Calibri"/>
              </a:rPr>
              <a:t> SDM </a:t>
            </a:r>
            <a:r>
              <a:rPr lang="en-ID" sz="1200" kern="1200" spc="-10" dirty="0" err="1">
                <a:latin typeface="Calibri"/>
                <a:cs typeface="Calibri"/>
              </a:rPr>
              <a:t>aparatur</a:t>
            </a:r>
            <a:r>
              <a:rPr lang="en-ID" sz="1200" kern="1200" spc="10" dirty="0">
                <a:latin typeface="Calibri"/>
                <a:cs typeface="Calibri"/>
              </a:rPr>
              <a:t> </a:t>
            </a:r>
            <a:r>
              <a:rPr lang="en-ID" sz="1200" kern="1200" spc="-10" dirty="0">
                <a:latin typeface="Calibri"/>
                <a:cs typeface="Calibri"/>
              </a:rPr>
              <a:t>di </a:t>
            </a:r>
            <a:r>
              <a:rPr lang="fi-FI" sz="1200" kern="1200" spc="-5" dirty="0">
                <a:latin typeface="Calibri"/>
                <a:cs typeface="Calibri"/>
              </a:rPr>
              <a:t>Unit </a:t>
            </a:r>
            <a:r>
              <a:rPr lang="fi-FI" sz="1200" kern="1200" spc="-10" dirty="0">
                <a:latin typeface="Calibri"/>
                <a:cs typeface="Calibri"/>
              </a:rPr>
              <a:t>Kerja </a:t>
            </a:r>
            <a:r>
              <a:rPr lang="fi-FI" sz="1200" kern="1200" spc="-5" dirty="0">
                <a:latin typeface="Calibri"/>
                <a:cs typeface="Calibri"/>
              </a:rPr>
              <a:t>menuju</a:t>
            </a:r>
            <a:r>
              <a:rPr lang="fi-FI" sz="1200" kern="1200" dirty="0">
                <a:latin typeface="Calibri"/>
                <a:cs typeface="Calibri"/>
              </a:rPr>
              <a:t> </a:t>
            </a:r>
            <a:r>
              <a:rPr lang="fi-FI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5" dirty="0" err="1">
                <a:latin typeface="Calibri"/>
                <a:cs typeface="Calibri"/>
              </a:rPr>
              <a:t>Meningkatnya</a:t>
            </a:r>
            <a:r>
              <a:rPr lang="en-ID" sz="1200" kern="1200" spc="-15" dirty="0">
                <a:latin typeface="Calibri"/>
                <a:cs typeface="Calibri"/>
              </a:rPr>
              <a:t>	</a:t>
            </a:r>
            <a:r>
              <a:rPr lang="en-ID" sz="1200" kern="1200" spc="-10" dirty="0" err="1">
                <a:latin typeface="Calibri"/>
                <a:cs typeface="Calibri"/>
              </a:rPr>
              <a:t>efektivitas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manajemen</a:t>
            </a:r>
            <a:r>
              <a:rPr lang="en-ID" sz="1200" kern="1200" spc="-5" dirty="0">
                <a:latin typeface="Calibri"/>
                <a:cs typeface="Calibri"/>
              </a:rPr>
              <a:t> SD</a:t>
            </a:r>
            <a:r>
              <a:rPr lang="en-ID" sz="1200" kern="1200" dirty="0">
                <a:latin typeface="Calibri"/>
                <a:cs typeface="Calibri"/>
              </a:rPr>
              <a:t>M 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spc="-10" dirty="0" err="1">
                <a:latin typeface="Calibri"/>
                <a:cs typeface="Calibri"/>
              </a:rPr>
              <a:t>p</a:t>
            </a:r>
            <a:r>
              <a:rPr lang="en-ID" sz="1200" kern="1200" dirty="0" err="1">
                <a:latin typeface="Calibri"/>
                <a:cs typeface="Calibri"/>
              </a:rPr>
              <a:t>a</a:t>
            </a:r>
            <a:r>
              <a:rPr lang="en-ID" sz="1200" kern="1200" spc="-35" dirty="0" err="1">
                <a:latin typeface="Calibri"/>
                <a:cs typeface="Calibri"/>
              </a:rPr>
              <a:t>r</a:t>
            </a:r>
            <a:r>
              <a:rPr lang="en-ID" sz="1200" kern="1200" spc="-15" dirty="0" err="1">
                <a:latin typeface="Calibri"/>
                <a:cs typeface="Calibri"/>
              </a:rPr>
              <a:t>a</a:t>
            </a:r>
            <a:r>
              <a:rPr lang="en-ID" sz="1200" kern="1200" spc="-5" dirty="0" err="1">
                <a:latin typeface="Calibri"/>
                <a:cs typeface="Calibri"/>
              </a:rPr>
              <a:t>t</a:t>
            </a:r>
            <a:r>
              <a:rPr lang="en-ID" sz="1200" kern="1200" spc="-10" dirty="0" err="1">
                <a:latin typeface="Calibri"/>
                <a:cs typeface="Calibri"/>
              </a:rPr>
              <a:t>u</a:t>
            </a:r>
            <a:r>
              <a:rPr lang="en-ID" sz="1200" kern="1200" dirty="0" err="1">
                <a:latin typeface="Calibri"/>
                <a:cs typeface="Calibri"/>
              </a:rPr>
              <a:t>r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spc="-10" dirty="0">
                <a:latin typeface="Calibri"/>
                <a:cs typeface="Calibri"/>
              </a:rPr>
              <a:t>d</a:t>
            </a:r>
            <a:r>
              <a:rPr lang="en-ID" sz="1200" kern="1200" dirty="0">
                <a:latin typeface="Calibri"/>
                <a:cs typeface="Calibri"/>
              </a:rPr>
              <a:t>i </a:t>
            </a:r>
            <a:r>
              <a:rPr lang="en-ID" sz="1200" kern="1200" spc="5" dirty="0">
                <a:latin typeface="Calibri"/>
                <a:cs typeface="Calibri"/>
              </a:rPr>
              <a:t>U</a:t>
            </a:r>
            <a:r>
              <a:rPr lang="en-ID" sz="1200" kern="1200" spc="-10" dirty="0">
                <a:latin typeface="Calibri"/>
                <a:cs typeface="Calibri"/>
              </a:rPr>
              <a:t>n</a:t>
            </a:r>
            <a:r>
              <a:rPr lang="en-ID" sz="1200" kern="1200" spc="-5" dirty="0">
                <a:latin typeface="Calibri"/>
                <a:cs typeface="Calibri"/>
              </a:rPr>
              <a:t>i</a:t>
            </a:r>
            <a:r>
              <a:rPr lang="en-ID" sz="1200" kern="1200" dirty="0">
                <a:latin typeface="Calibri"/>
                <a:cs typeface="Calibri"/>
              </a:rPr>
              <a:t>t	</a:t>
            </a:r>
            <a:r>
              <a:rPr lang="en-ID" sz="1200" kern="1200" spc="-20" dirty="0" err="1">
                <a:latin typeface="Calibri"/>
                <a:cs typeface="Calibri"/>
              </a:rPr>
              <a:t>K</a:t>
            </a:r>
            <a:r>
              <a:rPr lang="en-ID" sz="1200" kern="1200" dirty="0" err="1">
                <a:latin typeface="Calibri"/>
                <a:cs typeface="Calibri"/>
              </a:rPr>
              <a:t>e</a:t>
            </a:r>
            <a:r>
              <a:rPr lang="en-ID" sz="1200" kern="1200" spc="-10" dirty="0" err="1">
                <a:latin typeface="Calibri"/>
                <a:cs typeface="Calibri"/>
              </a:rPr>
              <a:t>r</a:t>
            </a:r>
            <a:r>
              <a:rPr lang="en-ID" sz="1200" kern="1200" dirty="0" err="1">
                <a:latin typeface="Calibri"/>
                <a:cs typeface="Calibri"/>
              </a:rPr>
              <a:t>ja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dirty="0" err="1">
                <a:latin typeface="Calibri"/>
                <a:cs typeface="Calibri"/>
              </a:rPr>
              <a:t>me</a:t>
            </a:r>
            <a:r>
              <a:rPr lang="en-ID" sz="1200" kern="1200" spc="-10" dirty="0" err="1">
                <a:latin typeface="Calibri"/>
                <a:cs typeface="Calibri"/>
              </a:rPr>
              <a:t>nu</a:t>
            </a:r>
            <a:r>
              <a:rPr lang="en-ID" sz="1200" kern="1200" spc="-5" dirty="0" err="1">
                <a:latin typeface="Calibri"/>
                <a:cs typeface="Calibri"/>
              </a:rPr>
              <a:t>j</a:t>
            </a:r>
            <a:r>
              <a:rPr lang="en-ID" sz="1200" kern="1200" dirty="0" err="1">
                <a:latin typeface="Calibri"/>
                <a:cs typeface="Calibri"/>
              </a:rPr>
              <a:t>u</a:t>
            </a:r>
            <a:r>
              <a:rPr lang="en-ID" sz="1200" kern="1200" dirty="0">
                <a:latin typeface="Calibri"/>
                <a:cs typeface="Calibri"/>
              </a:rPr>
              <a:t> 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kern="1200" dirty="0" err="1">
                <a:latin typeface="Calibri"/>
                <a:cs typeface="Calibri"/>
              </a:rPr>
              <a:t>Meningkatnya</a:t>
            </a:r>
            <a:r>
              <a:rPr lang="en-US" sz="1200" kern="1200" dirty="0">
                <a:latin typeface="Calibri"/>
                <a:cs typeface="Calibri"/>
              </a:rPr>
              <a:t> </a:t>
            </a:r>
            <a:r>
              <a:rPr lang="en-US" sz="1200" kern="1200" dirty="0" err="1">
                <a:latin typeface="Calibri"/>
                <a:cs typeface="Calibri"/>
              </a:rPr>
              <a:t>Profesionalisme</a:t>
            </a:r>
            <a:r>
              <a:rPr lang="en-US" sz="1200" kern="1200" dirty="0">
                <a:latin typeface="Calibri"/>
                <a:cs typeface="Calibri"/>
              </a:rPr>
              <a:t> SDM </a:t>
            </a:r>
            <a:r>
              <a:rPr lang="en-US" sz="1200" kern="1200" dirty="0" err="1">
                <a:latin typeface="Calibri"/>
                <a:cs typeface="Calibri"/>
              </a:rPr>
              <a:t>Aparatur</a:t>
            </a:r>
            <a:r>
              <a:rPr lang="en-US" sz="1200" kern="1200" dirty="0">
                <a:latin typeface="Calibri"/>
                <a:cs typeface="Calibri"/>
              </a:rPr>
              <a:t> di Unit </a:t>
            </a:r>
            <a:r>
              <a:rPr lang="en-US" sz="1200" kern="1200" dirty="0" err="1">
                <a:latin typeface="Calibri"/>
                <a:cs typeface="Calibri"/>
              </a:rPr>
              <a:t>Kerja</a:t>
            </a:r>
            <a:r>
              <a:rPr lang="en-US" sz="1200" kern="1200" dirty="0">
                <a:latin typeface="Calibri"/>
                <a:cs typeface="Calibri"/>
              </a:rPr>
              <a:t> </a:t>
            </a:r>
            <a:r>
              <a:rPr lang="en-US" sz="1200" kern="1200" dirty="0" err="1">
                <a:latin typeface="Calibri"/>
                <a:cs typeface="Calibri"/>
              </a:rPr>
              <a:t>menuju</a:t>
            </a:r>
            <a:r>
              <a:rPr lang="en-US" sz="1200" kern="1200" dirty="0">
                <a:latin typeface="Calibri"/>
                <a:cs typeface="Calibri"/>
              </a:rPr>
              <a:t> WBK/WBBM</a:t>
            </a:r>
            <a:endParaRPr lang="en-ID" sz="1200" kern="1200" dirty="0">
              <a:latin typeface="Calibri"/>
              <a:cs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2B5DCC-B313-4AA2-84B9-6E739B73D2EB}"/>
              </a:ext>
            </a:extLst>
          </p:cNvPr>
          <p:cNvSpPr/>
          <p:nvPr/>
        </p:nvSpPr>
        <p:spPr>
          <a:xfrm>
            <a:off x="428394" y="3993534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5">
                <a:latin typeface="Calibri"/>
                <a:cs typeface="Calibri"/>
              </a:rPr>
              <a:t>Penguatan  </a:t>
            </a:r>
            <a:r>
              <a:rPr lang="en-ID" sz="1600" b="1" kern="1200" spc="-40">
                <a:latin typeface="Calibri"/>
                <a:cs typeface="Calibri"/>
              </a:rPr>
              <a:t>P</a:t>
            </a:r>
            <a:r>
              <a:rPr lang="en-ID" sz="1600" b="1" kern="1200">
                <a:latin typeface="Calibri"/>
                <a:cs typeface="Calibri"/>
              </a:rPr>
              <a:t>e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 spc="-45">
                <a:latin typeface="Calibri"/>
                <a:cs typeface="Calibri"/>
              </a:rPr>
              <a:t>g</a:t>
            </a:r>
            <a:r>
              <a:rPr lang="en-ID" sz="1600" b="1" kern="1200" spc="-10">
                <a:latin typeface="Calibri"/>
                <a:cs typeface="Calibri"/>
              </a:rPr>
              <a:t>a</a:t>
            </a:r>
            <a:r>
              <a:rPr lang="en-ID" sz="1600" b="1" kern="1200" spc="-30">
                <a:latin typeface="Calibri"/>
                <a:cs typeface="Calibri"/>
              </a:rPr>
              <a:t>w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5">
                <a:latin typeface="Calibri"/>
                <a:cs typeface="Calibri"/>
              </a:rPr>
              <a:t>s</a:t>
            </a:r>
            <a:r>
              <a:rPr lang="en-ID" sz="1600" b="1" kern="1200">
                <a:latin typeface="Calibri"/>
                <a:cs typeface="Calibri"/>
              </a:rPr>
              <a:t>an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1430BE-70B0-4BB6-BFC9-B7CA2DCC4627}"/>
              </a:ext>
            </a:extLst>
          </p:cNvPr>
          <p:cNvSpPr/>
          <p:nvPr/>
        </p:nvSpPr>
        <p:spPr>
          <a:xfrm>
            <a:off x="428394" y="4391713"/>
            <a:ext cx="3571926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kepatuhan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terhadap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 err="1">
                <a:latin typeface="Calibri"/>
                <a:cs typeface="Calibri"/>
              </a:rPr>
              <a:t>pengelolaan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keuangan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5" dirty="0">
                <a:latin typeface="Calibri"/>
                <a:cs typeface="Calibri"/>
              </a:rPr>
              <a:t>negara </a:t>
            </a:r>
            <a:r>
              <a:rPr lang="en-ID" sz="1200" kern="1200" spc="-10" dirty="0">
                <a:latin typeface="Calibri"/>
                <a:cs typeface="Calibri"/>
              </a:rPr>
              <a:t>pada  </a:t>
            </a:r>
            <a:r>
              <a:rPr lang="en-ID" sz="1200" kern="1200" spc="-5" dirty="0">
                <a:latin typeface="Calibri"/>
                <a:cs typeface="Calibri"/>
              </a:rPr>
              <a:t>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efektivitas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pengelolaan</a:t>
            </a:r>
            <a:r>
              <a:rPr lang="en-ID" sz="1200" kern="1200" spc="-5" dirty="0">
                <a:latin typeface="Calibri"/>
                <a:cs typeface="Calibri"/>
              </a:rPr>
              <a:t>  </a:t>
            </a:r>
            <a:r>
              <a:rPr lang="en-ID" sz="1200" kern="1200" spc="-10" dirty="0" err="1">
                <a:latin typeface="Calibri"/>
                <a:cs typeface="Calibri"/>
              </a:rPr>
              <a:t>keuangan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5" dirty="0">
                <a:latin typeface="Calibri"/>
                <a:cs typeface="Calibri"/>
              </a:rPr>
              <a:t>negara </a:t>
            </a:r>
            <a:r>
              <a:rPr lang="en-ID" sz="1200" kern="1200" spc="-10" dirty="0">
                <a:latin typeface="Calibri"/>
                <a:cs typeface="Calibri"/>
              </a:rPr>
              <a:t>pada </a:t>
            </a:r>
            <a:r>
              <a:rPr lang="en-ID" sz="1200" kern="1200" spc="-5" dirty="0">
                <a:latin typeface="Calibri"/>
                <a:cs typeface="Calibri"/>
              </a:rPr>
              <a:t>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Menurunnya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tingkat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penyalahgunaan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10" dirty="0" err="1">
                <a:latin typeface="Calibri"/>
                <a:cs typeface="Calibri"/>
              </a:rPr>
              <a:t>wewenang</a:t>
            </a:r>
            <a:r>
              <a:rPr lang="en-ID" sz="1200" kern="1200" spc="-10" dirty="0">
                <a:latin typeface="Calibri"/>
                <a:cs typeface="Calibri"/>
              </a:rPr>
              <a:t> pada </a:t>
            </a:r>
            <a:r>
              <a:rPr lang="en-ID" sz="1200" kern="1200" spc="-5" dirty="0">
                <a:latin typeface="Calibri"/>
                <a:cs typeface="Calibri"/>
              </a:rPr>
              <a:t>Unit</a:t>
            </a:r>
            <a:r>
              <a:rPr lang="en-ID" sz="1200" kern="1200" spc="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endParaRPr lang="en-ID" sz="1200" kern="1200" dirty="0">
              <a:latin typeface="Calibri"/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24B24-43E5-4F34-A203-3F77EB9CE17D}"/>
              </a:ext>
            </a:extLst>
          </p:cNvPr>
          <p:cNvSpPr/>
          <p:nvPr/>
        </p:nvSpPr>
        <p:spPr>
          <a:xfrm>
            <a:off x="4322746" y="3993534"/>
            <a:ext cx="3571924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5" dirty="0" err="1">
                <a:latin typeface="Calibri"/>
                <a:cs typeface="Calibri"/>
              </a:rPr>
              <a:t>Penguatan</a:t>
            </a:r>
            <a:r>
              <a:rPr lang="en-ID" sz="1600" b="1" kern="1200" spc="-15" dirty="0">
                <a:latin typeface="Calibri"/>
                <a:cs typeface="Calibri"/>
              </a:rPr>
              <a:t>  </a:t>
            </a:r>
            <a:r>
              <a:rPr lang="en-ID" sz="1600" b="1" kern="1200" spc="5" dirty="0" err="1">
                <a:latin typeface="Calibri"/>
                <a:cs typeface="Calibri"/>
              </a:rPr>
              <a:t>A</a:t>
            </a:r>
            <a:r>
              <a:rPr lang="en-ID" sz="1600" b="1" kern="1200" spc="-25" dirty="0" err="1">
                <a:latin typeface="Calibri"/>
                <a:cs typeface="Calibri"/>
              </a:rPr>
              <a:t>k</a:t>
            </a:r>
            <a:r>
              <a:rPr lang="en-ID" sz="1600" b="1" kern="1200" spc="-5" dirty="0" err="1">
                <a:latin typeface="Calibri"/>
                <a:cs typeface="Calibri"/>
              </a:rPr>
              <a:t>u</a:t>
            </a:r>
            <a:r>
              <a:rPr lang="en-ID" sz="1600" b="1" kern="1200" spc="-20" dirty="0" err="1">
                <a:latin typeface="Calibri"/>
                <a:cs typeface="Calibri"/>
              </a:rPr>
              <a:t>nt</a:t>
            </a:r>
            <a:r>
              <a:rPr lang="en-ID" sz="1600" b="1" kern="1200" dirty="0" err="1">
                <a:latin typeface="Calibri"/>
                <a:cs typeface="Calibri"/>
              </a:rPr>
              <a:t>a</a:t>
            </a:r>
            <a:r>
              <a:rPr lang="en-ID" sz="1600" b="1" kern="1200" spc="-5" dirty="0" err="1">
                <a:latin typeface="Calibri"/>
                <a:cs typeface="Calibri"/>
              </a:rPr>
              <a:t>b</a:t>
            </a:r>
            <a:r>
              <a:rPr lang="en-ID" sz="1600" b="1" kern="1200" dirty="0" err="1">
                <a:latin typeface="Calibri"/>
                <a:cs typeface="Calibri"/>
              </a:rPr>
              <a:t>ili</a:t>
            </a:r>
            <a:r>
              <a:rPr lang="en-ID" sz="1600" b="1" kern="1200" spc="-20" dirty="0" err="1">
                <a:latin typeface="Calibri"/>
                <a:cs typeface="Calibri"/>
              </a:rPr>
              <a:t>t</a:t>
            </a:r>
            <a:r>
              <a:rPr lang="en-ID" sz="1600" b="1" kern="1200" dirty="0" err="1">
                <a:latin typeface="Calibri"/>
                <a:cs typeface="Calibri"/>
              </a:rPr>
              <a:t>as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C4C35D-88D2-48D1-A685-11869AA721D4}"/>
              </a:ext>
            </a:extLst>
          </p:cNvPr>
          <p:cNvSpPr/>
          <p:nvPr/>
        </p:nvSpPr>
        <p:spPr>
          <a:xfrm>
            <a:off x="4322738" y="4391714"/>
            <a:ext cx="3571924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i-FI" sz="1200" kern="1200" spc="-10" dirty="0">
                <a:latin typeface="Calibri"/>
                <a:cs typeface="Calibri"/>
              </a:rPr>
              <a:t>Meningkatnya budaya </a:t>
            </a:r>
            <a:r>
              <a:rPr lang="fi-FI" sz="1200" kern="1200" dirty="0">
                <a:latin typeface="Calibri"/>
                <a:cs typeface="Calibri"/>
              </a:rPr>
              <a:t>kinerja  Unit</a:t>
            </a:r>
            <a:r>
              <a:rPr lang="fi-FI" sz="1200" kern="1200" spc="-5" dirty="0">
                <a:latin typeface="Calibri"/>
                <a:cs typeface="Calibri"/>
              </a:rPr>
              <a:t> </a:t>
            </a:r>
            <a:r>
              <a:rPr lang="fi-FI" sz="1200" kern="1200" spc="-10" dirty="0">
                <a:latin typeface="Calibri"/>
                <a:cs typeface="Calibri"/>
              </a:rPr>
              <a:t>Kerja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fi-FI" sz="1200" kern="1200" spc="-10" dirty="0">
                <a:latin typeface="Calibri"/>
                <a:cs typeface="Calibri"/>
              </a:rPr>
              <a:t>Meningkatnya </a:t>
            </a:r>
            <a:r>
              <a:rPr lang="fi-FI" sz="1200" kern="1200" spc="-5" dirty="0">
                <a:latin typeface="Calibri"/>
                <a:cs typeface="Calibri"/>
              </a:rPr>
              <a:t>capaian </a:t>
            </a:r>
            <a:r>
              <a:rPr lang="fi-FI" sz="1200" kern="1200" dirty="0">
                <a:latin typeface="Calibri"/>
                <a:cs typeface="Calibri"/>
              </a:rPr>
              <a:t>kinerja  Unit</a:t>
            </a:r>
            <a:r>
              <a:rPr lang="fi-FI" sz="1200" kern="1200" spc="-5" dirty="0">
                <a:latin typeface="Calibri"/>
                <a:cs typeface="Calibri"/>
              </a:rPr>
              <a:t> </a:t>
            </a:r>
            <a:r>
              <a:rPr lang="fi-FI" sz="1200" kern="1200" spc="-10" dirty="0">
                <a:latin typeface="Calibri"/>
                <a:cs typeface="Calibri"/>
              </a:rPr>
              <a:t>Kerja</a:t>
            </a:r>
            <a:endParaRPr lang="fi-FI" sz="1200" kern="1200" dirty="0">
              <a:latin typeface="Calibri"/>
              <a:cs typeface="Calibri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D3E480-4154-4468-A95C-39DF5D6D7A45}"/>
              </a:ext>
            </a:extLst>
          </p:cNvPr>
          <p:cNvSpPr/>
          <p:nvPr/>
        </p:nvSpPr>
        <p:spPr>
          <a:xfrm>
            <a:off x="8217095" y="3993534"/>
            <a:ext cx="3571923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40">
                <a:latin typeface="Calibri"/>
                <a:cs typeface="Calibri"/>
              </a:rPr>
              <a:t>P</a:t>
            </a:r>
            <a:r>
              <a:rPr lang="en-ID" sz="1600" b="1" kern="1200">
                <a:latin typeface="Calibri"/>
                <a:cs typeface="Calibri"/>
              </a:rPr>
              <a:t>e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i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 spc="-10">
                <a:latin typeface="Calibri"/>
                <a:cs typeface="Calibri"/>
              </a:rPr>
              <a:t>g</a:t>
            </a:r>
            <a:r>
              <a:rPr lang="en-ID" sz="1600" b="1" kern="1200" spc="-35">
                <a:latin typeface="Calibri"/>
                <a:cs typeface="Calibri"/>
              </a:rPr>
              <a:t>k</a:t>
            </a:r>
            <a:r>
              <a:rPr lang="en-ID" sz="1600" b="1" kern="1200" spc="-15">
                <a:latin typeface="Calibri"/>
                <a:cs typeface="Calibri"/>
              </a:rPr>
              <a:t>a</a:t>
            </a:r>
            <a:r>
              <a:rPr lang="en-ID" sz="1600" b="1" kern="1200" spc="-20">
                <a:latin typeface="Calibri"/>
                <a:cs typeface="Calibri"/>
              </a:rPr>
              <a:t>t</a:t>
            </a:r>
            <a:r>
              <a:rPr lang="en-ID" sz="1600" b="1" kern="1200">
                <a:latin typeface="Calibri"/>
                <a:cs typeface="Calibri"/>
              </a:rPr>
              <a:t>an  </a:t>
            </a:r>
            <a:r>
              <a:rPr lang="en-ID" sz="1600" b="1" kern="1200" spc="-10">
                <a:latin typeface="Calibri"/>
                <a:cs typeface="Calibri"/>
              </a:rPr>
              <a:t>Kualitas  </a:t>
            </a:r>
            <a:r>
              <a:rPr lang="en-ID" sz="1600" b="1" kern="1200" spc="-15">
                <a:latin typeface="Calibri"/>
                <a:cs typeface="Calibri"/>
              </a:rPr>
              <a:t>Pelayanan  </a:t>
            </a:r>
            <a:r>
              <a:rPr lang="en-ID" sz="1600" b="1" kern="1200" spc="-5">
                <a:latin typeface="Calibri"/>
                <a:cs typeface="Calibri"/>
              </a:rPr>
              <a:t>Publik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12802A-C2B6-4FE6-AE77-E166A7010A7F}"/>
              </a:ext>
            </a:extLst>
          </p:cNvPr>
          <p:cNvSpPr/>
          <p:nvPr/>
        </p:nvSpPr>
        <p:spPr>
          <a:xfrm>
            <a:off x="8217088" y="4391714"/>
            <a:ext cx="3571922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5" dirty="0" err="1">
                <a:latin typeface="Calibri"/>
                <a:cs typeface="Calibri"/>
              </a:rPr>
              <a:t>Meningkatnya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kualitas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pelayanan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publik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>
                <a:latin typeface="Calibri"/>
                <a:cs typeface="Calibri"/>
              </a:rPr>
              <a:t>(</a:t>
            </a:r>
            <a:r>
              <a:rPr lang="en-ID" sz="1200" kern="1200" spc="-5" dirty="0" err="1">
                <a:latin typeface="Calibri"/>
                <a:cs typeface="Calibri"/>
              </a:rPr>
              <a:t>lebih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cepat</a:t>
            </a:r>
            <a:r>
              <a:rPr lang="en-ID" sz="1200" kern="1200" spc="-5" dirty="0">
                <a:latin typeface="Calibri"/>
                <a:cs typeface="Calibri"/>
              </a:rPr>
              <a:t>, </a:t>
            </a:r>
            <a:r>
              <a:rPr lang="en-ID" sz="1200" kern="1200" spc="-5" dirty="0" err="1">
                <a:latin typeface="Calibri"/>
                <a:cs typeface="Calibri"/>
              </a:rPr>
              <a:t>lebih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murah</a:t>
            </a:r>
            <a:r>
              <a:rPr lang="en-ID" sz="1200" kern="1200" spc="-10" dirty="0">
                <a:latin typeface="Calibri"/>
                <a:cs typeface="Calibri"/>
              </a:rPr>
              <a:t>, </a:t>
            </a:r>
            <a:r>
              <a:rPr lang="en-ID" sz="1200" kern="1200" spc="-5" dirty="0" err="1">
                <a:latin typeface="Calibri"/>
                <a:cs typeface="Calibri"/>
              </a:rPr>
              <a:t>lebih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aman</a:t>
            </a:r>
            <a:r>
              <a:rPr lang="en-ID" sz="1200" kern="1200" spc="-5" dirty="0">
                <a:latin typeface="Calibri"/>
                <a:cs typeface="Calibri"/>
              </a:rPr>
              <a:t>,  dan </a:t>
            </a:r>
            <a:r>
              <a:rPr lang="en-ID" sz="1200" kern="1200" spc="-5" dirty="0" err="1">
                <a:latin typeface="Calibri"/>
                <a:cs typeface="Calibri"/>
              </a:rPr>
              <a:t>lebih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mudah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dijangkau</a:t>
            </a:r>
            <a:r>
              <a:rPr lang="en-ID" sz="1200" kern="1200" spc="-10" dirty="0">
                <a:latin typeface="Calibri"/>
                <a:cs typeface="Calibri"/>
              </a:rPr>
              <a:t>) pada </a:t>
            </a:r>
            <a:r>
              <a:rPr lang="en-ID" sz="1200" kern="1200" spc="-5" dirty="0">
                <a:latin typeface="Calibri"/>
                <a:cs typeface="Calibri"/>
              </a:rPr>
              <a:t>Unit 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dirty="0">
                <a:latin typeface="Calibri"/>
                <a:cs typeface="Calibri"/>
              </a:rPr>
              <a:t>ZI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5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WBK/WBBM;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0" dirty="0" err="1">
                <a:latin typeface="Calibri"/>
                <a:cs typeface="Calibri"/>
              </a:rPr>
              <a:t>Meningkatnya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standardisasi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pelayanan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5" dirty="0" err="1">
                <a:latin typeface="Calibri"/>
                <a:cs typeface="Calibri"/>
              </a:rPr>
              <a:t>menjadi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berstandart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internasional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>
                <a:latin typeface="Calibri"/>
                <a:cs typeface="Calibri"/>
              </a:rPr>
              <a:t>pada  </a:t>
            </a:r>
            <a:r>
              <a:rPr lang="en-ID" sz="1200" kern="1200" spc="-5" dirty="0">
                <a:latin typeface="Calibri"/>
                <a:cs typeface="Calibri"/>
              </a:rPr>
              <a:t>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-5" dirty="0">
                <a:latin typeface="Calibri"/>
                <a:cs typeface="Calibri"/>
              </a:rPr>
              <a:t> WBK/WBBM; dan</a:t>
            </a:r>
            <a:endParaRPr lang="en-ID" sz="1200" kern="1200" dirty="0">
              <a:latin typeface="Calibri"/>
              <a:cs typeface="Calibri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ID" sz="1200" kern="1200" spc="-15" dirty="0" err="1">
                <a:latin typeface="Calibri"/>
                <a:cs typeface="Calibri"/>
              </a:rPr>
              <a:t>Meningkatnya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indeks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kepuasan</a:t>
            </a:r>
            <a:r>
              <a:rPr lang="en-ID" sz="1200" kern="1200" spc="-10" dirty="0">
                <a:latin typeface="Calibri"/>
                <a:cs typeface="Calibri"/>
              </a:rPr>
              <a:t>  </a:t>
            </a:r>
            <a:r>
              <a:rPr lang="en-ID" sz="1200" kern="1200" spc="-15" dirty="0" err="1">
                <a:latin typeface="Calibri"/>
                <a:cs typeface="Calibri"/>
              </a:rPr>
              <a:t>masyarakat</a:t>
            </a:r>
            <a:r>
              <a:rPr lang="en-ID" sz="1200" kern="1200" spc="-1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terhadap</a:t>
            </a:r>
            <a:r>
              <a:rPr lang="en-ID" sz="1200" kern="1200" spc="-5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penyelenggaraan</a:t>
            </a:r>
            <a:r>
              <a:rPr lang="en-ID" sz="1200" kern="1200" dirty="0">
                <a:latin typeface="Calibri"/>
                <a:cs typeface="Calibri"/>
              </a:rPr>
              <a:t> </a:t>
            </a:r>
            <a:r>
              <a:rPr lang="en-ID" sz="1200" kern="1200" spc="-10" dirty="0" err="1">
                <a:latin typeface="Calibri"/>
                <a:cs typeface="Calibri"/>
              </a:rPr>
              <a:t>pelayanan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spc="-5" dirty="0">
                <a:latin typeface="Calibri"/>
                <a:cs typeface="Calibri"/>
              </a:rPr>
              <a:t>pada Unit </a:t>
            </a:r>
            <a:r>
              <a:rPr lang="en-ID" sz="1200" kern="1200" spc="-10" dirty="0" err="1">
                <a:latin typeface="Calibri"/>
                <a:cs typeface="Calibri"/>
              </a:rPr>
              <a:t>Kerja</a:t>
            </a:r>
            <a:r>
              <a:rPr lang="en-ID" sz="1200" kern="1200" spc="-10" dirty="0">
                <a:latin typeface="Calibri"/>
                <a:cs typeface="Calibri"/>
              </a:rPr>
              <a:t> </a:t>
            </a:r>
            <a:r>
              <a:rPr lang="en-ID" sz="1200" kern="1200" dirty="0">
                <a:latin typeface="Calibri"/>
                <a:cs typeface="Calibri"/>
              </a:rPr>
              <a:t>ZI </a:t>
            </a:r>
            <a:r>
              <a:rPr lang="en-ID" sz="1200" kern="1200" spc="-5" dirty="0" err="1">
                <a:latin typeface="Calibri"/>
                <a:cs typeface="Calibri"/>
              </a:rPr>
              <a:t>menuju</a:t>
            </a:r>
            <a:r>
              <a:rPr lang="en-ID" sz="1200" kern="1200" spc="-5" dirty="0">
                <a:latin typeface="Calibri"/>
                <a:cs typeface="Calibri"/>
              </a:rPr>
              <a:t>  WBK/WBBM.</a:t>
            </a:r>
            <a:endParaRPr lang="en-ID" sz="1200" kern="12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5D5A1-3603-4D07-8EB7-7747282393B3}"/>
              </a:ext>
            </a:extLst>
          </p:cNvPr>
          <p:cNvSpPr txBox="1"/>
          <p:nvPr/>
        </p:nvSpPr>
        <p:spPr>
          <a:xfrm>
            <a:off x="428390" y="72570"/>
            <a:ext cx="113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Sasaran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Pembangunan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 </a:t>
            </a:r>
            <a:r>
              <a:rPr lang="es-ES" sz="2400" spc="-5" dirty="0">
                <a:latin typeface="Arial Black" panose="020B0A04020102020204" pitchFamily="34" charset="0"/>
                <a:cs typeface="Cooper Black"/>
              </a:rPr>
              <a:t>Zona</a:t>
            </a:r>
            <a:r>
              <a:rPr lang="es-ES" sz="2400" spc="-55" dirty="0">
                <a:latin typeface="Arial Black" panose="020B0A04020102020204" pitchFamily="34" charset="0"/>
                <a:cs typeface="Cooper Black"/>
              </a:rPr>
              <a:t> </a:t>
            </a:r>
            <a:r>
              <a:rPr lang="es-ES" sz="2400" dirty="0" err="1">
                <a:latin typeface="Arial Black" panose="020B0A04020102020204" pitchFamily="34" charset="0"/>
                <a:cs typeface="Cooper Black"/>
              </a:rPr>
              <a:t>Integritas</a:t>
            </a:r>
            <a:r>
              <a:rPr lang="es-ES" sz="2400" dirty="0">
                <a:latin typeface="Arial Black" panose="020B0A04020102020204" pitchFamily="34" charset="0"/>
                <a:cs typeface="Cooper Black"/>
              </a:rPr>
              <a:t>  </a:t>
            </a:r>
            <a:r>
              <a:rPr lang="es-ES" sz="2400" spc="-5" dirty="0">
                <a:latin typeface="Arial Black" panose="020B0A04020102020204" pitchFamily="34" charset="0"/>
                <a:cs typeface="Cooper Black"/>
              </a:rPr>
              <a:t>WBK/WBBM</a:t>
            </a:r>
            <a:r>
              <a:rPr lang="en-ID" sz="2400" spc="-5" dirty="0">
                <a:latin typeface="Arial Black" panose="020B0A04020102020204" pitchFamily="34" charset="0"/>
                <a:cs typeface="Cooper Black"/>
              </a:rPr>
              <a:t> </a:t>
            </a:r>
          </a:p>
          <a:p>
            <a:pPr algn="ctr"/>
            <a:r>
              <a:rPr lang="en-ID" sz="2400" spc="-5" dirty="0">
                <a:latin typeface="Arial Black" panose="020B0A04020102020204" pitchFamily="34" charset="0"/>
                <a:cs typeface="Cooper Black"/>
              </a:rPr>
              <a:t>(6 Area </a:t>
            </a:r>
            <a:r>
              <a:rPr lang="en-ID" sz="2400" spc="-5" dirty="0" err="1">
                <a:latin typeface="Arial Black" panose="020B0A04020102020204" pitchFamily="34" charset="0"/>
                <a:cs typeface="Cooper Black"/>
              </a:rPr>
              <a:t>Perubahan</a:t>
            </a:r>
            <a:r>
              <a:rPr lang="en-ID" sz="2400" spc="-5" dirty="0">
                <a:latin typeface="Arial Black" panose="020B0A04020102020204" pitchFamily="34" charset="0"/>
                <a:cs typeface="Cooper Black"/>
              </a:rPr>
              <a:t>)</a:t>
            </a:r>
            <a:endParaRPr lang="es-ES" sz="2400" dirty="0">
              <a:latin typeface="Arial Black" panose="020B0A04020102020204" pitchFamily="34" charset="0"/>
              <a:cs typeface="Cooper Black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B98849BD-7646-40BF-806B-8B5ABE30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B7A35999-28B2-499C-A530-EA5E48220835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9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D9638F2-964E-40E1-899D-F061B3E693F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8C6DA-7B91-48E6-A6FE-A4E12171D53D}"/>
              </a:ext>
            </a:extLst>
          </p:cNvPr>
          <p:cNvSpPr/>
          <p:nvPr/>
        </p:nvSpPr>
        <p:spPr>
          <a:xfrm>
            <a:off x="428398" y="1251375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>
                <a:latin typeface="Calibri"/>
                <a:cs typeface="Calibri"/>
              </a:rPr>
              <a:t>Ma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j</a:t>
            </a:r>
            <a:r>
              <a:rPr lang="en-ID" sz="1600" b="1" kern="1200">
                <a:latin typeface="Calibri"/>
                <a:cs typeface="Calibri"/>
              </a:rPr>
              <a:t>emen  </a:t>
            </a:r>
            <a:r>
              <a:rPr lang="en-ID" sz="1600" b="1" kern="1200" spc="-10">
                <a:latin typeface="Calibri"/>
                <a:cs typeface="Calibri"/>
              </a:rPr>
              <a:t>Perubahan</a:t>
            </a:r>
            <a:endParaRPr lang="en-ID" sz="1600" b="1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AE0545-93A4-4513-A197-7EE2A805D97B}"/>
              </a:ext>
            </a:extLst>
          </p:cNvPr>
          <p:cNvSpPr/>
          <p:nvPr/>
        </p:nvSpPr>
        <p:spPr>
          <a:xfrm>
            <a:off x="428390" y="1649555"/>
            <a:ext cx="3571926" cy="2091302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434340" indent="-342900">
              <a:spcBef>
                <a:spcPts val="10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5" dirty="0">
                <a:latin typeface="Calibri"/>
                <a:cs typeface="Calibri"/>
              </a:rPr>
              <a:t>Tim </a:t>
            </a:r>
            <a:r>
              <a:rPr lang="en-ID" sz="1300" spc="-10" dirty="0" err="1">
                <a:latin typeface="Calibri"/>
                <a:cs typeface="Calibri"/>
              </a:rPr>
              <a:t>Kerja</a:t>
            </a:r>
            <a:endParaRPr lang="en-ID" sz="1300" dirty="0">
              <a:latin typeface="Calibri"/>
              <a:cs typeface="Calibri"/>
            </a:endParaRPr>
          </a:p>
          <a:p>
            <a:pPr marL="434340" marR="481330" indent="-342900">
              <a:spcBef>
                <a:spcPts val="65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Dokumen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5" dirty="0">
                <a:latin typeface="Calibri"/>
                <a:cs typeface="Calibri"/>
              </a:rPr>
              <a:t>Pembangunan  </a:t>
            </a:r>
            <a:r>
              <a:rPr lang="en-ID" sz="1300" spc="-10" dirty="0">
                <a:latin typeface="Calibri"/>
                <a:cs typeface="Calibri"/>
              </a:rPr>
              <a:t>Zona</a:t>
            </a:r>
            <a:r>
              <a:rPr lang="en-ID" sz="1300" spc="-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Integritas</a:t>
            </a:r>
            <a:endParaRPr lang="en-ID" sz="1300" dirty="0">
              <a:latin typeface="Calibri"/>
              <a:cs typeface="Calibri"/>
            </a:endParaRPr>
          </a:p>
          <a:p>
            <a:pPr marL="434340" marR="407034" indent="-342900">
              <a:spcBef>
                <a:spcPts val="115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Pemantauan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5" dirty="0">
                <a:latin typeface="Calibri"/>
                <a:cs typeface="Calibri"/>
              </a:rPr>
              <a:t>dan </a:t>
            </a:r>
            <a:r>
              <a:rPr lang="en-ID" sz="1300" spc="-15" dirty="0" err="1">
                <a:latin typeface="Calibri"/>
                <a:cs typeface="Calibri"/>
              </a:rPr>
              <a:t>Evaluasi</a:t>
            </a:r>
            <a:r>
              <a:rPr lang="en-ID" sz="1300" spc="-15" dirty="0">
                <a:latin typeface="Calibri"/>
                <a:cs typeface="Calibri"/>
              </a:rPr>
              <a:t>  </a:t>
            </a:r>
            <a:r>
              <a:rPr lang="en-ID" sz="1300" spc="-5" dirty="0">
                <a:latin typeface="Calibri"/>
                <a:cs typeface="Calibri"/>
              </a:rPr>
              <a:t>Pembangunan</a:t>
            </a:r>
            <a:endParaRPr lang="en-ID" sz="1300" dirty="0">
              <a:latin typeface="Calibri"/>
              <a:cs typeface="Calibri"/>
            </a:endParaRPr>
          </a:p>
          <a:p>
            <a:pPr marL="434340" indent="-342900"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5" dirty="0" err="1">
                <a:latin typeface="Calibri"/>
                <a:cs typeface="Calibri"/>
              </a:rPr>
              <a:t>Perubahan</a:t>
            </a:r>
            <a:r>
              <a:rPr lang="en-ID" sz="1300" spc="-5" dirty="0">
                <a:latin typeface="Calibri"/>
                <a:cs typeface="Calibri"/>
              </a:rPr>
              <a:t> </a:t>
            </a:r>
            <a:r>
              <a:rPr lang="en-ID" sz="1300" spc="-10" dirty="0">
                <a:latin typeface="Calibri"/>
                <a:cs typeface="Calibri"/>
              </a:rPr>
              <a:t>Pola </a:t>
            </a:r>
            <a:r>
              <a:rPr lang="en-ID" sz="1300" spc="-10" dirty="0" err="1">
                <a:latin typeface="Calibri"/>
                <a:cs typeface="Calibri"/>
              </a:rPr>
              <a:t>Pikir</a:t>
            </a:r>
            <a:r>
              <a:rPr lang="en-ID" sz="1300" spc="-20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Budaya</a:t>
            </a:r>
            <a:endParaRPr lang="en-ID" sz="1300" dirty="0">
              <a:latin typeface="Calibri"/>
              <a:cs typeface="Calibri"/>
            </a:endParaRPr>
          </a:p>
          <a:p>
            <a:pPr marL="434340"/>
            <a:r>
              <a:rPr lang="en-ID" sz="1300" spc="-10" dirty="0" err="1">
                <a:latin typeface="Calibri"/>
                <a:cs typeface="Calibri"/>
              </a:rPr>
              <a:t>Kerja</a:t>
            </a:r>
            <a:endParaRPr lang="en-ID" sz="1300" dirty="0">
              <a:latin typeface="Calibri"/>
              <a:cs typeface="Calibri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27A9CC-6362-4069-B3CB-F6E3010184EB}"/>
              </a:ext>
            </a:extLst>
          </p:cNvPr>
          <p:cNvSpPr/>
          <p:nvPr/>
        </p:nvSpPr>
        <p:spPr>
          <a:xfrm>
            <a:off x="4322750" y="1251375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0">
                <a:latin typeface="Calibri"/>
                <a:cs typeface="Calibri"/>
              </a:rPr>
              <a:t>Penataan  </a:t>
            </a:r>
            <a:r>
              <a:rPr lang="en-ID" sz="1600" b="1" kern="1200" spc="-160">
                <a:latin typeface="Calibri"/>
                <a:cs typeface="Calibri"/>
              </a:rPr>
              <a:t>T</a:t>
            </a:r>
            <a:r>
              <a:rPr lang="en-ID" sz="1600" b="1" kern="1200" spc="-15">
                <a:latin typeface="Calibri"/>
                <a:cs typeface="Calibri"/>
              </a:rPr>
              <a:t>a</a:t>
            </a:r>
            <a:r>
              <a:rPr lang="en-ID" sz="1600" b="1" kern="1200" spc="-20">
                <a:latin typeface="Calibri"/>
                <a:cs typeface="Calibri"/>
              </a:rPr>
              <a:t>t</a:t>
            </a:r>
            <a:r>
              <a:rPr lang="en-ID" sz="1600" b="1" kern="1200">
                <a:latin typeface="Calibri"/>
                <a:cs typeface="Calibri"/>
              </a:rPr>
              <a:t>ala</a:t>
            </a:r>
            <a:r>
              <a:rPr lang="en-ID" sz="1600" b="1" kern="1200" spc="-20">
                <a:latin typeface="Calibri"/>
                <a:cs typeface="Calibri"/>
              </a:rPr>
              <a:t>k</a:t>
            </a:r>
            <a:r>
              <a:rPr lang="en-ID" sz="1600" b="1" kern="1200" spc="5">
                <a:latin typeface="Calibri"/>
                <a:cs typeface="Calibri"/>
              </a:rPr>
              <a:t>s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na</a:t>
            </a:r>
            <a:endParaRPr lang="en-ID" sz="1600" b="1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EEE66E-0FB3-44EF-806F-700A860E8650}"/>
              </a:ext>
            </a:extLst>
          </p:cNvPr>
          <p:cNvSpPr/>
          <p:nvPr/>
        </p:nvSpPr>
        <p:spPr>
          <a:xfrm>
            <a:off x="4322742" y="1649554"/>
            <a:ext cx="3571925" cy="2091302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434340" indent="-342900">
              <a:spcBef>
                <a:spcPts val="10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dirty="0">
                <a:latin typeface="Calibri"/>
                <a:cs typeface="Calibri"/>
              </a:rPr>
              <a:t>SOP </a:t>
            </a:r>
            <a:r>
              <a:rPr lang="en-ID" sz="1300" spc="-15" dirty="0" err="1">
                <a:latin typeface="Calibri"/>
                <a:cs typeface="Calibri"/>
              </a:rPr>
              <a:t>Kegiatan</a:t>
            </a:r>
            <a:r>
              <a:rPr lang="en-ID" sz="1300" spc="-5" dirty="0">
                <a:latin typeface="Calibri"/>
                <a:cs typeface="Calibri"/>
              </a:rPr>
              <a:t> </a:t>
            </a:r>
            <a:r>
              <a:rPr lang="en-ID" sz="1300" spc="-10" dirty="0">
                <a:latin typeface="Calibri"/>
                <a:cs typeface="Calibri"/>
              </a:rPr>
              <a:t>Utama</a:t>
            </a:r>
            <a:endParaRPr lang="en-ID" sz="1300" dirty="0">
              <a:latin typeface="Calibri"/>
              <a:cs typeface="Calibri"/>
            </a:endParaRPr>
          </a:p>
          <a:p>
            <a:pPr marL="434340" indent="-342900"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5" dirty="0">
                <a:latin typeface="Calibri"/>
                <a:cs typeface="Calibri"/>
              </a:rPr>
              <a:t>E-Office</a:t>
            </a:r>
            <a:endParaRPr lang="en-ID" sz="1300" dirty="0">
              <a:latin typeface="Calibri"/>
              <a:cs typeface="Calibri"/>
            </a:endParaRPr>
          </a:p>
          <a:p>
            <a:pPr marL="434340" indent="-342900"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5" dirty="0" err="1">
                <a:latin typeface="Calibri"/>
                <a:cs typeface="Calibri"/>
              </a:rPr>
              <a:t>Keterbukaan</a:t>
            </a:r>
            <a:r>
              <a:rPr lang="en-ID" sz="1300" spc="-15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Informasi</a:t>
            </a:r>
            <a:r>
              <a:rPr lang="en-ID" sz="130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Publik</a:t>
            </a:r>
            <a:endParaRPr lang="en-ID" sz="1300" dirty="0">
              <a:latin typeface="Calibri"/>
              <a:cs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BC02E5-CBA0-4C63-A3D2-40E99B583B6E}"/>
              </a:ext>
            </a:extLst>
          </p:cNvPr>
          <p:cNvSpPr/>
          <p:nvPr/>
        </p:nvSpPr>
        <p:spPr>
          <a:xfrm>
            <a:off x="8217101" y="1251375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0">
                <a:latin typeface="Calibri"/>
                <a:cs typeface="Calibri"/>
              </a:rPr>
              <a:t>Penataan  Sistem  </a:t>
            </a:r>
            <a:r>
              <a:rPr lang="en-ID" sz="1600" b="1" kern="1200">
                <a:latin typeface="Calibri"/>
                <a:cs typeface="Calibri"/>
              </a:rPr>
              <a:t>Ma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-5">
                <a:latin typeface="Calibri"/>
                <a:cs typeface="Calibri"/>
              </a:rPr>
              <a:t>j</a:t>
            </a:r>
            <a:r>
              <a:rPr lang="en-ID" sz="1600" b="1" kern="1200">
                <a:latin typeface="Calibri"/>
                <a:cs typeface="Calibri"/>
              </a:rPr>
              <a:t>emen  </a:t>
            </a:r>
            <a:r>
              <a:rPr lang="en-ID" sz="1600" b="1" kern="1200" spc="-5">
                <a:latin typeface="Calibri"/>
                <a:cs typeface="Calibri"/>
              </a:rPr>
              <a:t>SDM</a:t>
            </a:r>
            <a:endParaRPr lang="en-ID" sz="1600" b="1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954978-85FC-4137-95B6-EA9423CE38B4}"/>
              </a:ext>
            </a:extLst>
          </p:cNvPr>
          <p:cNvSpPr/>
          <p:nvPr/>
        </p:nvSpPr>
        <p:spPr>
          <a:xfrm>
            <a:off x="8217093" y="1649554"/>
            <a:ext cx="3571925" cy="2091302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355600" marR="5080" indent="-342900">
              <a:spcBef>
                <a:spcPts val="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Perencanaan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Kebutuhan</a:t>
            </a:r>
            <a:r>
              <a:rPr lang="en-ID" sz="1300" spc="-5" dirty="0">
                <a:latin typeface="Calibri"/>
                <a:cs typeface="Calibri"/>
              </a:rPr>
              <a:t> 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r>
              <a:rPr lang="en-ID" sz="1300" spc="-2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Sesuai</a:t>
            </a:r>
            <a:r>
              <a:rPr lang="en-ID" sz="1300" spc="-5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Kebutuhan</a:t>
            </a:r>
            <a:endParaRPr lang="en-ID" sz="13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0" dirty="0">
                <a:latin typeface="Calibri"/>
                <a:cs typeface="Calibri"/>
              </a:rPr>
              <a:t>Pola </a:t>
            </a:r>
            <a:r>
              <a:rPr lang="en-ID" sz="1300" spc="-10" dirty="0" err="1">
                <a:latin typeface="Calibri"/>
                <a:cs typeface="Calibri"/>
              </a:rPr>
              <a:t>Mutasi</a:t>
            </a:r>
            <a:r>
              <a:rPr lang="en-ID" sz="1300" spc="-10" dirty="0">
                <a:latin typeface="Calibri"/>
                <a:cs typeface="Calibri"/>
              </a:rPr>
              <a:t> Internal</a:t>
            </a:r>
            <a:endParaRPr lang="en-ID" sz="1300" dirty="0">
              <a:latin typeface="Calibri"/>
              <a:cs typeface="Calibri"/>
            </a:endParaRPr>
          </a:p>
          <a:p>
            <a:pPr marL="355600" marR="298450" indent="-342900">
              <a:spcBef>
                <a:spcPts val="1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5" dirty="0">
                <a:latin typeface="Calibri"/>
                <a:cs typeface="Calibri"/>
              </a:rPr>
              <a:t>Pembangunan</a:t>
            </a:r>
            <a:r>
              <a:rPr lang="en-ID" sz="1300" spc="-65" dirty="0">
                <a:latin typeface="Calibri"/>
                <a:cs typeface="Calibri"/>
              </a:rPr>
              <a:t>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r>
              <a:rPr lang="en-ID" sz="1300" spc="-20" dirty="0">
                <a:latin typeface="Calibri"/>
                <a:cs typeface="Calibri"/>
              </a:rPr>
              <a:t>  </a:t>
            </a:r>
            <a:r>
              <a:rPr lang="en-ID" sz="1300" spc="-5" dirty="0" err="1">
                <a:latin typeface="Calibri"/>
                <a:cs typeface="Calibri"/>
              </a:rPr>
              <a:t>Berbasis</a:t>
            </a:r>
            <a:r>
              <a:rPr lang="en-ID" sz="1300" spc="-20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Kompetensi</a:t>
            </a:r>
            <a:endParaRPr lang="en-ID" sz="13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5" dirty="0" err="1">
                <a:latin typeface="Calibri"/>
                <a:cs typeface="Calibri"/>
              </a:rPr>
              <a:t>Penetapan</a:t>
            </a:r>
            <a:r>
              <a:rPr lang="en-ID" sz="1300" spc="-1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Kerja</a:t>
            </a:r>
            <a:r>
              <a:rPr lang="en-ID" sz="1300" spc="1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Individu</a:t>
            </a:r>
            <a:endParaRPr lang="en-ID" sz="1300" dirty="0">
              <a:latin typeface="Calibri"/>
              <a:cs typeface="Calibri"/>
            </a:endParaRPr>
          </a:p>
          <a:p>
            <a:pPr marL="355600" marR="241300" indent="-342900">
              <a:spcBef>
                <a:spcPts val="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5" dirty="0" err="1">
                <a:latin typeface="Calibri"/>
                <a:cs typeface="Calibri"/>
              </a:rPr>
              <a:t>Penegakan</a:t>
            </a:r>
            <a:r>
              <a:rPr lang="en-ID" sz="1300" spc="-15" dirty="0">
                <a:latin typeface="Calibri"/>
                <a:cs typeface="Calibri"/>
              </a:rPr>
              <a:t> </a:t>
            </a:r>
            <a:r>
              <a:rPr lang="en-ID" sz="1300" spc="-15" dirty="0" err="1">
                <a:latin typeface="Calibri"/>
                <a:cs typeface="Calibri"/>
              </a:rPr>
              <a:t>Aturan</a:t>
            </a:r>
            <a:r>
              <a:rPr lang="en-ID" sz="1300" spc="-15" dirty="0">
                <a:latin typeface="Calibri"/>
                <a:cs typeface="Calibri"/>
              </a:rPr>
              <a:t>  </a:t>
            </a:r>
            <a:r>
              <a:rPr lang="en-ID" sz="1300" spc="-10" dirty="0" err="1">
                <a:latin typeface="Calibri"/>
                <a:cs typeface="Calibri"/>
              </a:rPr>
              <a:t>Disiplin</a:t>
            </a:r>
            <a:r>
              <a:rPr lang="en-ID" sz="1300" spc="-10" dirty="0">
                <a:latin typeface="Calibri"/>
                <a:cs typeface="Calibri"/>
              </a:rPr>
              <a:t>/Kode</a:t>
            </a:r>
            <a:r>
              <a:rPr lang="en-ID" sz="1300" spc="-3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Etik</a:t>
            </a:r>
            <a:r>
              <a:rPr lang="en-ID" sz="1300" spc="-10" dirty="0">
                <a:latin typeface="Calibri"/>
                <a:cs typeface="Calibri"/>
              </a:rPr>
              <a:t>/Kode</a:t>
            </a:r>
            <a:endParaRPr lang="en-ID" sz="1300" dirty="0">
              <a:latin typeface="Calibri"/>
              <a:cs typeface="Calibri"/>
            </a:endParaRPr>
          </a:p>
          <a:p>
            <a:pPr marL="355600">
              <a:spcBef>
                <a:spcPts val="10"/>
              </a:spcBef>
            </a:pPr>
            <a:r>
              <a:rPr lang="en-ID" sz="1300" spc="-15" dirty="0" err="1">
                <a:latin typeface="Calibri"/>
                <a:cs typeface="Calibri"/>
              </a:rPr>
              <a:t>Perilaku</a:t>
            </a:r>
            <a:r>
              <a:rPr lang="en-ID" sz="1300" dirty="0">
                <a:latin typeface="Calibri"/>
                <a:cs typeface="Calibri"/>
              </a:rPr>
              <a:t>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endParaRPr lang="en-ID" sz="1300" dirty="0">
              <a:latin typeface="Calibri"/>
              <a:cs typeface="Calibri"/>
            </a:endParaRPr>
          </a:p>
          <a:p>
            <a:pPr marL="355600" marR="848360" indent="-342900">
              <a:spcBef>
                <a:spcPts val="70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Sistem</a:t>
            </a:r>
            <a:r>
              <a:rPr lang="en-ID" sz="1300" spc="-85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Informasi</a:t>
            </a:r>
            <a:r>
              <a:rPr lang="en-ID" sz="1300" spc="-5" dirty="0">
                <a:latin typeface="Calibri"/>
                <a:cs typeface="Calibri"/>
              </a:rPr>
              <a:t>  </a:t>
            </a:r>
            <a:r>
              <a:rPr lang="en-ID" sz="1300" spc="-15" dirty="0" err="1">
                <a:latin typeface="Calibri"/>
                <a:cs typeface="Calibri"/>
              </a:rPr>
              <a:t>Kepegawaian</a:t>
            </a:r>
            <a:endParaRPr lang="en-ID" sz="1300" dirty="0">
              <a:latin typeface="Calibri"/>
              <a:cs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2B5DCC-B313-4AA2-84B9-6E739B73D2EB}"/>
              </a:ext>
            </a:extLst>
          </p:cNvPr>
          <p:cNvSpPr/>
          <p:nvPr/>
        </p:nvSpPr>
        <p:spPr>
          <a:xfrm>
            <a:off x="428394" y="3993534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5">
                <a:latin typeface="Calibri"/>
                <a:cs typeface="Calibri"/>
              </a:rPr>
              <a:t>Penguatan  </a:t>
            </a:r>
            <a:r>
              <a:rPr lang="en-ID" sz="1600" b="1" kern="1200" spc="-40">
                <a:latin typeface="Calibri"/>
                <a:cs typeface="Calibri"/>
              </a:rPr>
              <a:t>P</a:t>
            </a:r>
            <a:r>
              <a:rPr lang="en-ID" sz="1600" b="1" kern="1200">
                <a:latin typeface="Calibri"/>
                <a:cs typeface="Calibri"/>
              </a:rPr>
              <a:t>e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 spc="-45">
                <a:latin typeface="Calibri"/>
                <a:cs typeface="Calibri"/>
              </a:rPr>
              <a:t>g</a:t>
            </a:r>
            <a:r>
              <a:rPr lang="en-ID" sz="1600" b="1" kern="1200" spc="-10">
                <a:latin typeface="Calibri"/>
                <a:cs typeface="Calibri"/>
              </a:rPr>
              <a:t>a</a:t>
            </a:r>
            <a:r>
              <a:rPr lang="en-ID" sz="1600" b="1" kern="1200" spc="-30">
                <a:latin typeface="Calibri"/>
                <a:cs typeface="Calibri"/>
              </a:rPr>
              <a:t>w</a:t>
            </a:r>
            <a:r>
              <a:rPr lang="en-ID" sz="1600" b="1" kern="1200">
                <a:latin typeface="Calibri"/>
                <a:cs typeface="Calibri"/>
              </a:rPr>
              <a:t>a</a:t>
            </a:r>
            <a:r>
              <a:rPr lang="en-ID" sz="1600" b="1" kern="1200" spc="5">
                <a:latin typeface="Calibri"/>
                <a:cs typeface="Calibri"/>
              </a:rPr>
              <a:t>s</a:t>
            </a:r>
            <a:r>
              <a:rPr lang="en-ID" sz="1600" b="1" kern="1200">
                <a:latin typeface="Calibri"/>
                <a:cs typeface="Calibri"/>
              </a:rPr>
              <a:t>an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1430BE-70B0-4BB6-BFC9-B7CA2DCC4627}"/>
              </a:ext>
            </a:extLst>
          </p:cNvPr>
          <p:cNvSpPr/>
          <p:nvPr/>
        </p:nvSpPr>
        <p:spPr>
          <a:xfrm>
            <a:off x="428394" y="4391713"/>
            <a:ext cx="3571926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434340" indent="-343535">
              <a:spcBef>
                <a:spcPts val="25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Pengendalian</a:t>
            </a:r>
            <a:r>
              <a:rPr lang="en-ID" sz="1300" spc="-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Gratifikasi</a:t>
            </a:r>
            <a:endParaRPr lang="en-ID" sz="1300" dirty="0">
              <a:latin typeface="Calibri"/>
              <a:cs typeface="Calibri"/>
            </a:endParaRPr>
          </a:p>
          <a:p>
            <a:pPr marL="434340" marR="705485" indent="-342900">
              <a:spcBef>
                <a:spcPts val="55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Penerapan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Sistem</a:t>
            </a:r>
            <a:r>
              <a:rPr lang="en-ID" sz="1300" spc="-10" dirty="0">
                <a:latin typeface="Calibri"/>
                <a:cs typeface="Calibri"/>
              </a:rPr>
              <a:t>  </a:t>
            </a:r>
            <a:r>
              <a:rPr lang="en-ID" sz="1300" spc="-15" dirty="0" err="1">
                <a:latin typeface="Calibri"/>
                <a:cs typeface="Calibri"/>
              </a:rPr>
              <a:t>Pengawasan</a:t>
            </a:r>
            <a:r>
              <a:rPr lang="en-ID" sz="1300" spc="-45" dirty="0">
                <a:latin typeface="Calibri"/>
                <a:cs typeface="Calibri"/>
              </a:rPr>
              <a:t> </a:t>
            </a:r>
            <a:r>
              <a:rPr lang="en-ID" sz="1300" spc="-10" dirty="0">
                <a:latin typeface="Calibri"/>
                <a:cs typeface="Calibri"/>
              </a:rPr>
              <a:t>Internal</a:t>
            </a:r>
            <a:endParaRPr lang="en-ID" sz="1300" dirty="0">
              <a:latin typeface="Calibri"/>
              <a:cs typeface="Calibri"/>
            </a:endParaRPr>
          </a:p>
          <a:p>
            <a:pPr marL="434340" indent="-343535">
              <a:spcBef>
                <a:spcPts val="5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Pengaduan</a:t>
            </a:r>
            <a:r>
              <a:rPr lang="en-ID" sz="1300" spc="-5" dirty="0">
                <a:latin typeface="Calibri"/>
                <a:cs typeface="Calibri"/>
              </a:rPr>
              <a:t> </a:t>
            </a:r>
            <a:r>
              <a:rPr lang="en-ID" sz="1300" spc="-15" dirty="0">
                <a:latin typeface="Calibri"/>
                <a:cs typeface="Calibri"/>
              </a:rPr>
              <a:t>Masyarakat</a:t>
            </a:r>
            <a:endParaRPr lang="en-ID" sz="1300" dirty="0">
              <a:latin typeface="Calibri"/>
              <a:cs typeface="Calibri"/>
            </a:endParaRPr>
          </a:p>
          <a:p>
            <a:pPr marL="434340" indent="-343535"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Wistle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5" dirty="0">
                <a:latin typeface="Calibri"/>
                <a:cs typeface="Calibri"/>
              </a:rPr>
              <a:t>Blowing </a:t>
            </a:r>
            <a:r>
              <a:rPr lang="en-ID" sz="1300" spc="-15" dirty="0">
                <a:latin typeface="Calibri"/>
                <a:cs typeface="Calibri"/>
              </a:rPr>
              <a:t>System</a:t>
            </a:r>
            <a:endParaRPr lang="en-ID" sz="1300" dirty="0">
              <a:latin typeface="Calibri"/>
              <a:cs typeface="Calibri"/>
            </a:endParaRPr>
          </a:p>
          <a:p>
            <a:pPr marL="434340" marR="596900" indent="-342900">
              <a:spcBef>
                <a:spcPts val="7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Penanganan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Benturan</a:t>
            </a:r>
            <a:r>
              <a:rPr lang="en-ID" sz="1300" spc="-10" dirty="0">
                <a:latin typeface="Calibri"/>
                <a:cs typeface="Calibri"/>
              </a:rPr>
              <a:t>  </a:t>
            </a:r>
            <a:r>
              <a:rPr lang="en-ID" sz="1300" spc="-10" dirty="0" err="1">
                <a:latin typeface="Calibri"/>
                <a:cs typeface="Calibri"/>
              </a:rPr>
              <a:t>Kepentingan</a:t>
            </a:r>
            <a:endParaRPr lang="en-ID" sz="1300" dirty="0">
              <a:latin typeface="Calibri"/>
              <a:cs typeface="Calibri"/>
            </a:endParaRPr>
          </a:p>
          <a:p>
            <a:pPr marL="434340" indent="-343535">
              <a:buAutoNum type="arabicPeriod"/>
              <a:tabLst>
                <a:tab pos="433705" algn="l"/>
                <a:tab pos="434340" algn="l"/>
              </a:tabLst>
            </a:pPr>
            <a:r>
              <a:rPr lang="en-ID" sz="1300" spc="-5" dirty="0">
                <a:latin typeface="Calibri"/>
                <a:cs typeface="Calibri"/>
              </a:rPr>
              <a:t>LHKPN/LHKASN</a:t>
            </a:r>
            <a:endParaRPr lang="en-ID" sz="1300" dirty="0">
              <a:latin typeface="Calibri"/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24B24-43E5-4F34-A203-3F77EB9CE17D}"/>
              </a:ext>
            </a:extLst>
          </p:cNvPr>
          <p:cNvSpPr/>
          <p:nvPr/>
        </p:nvSpPr>
        <p:spPr>
          <a:xfrm>
            <a:off x="4322746" y="3993534"/>
            <a:ext cx="3571924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15" dirty="0" err="1">
                <a:latin typeface="Calibri"/>
                <a:cs typeface="Calibri"/>
              </a:rPr>
              <a:t>Penguatan</a:t>
            </a:r>
            <a:r>
              <a:rPr lang="en-ID" sz="1600" b="1" kern="1200" spc="-15" dirty="0">
                <a:latin typeface="Calibri"/>
                <a:cs typeface="Calibri"/>
              </a:rPr>
              <a:t>  </a:t>
            </a:r>
            <a:r>
              <a:rPr lang="en-ID" sz="1600" b="1" kern="1200" spc="5" dirty="0" err="1">
                <a:latin typeface="Calibri"/>
                <a:cs typeface="Calibri"/>
              </a:rPr>
              <a:t>A</a:t>
            </a:r>
            <a:r>
              <a:rPr lang="en-ID" sz="1600" b="1" kern="1200" spc="-25" dirty="0" err="1">
                <a:latin typeface="Calibri"/>
                <a:cs typeface="Calibri"/>
              </a:rPr>
              <a:t>k</a:t>
            </a:r>
            <a:r>
              <a:rPr lang="en-ID" sz="1600" b="1" kern="1200" spc="-5" dirty="0" err="1">
                <a:latin typeface="Calibri"/>
                <a:cs typeface="Calibri"/>
              </a:rPr>
              <a:t>u</a:t>
            </a:r>
            <a:r>
              <a:rPr lang="en-ID" sz="1600" b="1" kern="1200" spc="-20" dirty="0" err="1">
                <a:latin typeface="Calibri"/>
                <a:cs typeface="Calibri"/>
              </a:rPr>
              <a:t>nt</a:t>
            </a:r>
            <a:r>
              <a:rPr lang="en-ID" sz="1600" b="1" kern="1200" dirty="0" err="1">
                <a:latin typeface="Calibri"/>
                <a:cs typeface="Calibri"/>
              </a:rPr>
              <a:t>a</a:t>
            </a:r>
            <a:r>
              <a:rPr lang="en-ID" sz="1600" b="1" kern="1200" spc="-5" dirty="0" err="1">
                <a:latin typeface="Calibri"/>
                <a:cs typeface="Calibri"/>
              </a:rPr>
              <a:t>b</a:t>
            </a:r>
            <a:r>
              <a:rPr lang="en-ID" sz="1600" b="1" kern="1200" dirty="0" err="1">
                <a:latin typeface="Calibri"/>
                <a:cs typeface="Calibri"/>
              </a:rPr>
              <a:t>ili</a:t>
            </a:r>
            <a:r>
              <a:rPr lang="en-ID" sz="1600" b="1" kern="1200" spc="-20" dirty="0" err="1">
                <a:latin typeface="Calibri"/>
                <a:cs typeface="Calibri"/>
              </a:rPr>
              <a:t>t</a:t>
            </a:r>
            <a:r>
              <a:rPr lang="en-ID" sz="1600" b="1" kern="1200" dirty="0" err="1">
                <a:latin typeface="Calibri"/>
                <a:cs typeface="Calibri"/>
              </a:rPr>
              <a:t>as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C4C35D-88D2-48D1-A685-11869AA721D4}"/>
              </a:ext>
            </a:extLst>
          </p:cNvPr>
          <p:cNvSpPr/>
          <p:nvPr/>
        </p:nvSpPr>
        <p:spPr>
          <a:xfrm>
            <a:off x="4322738" y="4391714"/>
            <a:ext cx="3571924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355600" marR="5080" indent="-342900">
              <a:spcBef>
                <a:spcPts val="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30" dirty="0" err="1">
                <a:latin typeface="Calibri"/>
                <a:cs typeface="Calibri"/>
              </a:rPr>
              <a:t>K</a:t>
            </a:r>
            <a:r>
              <a:rPr lang="en-ID" sz="1300" spc="-20" dirty="0" err="1">
                <a:latin typeface="Calibri"/>
                <a:cs typeface="Calibri"/>
              </a:rPr>
              <a:t>e</a:t>
            </a:r>
            <a:r>
              <a:rPr lang="en-ID" sz="1300" spc="-25" dirty="0" err="1">
                <a:latin typeface="Calibri"/>
                <a:cs typeface="Calibri"/>
              </a:rPr>
              <a:t>t</a:t>
            </a:r>
            <a:r>
              <a:rPr lang="en-ID" sz="1300" spc="-10" dirty="0" err="1">
                <a:latin typeface="Calibri"/>
                <a:cs typeface="Calibri"/>
              </a:rPr>
              <a:t>e</a:t>
            </a:r>
            <a:r>
              <a:rPr lang="en-ID" sz="1300" spc="5" dirty="0" err="1">
                <a:latin typeface="Calibri"/>
                <a:cs typeface="Calibri"/>
              </a:rPr>
              <a:t>r</a:t>
            </a:r>
            <a:r>
              <a:rPr lang="en-ID" sz="1300" spc="-10" dirty="0" err="1">
                <a:latin typeface="Calibri"/>
                <a:cs typeface="Calibri"/>
              </a:rPr>
              <a:t>li</a:t>
            </a:r>
            <a:r>
              <a:rPr lang="en-ID" sz="1300" dirty="0" err="1">
                <a:latin typeface="Calibri"/>
                <a:cs typeface="Calibri"/>
              </a:rPr>
              <a:t>b</a:t>
            </a:r>
            <a:r>
              <a:rPr lang="en-ID" sz="1300" spc="-20" dirty="0" err="1">
                <a:latin typeface="Calibri"/>
                <a:cs typeface="Calibri"/>
              </a:rPr>
              <a:t>a</a:t>
            </a:r>
            <a:r>
              <a:rPr lang="en-ID" sz="1300" spc="-25" dirty="0" err="1">
                <a:latin typeface="Calibri"/>
                <a:cs typeface="Calibri"/>
              </a:rPr>
              <a:t>t</a:t>
            </a:r>
            <a:r>
              <a:rPr lang="en-ID" sz="1300" spc="-5" dirty="0" err="1">
                <a:latin typeface="Calibri"/>
                <a:cs typeface="Calibri"/>
              </a:rPr>
              <a:t>a</a:t>
            </a:r>
            <a:r>
              <a:rPr lang="en-ID" sz="1300" dirty="0" err="1">
                <a:latin typeface="Calibri"/>
                <a:cs typeface="Calibri"/>
              </a:rPr>
              <a:t>n</a:t>
            </a:r>
            <a:r>
              <a:rPr lang="en-ID" sz="1300" dirty="0">
                <a:latin typeface="Calibri"/>
                <a:cs typeface="Calibri"/>
              </a:rPr>
              <a:t>  </a:t>
            </a:r>
            <a:r>
              <a:rPr lang="en-ID" sz="1300" spc="-5" dirty="0" err="1">
                <a:latin typeface="Calibri"/>
                <a:cs typeface="Calibri"/>
              </a:rPr>
              <a:t>Pimpinan</a:t>
            </a:r>
            <a:endParaRPr lang="en-ID" sz="13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Pengelolaan</a:t>
            </a:r>
            <a:endParaRPr lang="fi-FI" sz="1300" kern="1200" dirty="0">
              <a:latin typeface="Calibri"/>
              <a:cs typeface="Calibri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D3E480-4154-4468-A95C-39DF5D6D7A45}"/>
              </a:ext>
            </a:extLst>
          </p:cNvPr>
          <p:cNvSpPr/>
          <p:nvPr/>
        </p:nvSpPr>
        <p:spPr>
          <a:xfrm>
            <a:off x="8217095" y="3993534"/>
            <a:ext cx="3571923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sz="1600" b="1" kern="1200" spc="-40">
                <a:latin typeface="Calibri"/>
                <a:cs typeface="Calibri"/>
              </a:rPr>
              <a:t>P</a:t>
            </a:r>
            <a:r>
              <a:rPr lang="en-ID" sz="1600" b="1" kern="1200">
                <a:latin typeface="Calibri"/>
                <a:cs typeface="Calibri"/>
              </a:rPr>
              <a:t>e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>
                <a:latin typeface="Calibri"/>
                <a:cs typeface="Calibri"/>
              </a:rPr>
              <a:t>i</a:t>
            </a:r>
            <a:r>
              <a:rPr lang="en-ID" sz="1600" b="1" kern="1200" spc="-5">
                <a:latin typeface="Calibri"/>
                <a:cs typeface="Calibri"/>
              </a:rPr>
              <a:t>n</a:t>
            </a:r>
            <a:r>
              <a:rPr lang="en-ID" sz="1600" b="1" kern="1200" spc="-10">
                <a:latin typeface="Calibri"/>
                <a:cs typeface="Calibri"/>
              </a:rPr>
              <a:t>g</a:t>
            </a:r>
            <a:r>
              <a:rPr lang="en-ID" sz="1600" b="1" kern="1200" spc="-35">
                <a:latin typeface="Calibri"/>
                <a:cs typeface="Calibri"/>
              </a:rPr>
              <a:t>k</a:t>
            </a:r>
            <a:r>
              <a:rPr lang="en-ID" sz="1600" b="1" kern="1200" spc="-15">
                <a:latin typeface="Calibri"/>
                <a:cs typeface="Calibri"/>
              </a:rPr>
              <a:t>a</a:t>
            </a:r>
            <a:r>
              <a:rPr lang="en-ID" sz="1600" b="1" kern="1200" spc="-20">
                <a:latin typeface="Calibri"/>
                <a:cs typeface="Calibri"/>
              </a:rPr>
              <a:t>t</a:t>
            </a:r>
            <a:r>
              <a:rPr lang="en-ID" sz="1600" b="1" kern="1200">
                <a:latin typeface="Calibri"/>
                <a:cs typeface="Calibri"/>
              </a:rPr>
              <a:t>an  </a:t>
            </a:r>
            <a:r>
              <a:rPr lang="en-ID" sz="1600" b="1" kern="1200" spc="-10">
                <a:latin typeface="Calibri"/>
                <a:cs typeface="Calibri"/>
              </a:rPr>
              <a:t>Kualitas  </a:t>
            </a:r>
            <a:r>
              <a:rPr lang="en-ID" sz="1600" b="1" kern="1200" spc="-15">
                <a:latin typeface="Calibri"/>
                <a:cs typeface="Calibri"/>
              </a:rPr>
              <a:t>Pelayanan  </a:t>
            </a:r>
            <a:r>
              <a:rPr lang="en-ID" sz="1600" b="1" kern="1200" spc="-5">
                <a:latin typeface="Calibri"/>
                <a:cs typeface="Calibri"/>
              </a:rPr>
              <a:t>Publik</a:t>
            </a:r>
            <a:endParaRPr lang="en-ID" sz="1600" b="1" kern="1200" dirty="0">
              <a:latin typeface="Calibri"/>
              <a:cs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12802A-C2B6-4FE6-AE77-E166A7010A7F}"/>
              </a:ext>
            </a:extLst>
          </p:cNvPr>
          <p:cNvSpPr/>
          <p:nvPr/>
        </p:nvSpPr>
        <p:spPr>
          <a:xfrm>
            <a:off x="8217088" y="4391714"/>
            <a:ext cx="3571922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355600" marR="5080" indent="-342900">
              <a:spcBef>
                <a:spcPts val="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Perencanaan</a:t>
            </a:r>
            <a:r>
              <a:rPr lang="en-ID" sz="1300" spc="-1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Kebutuhan</a:t>
            </a:r>
            <a:r>
              <a:rPr lang="en-ID" sz="1300" spc="-5" dirty="0">
                <a:latin typeface="Calibri"/>
                <a:cs typeface="Calibri"/>
              </a:rPr>
              <a:t> 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r>
              <a:rPr lang="en-ID" sz="1300" spc="-2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Sesuai</a:t>
            </a:r>
            <a:r>
              <a:rPr lang="en-ID" sz="1300" spc="-5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Kebutuhan</a:t>
            </a:r>
            <a:endParaRPr lang="en-ID" sz="13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0" dirty="0">
                <a:latin typeface="Calibri"/>
                <a:cs typeface="Calibri"/>
              </a:rPr>
              <a:t>Pola </a:t>
            </a:r>
            <a:r>
              <a:rPr lang="en-ID" sz="1300" spc="-10" dirty="0" err="1">
                <a:latin typeface="Calibri"/>
                <a:cs typeface="Calibri"/>
              </a:rPr>
              <a:t>Mutasi</a:t>
            </a:r>
            <a:r>
              <a:rPr lang="en-ID" sz="1300" spc="-10" dirty="0">
                <a:latin typeface="Calibri"/>
                <a:cs typeface="Calibri"/>
              </a:rPr>
              <a:t> Internal</a:t>
            </a:r>
            <a:endParaRPr lang="en-ID" sz="1300" dirty="0">
              <a:latin typeface="Calibri"/>
              <a:cs typeface="Calibri"/>
            </a:endParaRPr>
          </a:p>
          <a:p>
            <a:pPr marL="355600" marR="298450" indent="-342900">
              <a:spcBef>
                <a:spcPts val="1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5" dirty="0">
                <a:latin typeface="Calibri"/>
                <a:cs typeface="Calibri"/>
              </a:rPr>
              <a:t>Pembangunan</a:t>
            </a:r>
            <a:r>
              <a:rPr lang="en-ID" sz="1300" spc="-65" dirty="0">
                <a:latin typeface="Calibri"/>
                <a:cs typeface="Calibri"/>
              </a:rPr>
              <a:t>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r>
              <a:rPr lang="en-ID" sz="1300" spc="-20" dirty="0">
                <a:latin typeface="Calibri"/>
                <a:cs typeface="Calibri"/>
              </a:rPr>
              <a:t>  </a:t>
            </a:r>
            <a:r>
              <a:rPr lang="en-ID" sz="1300" spc="-5" dirty="0" err="1">
                <a:latin typeface="Calibri"/>
                <a:cs typeface="Calibri"/>
              </a:rPr>
              <a:t>Berbasis</a:t>
            </a:r>
            <a:r>
              <a:rPr lang="en-ID" sz="1300" spc="-20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Kompetensi</a:t>
            </a:r>
            <a:endParaRPr lang="en-ID" sz="13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5" dirty="0" err="1">
                <a:latin typeface="Calibri"/>
                <a:cs typeface="Calibri"/>
              </a:rPr>
              <a:t>Penetapan</a:t>
            </a:r>
            <a:r>
              <a:rPr lang="en-ID" sz="1300" spc="-1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Kerja</a:t>
            </a:r>
            <a:r>
              <a:rPr lang="en-ID" sz="1300" spc="10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Individu</a:t>
            </a:r>
            <a:endParaRPr lang="en-ID" sz="1300" dirty="0">
              <a:latin typeface="Calibri"/>
              <a:cs typeface="Calibri"/>
            </a:endParaRPr>
          </a:p>
          <a:p>
            <a:pPr marL="355600" marR="241300" indent="-342900">
              <a:spcBef>
                <a:spcPts val="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ID" sz="1300" spc="-15" dirty="0" err="1">
                <a:latin typeface="Calibri"/>
                <a:cs typeface="Calibri"/>
              </a:rPr>
              <a:t>Penegakan</a:t>
            </a:r>
            <a:r>
              <a:rPr lang="en-ID" sz="1300" spc="-15" dirty="0">
                <a:latin typeface="Calibri"/>
                <a:cs typeface="Calibri"/>
              </a:rPr>
              <a:t> </a:t>
            </a:r>
            <a:r>
              <a:rPr lang="en-ID" sz="1300" spc="-15" dirty="0" err="1">
                <a:latin typeface="Calibri"/>
                <a:cs typeface="Calibri"/>
              </a:rPr>
              <a:t>Aturan</a:t>
            </a:r>
            <a:r>
              <a:rPr lang="en-ID" sz="1300" spc="-15" dirty="0">
                <a:latin typeface="Calibri"/>
                <a:cs typeface="Calibri"/>
              </a:rPr>
              <a:t>  </a:t>
            </a:r>
            <a:r>
              <a:rPr lang="en-ID" sz="1300" spc="-10" dirty="0" err="1">
                <a:latin typeface="Calibri"/>
                <a:cs typeface="Calibri"/>
              </a:rPr>
              <a:t>Disiplin</a:t>
            </a:r>
            <a:r>
              <a:rPr lang="en-ID" sz="1300" spc="-10" dirty="0">
                <a:latin typeface="Calibri"/>
                <a:cs typeface="Calibri"/>
              </a:rPr>
              <a:t>/Kode</a:t>
            </a:r>
            <a:r>
              <a:rPr lang="en-ID" sz="1300" spc="-35" dirty="0">
                <a:latin typeface="Calibri"/>
                <a:cs typeface="Calibri"/>
              </a:rPr>
              <a:t> </a:t>
            </a:r>
            <a:r>
              <a:rPr lang="en-ID" sz="1300" spc="-10" dirty="0" err="1">
                <a:latin typeface="Calibri"/>
                <a:cs typeface="Calibri"/>
              </a:rPr>
              <a:t>Etik</a:t>
            </a:r>
            <a:r>
              <a:rPr lang="en-ID" sz="1300" spc="-10" dirty="0">
                <a:latin typeface="Calibri"/>
                <a:cs typeface="Calibri"/>
              </a:rPr>
              <a:t>/Kode</a:t>
            </a:r>
            <a:endParaRPr lang="en-ID" sz="1300" dirty="0">
              <a:latin typeface="Calibri"/>
              <a:cs typeface="Calibri"/>
            </a:endParaRPr>
          </a:p>
          <a:p>
            <a:pPr marL="355600">
              <a:spcBef>
                <a:spcPts val="10"/>
              </a:spcBef>
            </a:pPr>
            <a:r>
              <a:rPr lang="en-ID" sz="1300" spc="-15" dirty="0" err="1">
                <a:latin typeface="Calibri"/>
                <a:cs typeface="Calibri"/>
              </a:rPr>
              <a:t>Perilaku</a:t>
            </a:r>
            <a:r>
              <a:rPr lang="en-ID" sz="1300" dirty="0">
                <a:latin typeface="Calibri"/>
                <a:cs typeface="Calibri"/>
              </a:rPr>
              <a:t> </a:t>
            </a:r>
            <a:r>
              <a:rPr lang="en-ID" sz="1300" spc="-20" dirty="0" err="1">
                <a:latin typeface="Calibri"/>
                <a:cs typeface="Calibri"/>
              </a:rPr>
              <a:t>Pegawai</a:t>
            </a:r>
            <a:endParaRPr lang="en-ID" sz="1300" dirty="0">
              <a:latin typeface="Calibri"/>
              <a:cs typeface="Calibri"/>
            </a:endParaRPr>
          </a:p>
          <a:p>
            <a:pPr marL="355600" marR="848360" indent="-342900">
              <a:spcBef>
                <a:spcPts val="70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lang="en-ID" sz="1300" spc="-10" dirty="0" err="1">
                <a:latin typeface="Calibri"/>
                <a:cs typeface="Calibri"/>
              </a:rPr>
              <a:t>Sistem</a:t>
            </a:r>
            <a:r>
              <a:rPr lang="en-ID" sz="1300" spc="-85" dirty="0">
                <a:latin typeface="Calibri"/>
                <a:cs typeface="Calibri"/>
              </a:rPr>
              <a:t> </a:t>
            </a:r>
            <a:r>
              <a:rPr lang="en-ID" sz="1300" spc="-5" dirty="0" err="1">
                <a:latin typeface="Calibri"/>
                <a:cs typeface="Calibri"/>
              </a:rPr>
              <a:t>Informasi</a:t>
            </a:r>
            <a:r>
              <a:rPr lang="en-ID" sz="1300" spc="-5" dirty="0">
                <a:latin typeface="Calibri"/>
                <a:cs typeface="Calibri"/>
              </a:rPr>
              <a:t>  </a:t>
            </a:r>
            <a:r>
              <a:rPr lang="en-ID" sz="1300" spc="-15" dirty="0" err="1">
                <a:latin typeface="Calibri"/>
                <a:cs typeface="Calibri"/>
              </a:rPr>
              <a:t>Kepegawaian</a:t>
            </a:r>
            <a:endParaRPr lang="en-ID" sz="13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5D5A1-3603-4D07-8EB7-7747282393B3}"/>
              </a:ext>
            </a:extLst>
          </p:cNvPr>
          <p:cNvSpPr txBox="1"/>
          <p:nvPr/>
        </p:nvSpPr>
        <p:spPr>
          <a:xfrm>
            <a:off x="428406" y="149101"/>
            <a:ext cx="1136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0" dirty="0" err="1">
                <a:latin typeface="Arial Black" panose="020B0A04020102020204" pitchFamily="34" charset="0"/>
                <a:cs typeface="Cooper Black"/>
              </a:rPr>
              <a:t>Indikator</a:t>
            </a:r>
            <a:r>
              <a:rPr lang="en-US" sz="2400" spc="-10" dirty="0">
                <a:latin typeface="Arial Black" panose="020B0A04020102020204" pitchFamily="34" charset="0"/>
                <a:cs typeface="Cooper Black"/>
              </a:rPr>
              <a:t> Area </a:t>
            </a:r>
            <a:r>
              <a:rPr lang="en-US" sz="2400" spc="-10" dirty="0" err="1">
                <a:latin typeface="Arial Black" panose="020B0A04020102020204" pitchFamily="34" charset="0"/>
                <a:cs typeface="Cooper Black"/>
              </a:rPr>
              <a:t>Perubahan</a:t>
            </a:r>
            <a:r>
              <a:rPr lang="en-US" sz="2400" spc="-10" dirty="0">
                <a:latin typeface="Arial Black" panose="020B0A04020102020204" pitchFamily="34" charset="0"/>
                <a:cs typeface="Cooper Black"/>
              </a:rPr>
              <a:t> Zona </a:t>
            </a:r>
            <a:r>
              <a:rPr lang="en-US" sz="2400" spc="-10" dirty="0" err="1">
                <a:latin typeface="Arial Black" panose="020B0A04020102020204" pitchFamily="34" charset="0"/>
                <a:cs typeface="Cooper Black"/>
              </a:rPr>
              <a:t>Integritas</a:t>
            </a:r>
            <a:r>
              <a:rPr lang="en-US" sz="2400" spc="-10" dirty="0">
                <a:latin typeface="Arial Black" panose="020B0A04020102020204" pitchFamily="34" charset="0"/>
                <a:cs typeface="Cooper Black"/>
              </a:rPr>
              <a:t> WBK/WBBM</a:t>
            </a:r>
            <a:endParaRPr lang="es-ES" sz="2400" dirty="0">
              <a:latin typeface="Arial Black" panose="020B0A04020102020204" pitchFamily="34" charset="0"/>
              <a:cs typeface="Cooper Black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DCC4B810-0C93-4970-B395-EFB6B205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46B73A-483D-403D-9131-3DD53FE31599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8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A59791-AD4B-4041-B7FC-C06E866EB423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7D960-C6E6-9E4E-8E3A-949BD0C12D85}"/>
              </a:ext>
            </a:extLst>
          </p:cNvPr>
          <p:cNvSpPr txBox="1"/>
          <p:nvPr/>
        </p:nvSpPr>
        <p:spPr>
          <a:xfrm>
            <a:off x="604158" y="375558"/>
            <a:ext cx="537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65959"/>
                </a:solidFill>
                <a:latin typeface="Century Gothic" panose="020B0502020202020204" pitchFamily="34" charset="0"/>
              </a:rPr>
              <a:t>SYARAT PENGUSULAN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4143A1-2CB1-8746-9F42-E0DB0B2A879C}"/>
              </a:ext>
            </a:extLst>
          </p:cNvPr>
          <p:cNvGraphicFramePr>
            <a:graphicFrameLocks noGrp="1"/>
          </p:cNvGraphicFramePr>
          <p:nvPr/>
        </p:nvGraphicFramePr>
        <p:xfrm>
          <a:off x="1007835" y="1291166"/>
          <a:ext cx="1060631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438">
                  <a:extLst>
                    <a:ext uri="{9D8B030D-6E8A-4147-A177-3AD203B41FA5}">
                      <a16:colId xmlns:a16="http://schemas.microsoft.com/office/drawing/2014/main" val="1926862145"/>
                    </a:ext>
                  </a:extLst>
                </a:gridCol>
                <a:gridCol w="3535438">
                  <a:extLst>
                    <a:ext uri="{9D8B030D-6E8A-4147-A177-3AD203B41FA5}">
                      <a16:colId xmlns:a16="http://schemas.microsoft.com/office/drawing/2014/main" val="3026484209"/>
                    </a:ext>
                  </a:extLst>
                </a:gridCol>
                <a:gridCol w="3535438">
                  <a:extLst>
                    <a:ext uri="{9D8B030D-6E8A-4147-A177-3AD203B41FA5}">
                      <a16:colId xmlns:a16="http://schemas.microsoft.com/office/drawing/2014/main" val="2483171563"/>
                    </a:ext>
                  </a:extLst>
                </a:gridCol>
              </a:tblGrid>
              <a:tr h="150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SYARAT</a:t>
                      </a:r>
                    </a:p>
                  </a:txBody>
                  <a:tcPr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D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WBK</a:t>
                      </a:r>
                    </a:p>
                  </a:txBody>
                  <a:tcPr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D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WBBM</a:t>
                      </a:r>
                    </a:p>
                  </a:txBody>
                  <a:tcPr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D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84885"/>
                  </a:ext>
                </a:extLst>
              </a:tr>
              <a:tr h="150610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565959"/>
                          </a:solidFill>
                        </a:rPr>
                        <a:t>Tingkat </a:t>
                      </a:r>
                      <a:r>
                        <a:rPr lang="en-US" b="1" dirty="0" err="1">
                          <a:solidFill>
                            <a:srgbClr val="565959"/>
                          </a:solidFill>
                        </a:rPr>
                        <a:t>instansi</a:t>
                      </a:r>
                      <a:r>
                        <a:rPr lang="en-US" b="1" dirty="0">
                          <a:solidFill>
                            <a:srgbClr val="565959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565959"/>
                          </a:solidFill>
                        </a:rPr>
                        <a:t>pemerintah</a:t>
                      </a:r>
                      <a:endParaRPr lang="en-US" b="1" dirty="0">
                        <a:solidFill>
                          <a:srgbClr val="56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BPK minimal “WDP”</a:t>
                      </a: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BPK minimal “WTP”</a:t>
                      </a: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2921"/>
                  </a:ext>
                </a:extLst>
              </a:tr>
              <a:tr h="3094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 AKIP minimal “B”</a:t>
                      </a: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17904"/>
                  </a:ext>
                </a:extLst>
              </a:tr>
              <a:tr h="150610">
                <a:tc row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565959"/>
                          </a:solidFill>
                        </a:rPr>
                        <a:t>Tingkat Unit </a:t>
                      </a:r>
                      <a:r>
                        <a:rPr lang="en-US" b="1" dirty="0" err="1">
                          <a:solidFill>
                            <a:srgbClr val="565959"/>
                          </a:solidFill>
                        </a:rPr>
                        <a:t>Kerja</a:t>
                      </a:r>
                      <a:endParaRPr lang="en-US" b="1" dirty="0">
                        <a:solidFill>
                          <a:srgbClr val="56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diajukan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i="1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instansinya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98685"/>
                  </a:ext>
                </a:extLst>
              </a:tr>
              <a:tr h="1506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Mengelola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cukup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5761"/>
                  </a:ext>
                </a:extLst>
              </a:tr>
              <a:tr h="1506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keberhasilan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Reformasi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Birokrasi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cukup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unit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51944"/>
                  </a:ext>
                </a:extLst>
              </a:tr>
              <a:tr h="150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56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mendapat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predikat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WBK</a:t>
                      </a:r>
                    </a:p>
                    <a:p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sebelumnya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47771"/>
                  </a:ext>
                </a:extLst>
              </a:tr>
              <a:tr h="1907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LHKASN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LHKPN 100%</a:t>
                      </a: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85720"/>
                  </a:ext>
                </a:extLst>
              </a:tr>
              <a:tr h="1907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kematangan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maturitas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SPIP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ID" sz="1800" kern="1200" dirty="0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unit </a:t>
                      </a:r>
                      <a:r>
                        <a:rPr lang="en-ID" sz="1800" kern="1200" dirty="0" err="1">
                          <a:solidFill>
                            <a:srgbClr val="56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endParaRPr lang="en-ID" sz="1800" kern="1200" dirty="0">
                        <a:solidFill>
                          <a:srgbClr val="56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7257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C9140E1-8551-E545-BF0D-9F4BFC42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92962" y="342524"/>
            <a:ext cx="3482760" cy="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47688"/>
              </p:ext>
            </p:extLst>
          </p:nvPr>
        </p:nvGraphicFramePr>
        <p:xfrm>
          <a:off x="299807" y="1278388"/>
          <a:ext cx="11586209" cy="3840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SYARAT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WBBM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Pengungkit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48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Bobot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800" spc="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pengungkit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90805" marR="106680">
                        <a:lnSpc>
                          <a:spcPts val="209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komponen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hasil 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“Terwujudnya Pemerintah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yang Bersih 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dan Bebas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KKN”</a:t>
                      </a:r>
                      <a:r>
                        <a:rPr sz="1800" spc="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18,50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8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18,88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8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363538" indent="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sub-komponen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“Survei 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Persepsi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Anti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Korupsi”</a:t>
                      </a:r>
                      <a:r>
                        <a:rPr sz="1800" spc="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13,5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(survey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3,60)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081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88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(survey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3,60)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pPr marL="363538" indent="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sub-komponen 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“Persentasi </a:t>
                      </a:r>
                      <a:r>
                        <a:rPr sz="1800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TLHP”</a:t>
                      </a:r>
                      <a:r>
                        <a:rPr sz="1800" spc="3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pPr marL="90805" marR="387985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Nilai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komponen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hasil 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“Terwujudnya Peningkatan Kualitas  Pelayanan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Publik 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kepada Masyarakat”</a:t>
                      </a:r>
                      <a:r>
                        <a:rPr sz="1800" spc="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minimal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(survey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3,2)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(survey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3,60)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2E75B6"/>
                      </a:solidFill>
                      <a:prstDash val="solid"/>
                    </a:lnL>
                    <a:lnR w="19050">
                      <a:solidFill>
                        <a:srgbClr val="2E75B6"/>
                      </a:solidFill>
                      <a:prstDash val="solid"/>
                    </a:lnR>
                    <a:lnT w="19050">
                      <a:solidFill>
                        <a:srgbClr val="2E75B6"/>
                      </a:solidFill>
                      <a:prstDash val="solid"/>
                    </a:lnT>
                    <a:lnB w="19050">
                      <a:solidFill>
                        <a:srgbClr val="2E75B6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6671" y="158729"/>
            <a:ext cx="9497854" cy="8649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800" b="1" spc="30" dirty="0">
                <a:solidFill>
                  <a:schemeClr val="tx1"/>
                </a:solidFill>
              </a:rPr>
              <a:t>Penetapan </a:t>
            </a:r>
            <a:r>
              <a:rPr sz="2800" b="1" spc="40" dirty="0">
                <a:solidFill>
                  <a:schemeClr val="tx1"/>
                </a:solidFill>
              </a:rPr>
              <a:t>Unit </a:t>
            </a:r>
            <a:r>
              <a:rPr sz="2800" b="1" spc="20" dirty="0">
                <a:solidFill>
                  <a:schemeClr val="tx1"/>
                </a:solidFill>
              </a:rPr>
              <a:t>Kerja </a:t>
            </a:r>
            <a:r>
              <a:rPr sz="2800" b="1" spc="25" dirty="0">
                <a:solidFill>
                  <a:schemeClr val="tx1"/>
                </a:solidFill>
              </a:rPr>
              <a:t>Berpredikat </a:t>
            </a:r>
            <a:r>
              <a:rPr sz="2800" b="1" spc="60" dirty="0">
                <a:solidFill>
                  <a:schemeClr val="tx1"/>
                </a:solidFill>
              </a:rPr>
              <a:t>WBK </a:t>
            </a:r>
            <a:r>
              <a:rPr sz="2800" b="1" spc="50" dirty="0" err="1">
                <a:solidFill>
                  <a:schemeClr val="tx1"/>
                </a:solidFill>
              </a:rPr>
              <a:t>dan</a:t>
            </a:r>
            <a:r>
              <a:rPr sz="2800" b="1" spc="-55" dirty="0">
                <a:solidFill>
                  <a:schemeClr val="tx1"/>
                </a:solidFill>
              </a:rPr>
              <a:t> </a:t>
            </a:r>
            <a:r>
              <a:rPr sz="2800" b="1" spc="65" dirty="0">
                <a:solidFill>
                  <a:schemeClr val="tx1"/>
                </a:solidFill>
              </a:rPr>
              <a:t>WBBM</a:t>
            </a:r>
            <a:br>
              <a:rPr sz="2800" b="1" spc="65" dirty="0">
                <a:solidFill>
                  <a:schemeClr val="tx1"/>
                </a:solidFill>
              </a:rPr>
            </a:br>
            <a:r>
              <a:rPr lang="id-ID" sz="1800" b="1" spc="-15" dirty="0">
                <a:solidFill>
                  <a:schemeClr val="tx1"/>
                </a:solidFill>
                <a:latin typeface="Calibri"/>
                <a:cs typeface="Calibri"/>
              </a:rPr>
              <a:t>PERMENPANRB</a:t>
            </a:r>
            <a:r>
              <a:rPr lang="id-ID" sz="1800" b="1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d-ID" sz="1800" b="1" spc="-5" dirty="0">
                <a:solidFill>
                  <a:schemeClr val="tx1"/>
                </a:solidFill>
                <a:latin typeface="Calibri"/>
                <a:cs typeface="Calibri"/>
              </a:rPr>
              <a:t>10/2019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37" y="9525"/>
            <a:ext cx="960755" cy="1044575"/>
          </a:xfrm>
          <a:custGeom>
            <a:avLst/>
            <a:gdLst/>
            <a:ahLst/>
            <a:cxnLst/>
            <a:rect l="l" t="t" r="r" b="b"/>
            <a:pathLst>
              <a:path w="960755" h="1044575">
                <a:moveTo>
                  <a:pt x="864393" y="0"/>
                </a:moveTo>
                <a:lnTo>
                  <a:pt x="96044" y="0"/>
                </a:lnTo>
                <a:lnTo>
                  <a:pt x="58659" y="7547"/>
                </a:lnTo>
                <a:lnTo>
                  <a:pt x="28130" y="28130"/>
                </a:lnTo>
                <a:lnTo>
                  <a:pt x="7547" y="58659"/>
                </a:lnTo>
                <a:lnTo>
                  <a:pt x="0" y="96043"/>
                </a:lnTo>
                <a:lnTo>
                  <a:pt x="0" y="948531"/>
                </a:lnTo>
                <a:lnTo>
                  <a:pt x="7547" y="985915"/>
                </a:lnTo>
                <a:lnTo>
                  <a:pt x="28130" y="1016444"/>
                </a:lnTo>
                <a:lnTo>
                  <a:pt x="58659" y="1037027"/>
                </a:lnTo>
                <a:lnTo>
                  <a:pt x="96044" y="1044575"/>
                </a:lnTo>
                <a:lnTo>
                  <a:pt x="864393" y="1044575"/>
                </a:lnTo>
                <a:lnTo>
                  <a:pt x="901777" y="1037027"/>
                </a:lnTo>
                <a:lnTo>
                  <a:pt x="932306" y="1016444"/>
                </a:lnTo>
                <a:lnTo>
                  <a:pt x="952889" y="985915"/>
                </a:lnTo>
                <a:lnTo>
                  <a:pt x="960437" y="948531"/>
                </a:lnTo>
                <a:lnTo>
                  <a:pt x="960437" y="96043"/>
                </a:lnTo>
                <a:lnTo>
                  <a:pt x="952889" y="58659"/>
                </a:lnTo>
                <a:lnTo>
                  <a:pt x="932306" y="28130"/>
                </a:lnTo>
                <a:lnTo>
                  <a:pt x="901777" y="7547"/>
                </a:lnTo>
                <a:lnTo>
                  <a:pt x="8643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137" y="9525"/>
            <a:ext cx="960755" cy="1044575"/>
          </a:xfrm>
          <a:custGeom>
            <a:avLst/>
            <a:gdLst/>
            <a:ahLst/>
            <a:cxnLst/>
            <a:rect l="l" t="t" r="r" b="b"/>
            <a:pathLst>
              <a:path w="960755" h="1044575">
                <a:moveTo>
                  <a:pt x="0" y="96044"/>
                </a:moveTo>
                <a:lnTo>
                  <a:pt x="7547" y="58659"/>
                </a:lnTo>
                <a:lnTo>
                  <a:pt x="28130" y="28130"/>
                </a:lnTo>
                <a:lnTo>
                  <a:pt x="58659" y="7547"/>
                </a:lnTo>
                <a:lnTo>
                  <a:pt x="96044" y="0"/>
                </a:lnTo>
                <a:lnTo>
                  <a:pt x="864393" y="0"/>
                </a:lnTo>
                <a:lnTo>
                  <a:pt x="901777" y="7547"/>
                </a:lnTo>
                <a:lnTo>
                  <a:pt x="932306" y="28130"/>
                </a:lnTo>
                <a:lnTo>
                  <a:pt x="952889" y="58659"/>
                </a:lnTo>
                <a:lnTo>
                  <a:pt x="960437" y="96044"/>
                </a:lnTo>
                <a:lnTo>
                  <a:pt x="960437" y="948531"/>
                </a:lnTo>
                <a:lnTo>
                  <a:pt x="952889" y="985915"/>
                </a:lnTo>
                <a:lnTo>
                  <a:pt x="932306" y="1016444"/>
                </a:lnTo>
                <a:lnTo>
                  <a:pt x="901777" y="1037027"/>
                </a:lnTo>
                <a:lnTo>
                  <a:pt x="864393" y="1044575"/>
                </a:lnTo>
                <a:lnTo>
                  <a:pt x="96044" y="1044575"/>
                </a:lnTo>
                <a:lnTo>
                  <a:pt x="58659" y="1037027"/>
                </a:lnTo>
                <a:lnTo>
                  <a:pt x="28130" y="1016444"/>
                </a:lnTo>
                <a:lnTo>
                  <a:pt x="7547" y="985915"/>
                </a:lnTo>
                <a:lnTo>
                  <a:pt x="0" y="948531"/>
                </a:lnTo>
                <a:lnTo>
                  <a:pt x="0" y="9604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399" y="600964"/>
            <a:ext cx="66421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26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Mandatory  (Stranas</a:t>
            </a:r>
            <a:r>
              <a:rPr sz="10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D0D0D"/>
                </a:solidFill>
                <a:latin typeface="Calibri"/>
                <a:cs typeface="Calibri"/>
              </a:rPr>
              <a:t>PK)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334" y="231383"/>
            <a:ext cx="399840" cy="390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967" y="201371"/>
            <a:ext cx="452755" cy="515620"/>
          </a:xfrm>
          <a:custGeom>
            <a:avLst/>
            <a:gdLst/>
            <a:ahLst/>
            <a:cxnLst/>
            <a:rect l="l" t="t" r="r" b="b"/>
            <a:pathLst>
              <a:path w="452755" h="515620">
                <a:moveTo>
                  <a:pt x="0" y="257567"/>
                </a:moveTo>
                <a:lnTo>
                  <a:pt x="4597" y="205658"/>
                </a:lnTo>
                <a:lnTo>
                  <a:pt x="17782" y="157310"/>
                </a:lnTo>
                <a:lnTo>
                  <a:pt x="38646" y="113559"/>
                </a:lnTo>
                <a:lnTo>
                  <a:pt x="66277" y="75439"/>
                </a:lnTo>
                <a:lnTo>
                  <a:pt x="99767" y="43988"/>
                </a:lnTo>
                <a:lnTo>
                  <a:pt x="138205" y="20240"/>
                </a:lnTo>
                <a:lnTo>
                  <a:pt x="180682" y="5232"/>
                </a:lnTo>
                <a:lnTo>
                  <a:pt x="226287" y="0"/>
                </a:lnTo>
                <a:lnTo>
                  <a:pt x="271891" y="5232"/>
                </a:lnTo>
                <a:lnTo>
                  <a:pt x="314368" y="20240"/>
                </a:lnTo>
                <a:lnTo>
                  <a:pt x="352806" y="43988"/>
                </a:lnTo>
                <a:lnTo>
                  <a:pt x="386296" y="75439"/>
                </a:lnTo>
                <a:lnTo>
                  <a:pt x="413927" y="113559"/>
                </a:lnTo>
                <a:lnTo>
                  <a:pt x="434791" y="157310"/>
                </a:lnTo>
                <a:lnTo>
                  <a:pt x="447976" y="205658"/>
                </a:lnTo>
                <a:lnTo>
                  <a:pt x="452574" y="257567"/>
                </a:lnTo>
                <a:lnTo>
                  <a:pt x="447976" y="309476"/>
                </a:lnTo>
                <a:lnTo>
                  <a:pt x="434791" y="357824"/>
                </a:lnTo>
                <a:lnTo>
                  <a:pt x="413927" y="401575"/>
                </a:lnTo>
                <a:lnTo>
                  <a:pt x="386296" y="439695"/>
                </a:lnTo>
                <a:lnTo>
                  <a:pt x="352806" y="471146"/>
                </a:lnTo>
                <a:lnTo>
                  <a:pt x="314368" y="494894"/>
                </a:lnTo>
                <a:lnTo>
                  <a:pt x="271891" y="509902"/>
                </a:lnTo>
                <a:lnTo>
                  <a:pt x="226287" y="515135"/>
                </a:lnTo>
                <a:lnTo>
                  <a:pt x="180682" y="509902"/>
                </a:lnTo>
                <a:lnTo>
                  <a:pt x="138205" y="494894"/>
                </a:lnTo>
                <a:lnTo>
                  <a:pt x="99767" y="471146"/>
                </a:lnTo>
                <a:lnTo>
                  <a:pt x="66277" y="439695"/>
                </a:lnTo>
                <a:lnTo>
                  <a:pt x="38646" y="401575"/>
                </a:lnTo>
                <a:lnTo>
                  <a:pt x="17782" y="357824"/>
                </a:lnTo>
                <a:lnTo>
                  <a:pt x="4597" y="309476"/>
                </a:lnTo>
                <a:lnTo>
                  <a:pt x="0" y="2575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4112" y="17462"/>
            <a:ext cx="1003300" cy="1040130"/>
          </a:xfrm>
          <a:custGeom>
            <a:avLst/>
            <a:gdLst/>
            <a:ahLst/>
            <a:cxnLst/>
            <a:rect l="l" t="t" r="r" b="b"/>
            <a:pathLst>
              <a:path w="1003300" h="1040130">
                <a:moveTo>
                  <a:pt x="902969" y="0"/>
                </a:moveTo>
                <a:lnTo>
                  <a:pt x="100329" y="0"/>
                </a:lnTo>
                <a:lnTo>
                  <a:pt x="61276" y="7884"/>
                </a:lnTo>
                <a:lnTo>
                  <a:pt x="29385" y="29386"/>
                </a:lnTo>
                <a:lnTo>
                  <a:pt x="7884" y="61277"/>
                </a:lnTo>
                <a:lnTo>
                  <a:pt x="0" y="100329"/>
                </a:lnTo>
                <a:lnTo>
                  <a:pt x="0" y="939482"/>
                </a:lnTo>
                <a:lnTo>
                  <a:pt x="7884" y="978535"/>
                </a:lnTo>
                <a:lnTo>
                  <a:pt x="29385" y="1010426"/>
                </a:lnTo>
                <a:lnTo>
                  <a:pt x="61276" y="1031927"/>
                </a:lnTo>
                <a:lnTo>
                  <a:pt x="100329" y="1039812"/>
                </a:lnTo>
                <a:lnTo>
                  <a:pt x="902969" y="1039812"/>
                </a:lnTo>
                <a:lnTo>
                  <a:pt x="942022" y="1031927"/>
                </a:lnTo>
                <a:lnTo>
                  <a:pt x="973913" y="1010426"/>
                </a:lnTo>
                <a:lnTo>
                  <a:pt x="995415" y="978535"/>
                </a:lnTo>
                <a:lnTo>
                  <a:pt x="1003299" y="939482"/>
                </a:lnTo>
                <a:lnTo>
                  <a:pt x="1003299" y="100329"/>
                </a:lnTo>
                <a:lnTo>
                  <a:pt x="995415" y="61277"/>
                </a:lnTo>
                <a:lnTo>
                  <a:pt x="973913" y="29386"/>
                </a:lnTo>
                <a:lnTo>
                  <a:pt x="942022" y="7884"/>
                </a:lnTo>
                <a:lnTo>
                  <a:pt x="90296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4112" y="17462"/>
            <a:ext cx="1003300" cy="1040130"/>
          </a:xfrm>
          <a:custGeom>
            <a:avLst/>
            <a:gdLst/>
            <a:ahLst/>
            <a:cxnLst/>
            <a:rect l="l" t="t" r="r" b="b"/>
            <a:pathLst>
              <a:path w="1003300" h="1040130">
                <a:moveTo>
                  <a:pt x="0" y="100329"/>
                </a:moveTo>
                <a:lnTo>
                  <a:pt x="7884" y="61276"/>
                </a:lnTo>
                <a:lnTo>
                  <a:pt x="29385" y="29385"/>
                </a:lnTo>
                <a:lnTo>
                  <a:pt x="61276" y="7884"/>
                </a:lnTo>
                <a:lnTo>
                  <a:pt x="100329" y="0"/>
                </a:lnTo>
                <a:lnTo>
                  <a:pt x="902970" y="0"/>
                </a:lnTo>
                <a:lnTo>
                  <a:pt x="942023" y="7884"/>
                </a:lnTo>
                <a:lnTo>
                  <a:pt x="973914" y="29385"/>
                </a:lnTo>
                <a:lnTo>
                  <a:pt x="995415" y="61276"/>
                </a:lnTo>
                <a:lnTo>
                  <a:pt x="1003300" y="100329"/>
                </a:lnTo>
                <a:lnTo>
                  <a:pt x="1003300" y="939482"/>
                </a:lnTo>
                <a:lnTo>
                  <a:pt x="995415" y="978535"/>
                </a:lnTo>
                <a:lnTo>
                  <a:pt x="973914" y="1010426"/>
                </a:lnTo>
                <a:lnTo>
                  <a:pt x="942023" y="1031927"/>
                </a:lnTo>
                <a:lnTo>
                  <a:pt x="902970" y="1039812"/>
                </a:lnTo>
                <a:lnTo>
                  <a:pt x="100329" y="1039812"/>
                </a:lnTo>
                <a:lnTo>
                  <a:pt x="61276" y="1031927"/>
                </a:lnTo>
                <a:lnTo>
                  <a:pt x="29385" y="1010426"/>
                </a:lnTo>
                <a:lnTo>
                  <a:pt x="7884" y="978535"/>
                </a:lnTo>
                <a:lnTo>
                  <a:pt x="0" y="939482"/>
                </a:lnTo>
                <a:lnTo>
                  <a:pt x="0" y="1003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7143" y="565200"/>
            <a:ext cx="757555" cy="4635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Mandiri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(Prioritas</a:t>
            </a:r>
            <a:r>
              <a:rPr sz="1000" b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D0D0D"/>
                </a:solidFill>
                <a:latin typeface="Calibri"/>
                <a:cs typeface="Calibri"/>
              </a:rPr>
              <a:t>K/L)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2480" y="190278"/>
            <a:ext cx="399690" cy="41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6122" y="158729"/>
            <a:ext cx="452755" cy="541655"/>
          </a:xfrm>
          <a:custGeom>
            <a:avLst/>
            <a:gdLst/>
            <a:ahLst/>
            <a:cxnLst/>
            <a:rect l="l" t="t" r="r" b="b"/>
            <a:pathLst>
              <a:path w="452755" h="541655">
                <a:moveTo>
                  <a:pt x="0" y="270752"/>
                </a:moveTo>
                <a:lnTo>
                  <a:pt x="3644" y="222083"/>
                </a:lnTo>
                <a:lnTo>
                  <a:pt x="14151" y="176277"/>
                </a:lnTo>
                <a:lnTo>
                  <a:pt x="30883" y="134098"/>
                </a:lnTo>
                <a:lnTo>
                  <a:pt x="53199" y="96309"/>
                </a:lnTo>
                <a:lnTo>
                  <a:pt x="80463" y="63677"/>
                </a:lnTo>
                <a:lnTo>
                  <a:pt x="112033" y="36965"/>
                </a:lnTo>
                <a:lnTo>
                  <a:pt x="147273" y="16938"/>
                </a:lnTo>
                <a:lnTo>
                  <a:pt x="185542" y="4362"/>
                </a:lnTo>
                <a:lnTo>
                  <a:pt x="226202" y="0"/>
                </a:lnTo>
                <a:lnTo>
                  <a:pt x="266862" y="4362"/>
                </a:lnTo>
                <a:lnTo>
                  <a:pt x="305131" y="16938"/>
                </a:lnTo>
                <a:lnTo>
                  <a:pt x="340371" y="36965"/>
                </a:lnTo>
                <a:lnTo>
                  <a:pt x="371941" y="63677"/>
                </a:lnTo>
                <a:lnTo>
                  <a:pt x="399205" y="96309"/>
                </a:lnTo>
                <a:lnTo>
                  <a:pt x="421521" y="134098"/>
                </a:lnTo>
                <a:lnTo>
                  <a:pt x="438253" y="176277"/>
                </a:lnTo>
                <a:lnTo>
                  <a:pt x="448760" y="222083"/>
                </a:lnTo>
                <a:lnTo>
                  <a:pt x="452405" y="270752"/>
                </a:lnTo>
                <a:lnTo>
                  <a:pt x="448760" y="319420"/>
                </a:lnTo>
                <a:lnTo>
                  <a:pt x="438253" y="365226"/>
                </a:lnTo>
                <a:lnTo>
                  <a:pt x="421521" y="407405"/>
                </a:lnTo>
                <a:lnTo>
                  <a:pt x="399205" y="445194"/>
                </a:lnTo>
                <a:lnTo>
                  <a:pt x="371941" y="477826"/>
                </a:lnTo>
                <a:lnTo>
                  <a:pt x="340371" y="504538"/>
                </a:lnTo>
                <a:lnTo>
                  <a:pt x="305131" y="524565"/>
                </a:lnTo>
                <a:lnTo>
                  <a:pt x="266862" y="537141"/>
                </a:lnTo>
                <a:lnTo>
                  <a:pt x="226202" y="541504"/>
                </a:lnTo>
                <a:lnTo>
                  <a:pt x="185542" y="537141"/>
                </a:lnTo>
                <a:lnTo>
                  <a:pt x="147273" y="524565"/>
                </a:lnTo>
                <a:lnTo>
                  <a:pt x="112033" y="504538"/>
                </a:lnTo>
                <a:lnTo>
                  <a:pt x="80463" y="477826"/>
                </a:lnTo>
                <a:lnTo>
                  <a:pt x="53199" y="445194"/>
                </a:lnTo>
                <a:lnTo>
                  <a:pt x="30883" y="407405"/>
                </a:lnTo>
                <a:lnTo>
                  <a:pt x="14151" y="365226"/>
                </a:lnTo>
                <a:lnTo>
                  <a:pt x="3644" y="319420"/>
                </a:lnTo>
                <a:lnTo>
                  <a:pt x="0" y="27075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000" y="5510212"/>
            <a:ext cx="5402580" cy="923925"/>
          </a:xfrm>
          <a:custGeom>
            <a:avLst/>
            <a:gdLst/>
            <a:ahLst/>
            <a:cxnLst/>
            <a:rect l="l" t="t" r="r" b="b"/>
            <a:pathLst>
              <a:path w="5402580" h="923925">
                <a:moveTo>
                  <a:pt x="0" y="0"/>
                </a:moveTo>
                <a:lnTo>
                  <a:pt x="5402262" y="0"/>
                </a:lnTo>
                <a:lnTo>
                  <a:pt x="5402262" y="923925"/>
                </a:lnTo>
                <a:lnTo>
                  <a:pt x="0" y="923925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6740" y="5208523"/>
            <a:ext cx="4616450" cy="11684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latin typeface="Calibri"/>
                <a:cs typeface="Calibri"/>
              </a:rPr>
              <a:t>PERBEDAAN </a:t>
            </a:r>
            <a:r>
              <a:rPr sz="1800" spc="-5" dirty="0">
                <a:latin typeface="Calibri"/>
                <a:cs typeface="Calibri"/>
              </a:rPr>
              <a:t>WBK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WBBM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25"/>
              </a:lnSpc>
              <a:spcBef>
                <a:spcPts val="1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Tingkat </a:t>
            </a:r>
            <a:r>
              <a:rPr sz="1800" spc="-15" dirty="0">
                <a:latin typeface="Calibri"/>
                <a:cs typeface="Calibri"/>
              </a:rPr>
              <a:t>kematangan </a:t>
            </a:r>
            <a:r>
              <a:rPr sz="1800" spc="-5" dirty="0">
                <a:latin typeface="Calibri"/>
                <a:cs typeface="Calibri"/>
              </a:rPr>
              <a:t>implementasi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perubahan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2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Tingkat keberlanjutan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perubahan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Tingkat Kualitas </a:t>
            </a:r>
            <a:r>
              <a:rPr sz="1800" spc="-15" dirty="0">
                <a:latin typeface="Calibri"/>
                <a:cs typeface="Calibri"/>
              </a:rPr>
              <a:t>Pelayanan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kinerja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A69CB675-3E0A-44FB-83AD-C80BAD92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F22EA6BE-443E-4903-A311-17D9F67619E2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6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2B6477A-E2CC-4DD7-976C-1BE94840A31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7653"/>
            <a:ext cx="12192000" cy="76808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ID"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AKTOR KEBERHASILAN</a:t>
            </a:r>
            <a:endParaRPr lang="en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90A9BD2B-D0C6-4370-B7F5-8F1F76E30677}"/>
              </a:ext>
            </a:extLst>
          </p:cNvPr>
          <p:cNvSpPr/>
          <p:nvPr/>
        </p:nvSpPr>
        <p:spPr>
          <a:xfrm>
            <a:off x="654922" y="1399586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A826B47B-FCBB-43A3-ADD1-2FB5CA2DEB5D}"/>
              </a:ext>
            </a:extLst>
          </p:cNvPr>
          <p:cNvSpPr/>
          <p:nvPr/>
        </p:nvSpPr>
        <p:spPr>
          <a:xfrm>
            <a:off x="654922" y="273346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16D0483-923C-42C1-9779-8BD449B29CF4}"/>
              </a:ext>
            </a:extLst>
          </p:cNvPr>
          <p:cNvSpPr/>
          <p:nvPr/>
        </p:nvSpPr>
        <p:spPr>
          <a:xfrm>
            <a:off x="654922" y="4067337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0661B-F12F-4638-8C5A-04A4454E0799}"/>
              </a:ext>
            </a:extLst>
          </p:cNvPr>
          <p:cNvSpPr txBox="1"/>
          <p:nvPr/>
        </p:nvSpPr>
        <p:spPr>
          <a:xfrm>
            <a:off x="1443951" y="1680352"/>
            <a:ext cx="289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Komitmen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Pimpinan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C76D1-A141-4F61-9040-79E56B034D25}"/>
              </a:ext>
            </a:extLst>
          </p:cNvPr>
          <p:cNvSpPr txBox="1"/>
          <p:nvPr/>
        </p:nvSpPr>
        <p:spPr>
          <a:xfrm>
            <a:off x="1506563" y="2881994"/>
            <a:ext cx="279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Visi Bersama 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2400" b="1" i="1" dirty="0">
                <a:solidFill>
                  <a:schemeClr val="bg1"/>
                </a:solidFill>
                <a:cs typeface="Arial" pitchFamily="34" charset="0"/>
              </a:rPr>
              <a:t>Share Vision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B1E8F-A413-4819-A925-BA6A1FE23156}"/>
              </a:ext>
            </a:extLst>
          </p:cNvPr>
          <p:cNvSpPr txBox="1"/>
          <p:nvPr/>
        </p:nvSpPr>
        <p:spPr>
          <a:xfrm>
            <a:off x="1443951" y="4190225"/>
            <a:ext cx="305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Pengembangan Diri (</a:t>
            </a:r>
            <a:r>
              <a:rPr lang="en-US" altLang="ko-KR" sz="2400" b="1" i="1" dirty="0">
                <a:solidFill>
                  <a:schemeClr val="bg1"/>
                </a:solidFill>
                <a:cs typeface="Arial" pitchFamily="34" charset="0"/>
              </a:rPr>
              <a:t>Self Improvement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9C877F9-674C-4D7D-AA4B-E06B58AD65A8}"/>
              </a:ext>
            </a:extLst>
          </p:cNvPr>
          <p:cNvSpPr txBox="1">
            <a:spLocks/>
          </p:cNvSpPr>
          <p:nvPr/>
        </p:nvSpPr>
        <p:spPr>
          <a:xfrm>
            <a:off x="5158162" y="1679218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2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A266CAB-D586-4FD2-9261-9F869DF3EF8F}"/>
              </a:ext>
            </a:extLst>
          </p:cNvPr>
          <p:cNvSpPr txBox="1">
            <a:spLocks/>
          </p:cNvSpPr>
          <p:nvPr/>
        </p:nvSpPr>
        <p:spPr>
          <a:xfrm>
            <a:off x="5158725" y="301899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5019D8F-AD4E-4EB9-8C18-101EC5B9EB87}"/>
              </a:ext>
            </a:extLst>
          </p:cNvPr>
          <p:cNvSpPr txBox="1">
            <a:spLocks/>
          </p:cNvSpPr>
          <p:nvPr/>
        </p:nvSpPr>
        <p:spPr>
          <a:xfrm>
            <a:off x="5158162" y="433404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F9111A81-8D82-4F52-ADAF-40ABCCB8D19B}"/>
              </a:ext>
            </a:extLst>
          </p:cNvPr>
          <p:cNvSpPr/>
          <p:nvPr/>
        </p:nvSpPr>
        <p:spPr>
          <a:xfrm>
            <a:off x="6190572" y="203991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3AACD5CE-D3DB-4C09-B489-BD7588151B44}"/>
              </a:ext>
            </a:extLst>
          </p:cNvPr>
          <p:cNvSpPr/>
          <p:nvPr/>
        </p:nvSpPr>
        <p:spPr>
          <a:xfrm>
            <a:off x="6190572" y="3373786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39523D0-B06B-42CB-B994-1657EE5B33D9}"/>
              </a:ext>
            </a:extLst>
          </p:cNvPr>
          <p:cNvSpPr/>
          <p:nvPr/>
        </p:nvSpPr>
        <p:spPr>
          <a:xfrm>
            <a:off x="6190572" y="4707662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77672-B4A1-4266-BBB4-278CDF68EEC0}"/>
              </a:ext>
            </a:extLst>
          </p:cNvPr>
          <p:cNvSpPr txBox="1"/>
          <p:nvPr/>
        </p:nvSpPr>
        <p:spPr>
          <a:xfrm>
            <a:off x="6974115" y="2187994"/>
            <a:ext cx="338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Pelibatan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Masyarakat Yang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Dilayani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4E0EB-15FA-4BD9-9AC9-DBB755B2F5CF}"/>
              </a:ext>
            </a:extLst>
          </p:cNvPr>
          <p:cNvSpPr txBox="1"/>
          <p:nvPr/>
        </p:nvSpPr>
        <p:spPr>
          <a:xfrm>
            <a:off x="6974249" y="3670648"/>
            <a:ext cx="279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Strategi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Komunikasi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FDC269-38E8-4B7E-A87A-17F57D307822}"/>
              </a:ext>
            </a:extLst>
          </p:cNvPr>
          <p:cNvSpPr txBox="1"/>
          <p:nvPr/>
        </p:nvSpPr>
        <p:spPr>
          <a:xfrm>
            <a:off x="6979601" y="4830622"/>
            <a:ext cx="338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Monitoring dan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Evaluasi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Perkembangan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E650973-2E69-41E9-98C1-E28AFAF831C5}"/>
              </a:ext>
            </a:extLst>
          </p:cNvPr>
          <p:cNvSpPr txBox="1">
            <a:spLocks/>
          </p:cNvSpPr>
          <p:nvPr/>
        </p:nvSpPr>
        <p:spPr>
          <a:xfrm>
            <a:off x="10693812" y="231954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2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3B11C4F-FFE0-4D3C-9C42-0D7391FE7B98}"/>
              </a:ext>
            </a:extLst>
          </p:cNvPr>
          <p:cNvSpPr txBox="1">
            <a:spLocks/>
          </p:cNvSpPr>
          <p:nvPr/>
        </p:nvSpPr>
        <p:spPr>
          <a:xfrm>
            <a:off x="10694375" y="365931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2077996-5101-4687-8B4A-D1F94F3ABF21}"/>
              </a:ext>
            </a:extLst>
          </p:cNvPr>
          <p:cNvSpPr txBox="1">
            <a:spLocks/>
          </p:cNvSpPr>
          <p:nvPr/>
        </p:nvSpPr>
        <p:spPr>
          <a:xfrm>
            <a:off x="10693812" y="497436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E12C43A3-5602-42BF-9B6C-619AC820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5EA10E26-40B9-41B7-BA61-6FE91B9AC56D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6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7F4180-03E3-479F-8262-15FAE32BA580}"/>
              </a:ext>
            </a:extLst>
          </p:cNvPr>
          <p:cNvGrpSpPr/>
          <p:nvPr/>
        </p:nvGrpSpPr>
        <p:grpSpPr>
          <a:xfrm rot="5400000">
            <a:off x="5021866" y="-1686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64198A-D8EA-4D7E-AC03-DF6907EFE482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B13FDC47-53F2-4C00-A67C-741F145A4847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D8380-5F0B-4427-A5B0-299391E022CE}"/>
              </a:ext>
            </a:extLst>
          </p:cNvPr>
          <p:cNvGrpSpPr/>
          <p:nvPr/>
        </p:nvGrpSpPr>
        <p:grpSpPr>
          <a:xfrm rot="5400000">
            <a:off x="4474817" y="-1811957"/>
            <a:ext cx="709243" cy="9709228"/>
            <a:chOff x="5014422" y="1869503"/>
            <a:chExt cx="709243" cy="4705358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6031C5-80B4-49A5-8FBB-4B4D883101D1}"/>
                </a:ext>
              </a:extLst>
            </p:cNvPr>
            <p:cNvSpPr/>
            <p:nvPr/>
          </p:nvSpPr>
          <p:spPr>
            <a:xfrm>
              <a:off x="5602890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51F74546-38D2-4D96-8A09-FCB987305B01}"/>
                </a:ext>
              </a:extLst>
            </p:cNvPr>
            <p:cNvSpPr/>
            <p:nvPr/>
          </p:nvSpPr>
          <p:spPr>
            <a:xfrm flipH="1">
              <a:off x="5014422" y="1869503"/>
              <a:ext cx="699978" cy="911425"/>
            </a:xfrm>
            <a:prstGeom prst="bentArrow">
              <a:avLst>
                <a:gd name="adj1" fmla="val 1640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955F40F6-9BA3-4393-9F7E-128D0AFF697B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837F78DB-C529-44E1-9061-C7A6B55F73AA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77149CB5-D7F9-4823-880D-99582C29F94D}"/>
              </a:ext>
            </a:extLst>
          </p:cNvPr>
          <p:cNvGrpSpPr/>
          <p:nvPr/>
        </p:nvGrpSpPr>
        <p:grpSpPr>
          <a:xfrm>
            <a:off x="4595745" y="983286"/>
            <a:ext cx="3629891" cy="928460"/>
            <a:chOff x="5210294" y="837292"/>
            <a:chExt cx="1750034" cy="928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08978-642B-4A2F-916B-68E288F4250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7130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pc="-5" dirty="0" err="1">
                  <a:solidFill>
                    <a:srgbClr val="404040"/>
                  </a:solidFill>
                  <a:latin typeface="+mj-lt"/>
                  <a:cs typeface="Arial"/>
                </a:rPr>
                <a:t>Verifikasi</a:t>
              </a:r>
              <a:r>
                <a:rPr lang="en-US" spc="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pc="-35" dirty="0" err="1">
                  <a:solidFill>
                    <a:srgbClr val="404040"/>
                  </a:solidFill>
                  <a:latin typeface="+mj-lt"/>
                  <a:cs typeface="Arial"/>
                </a:rPr>
                <a:t>Lapangan</a:t>
              </a:r>
              <a:endParaRPr lang="en-US" dirty="0">
                <a:latin typeface="+mj-lt"/>
                <a:cs typeface="Arial"/>
              </a:endParaRPr>
            </a:p>
            <a:p>
              <a:pPr marL="3175" algn="ctr">
                <a:lnSpc>
                  <a:spcPts val="1675"/>
                </a:lnSpc>
                <a:spcBef>
                  <a:spcPts val="15"/>
                </a:spcBef>
              </a:pPr>
              <a:r>
                <a:rPr lang="en-US" sz="1400" spc="-10" dirty="0">
                  <a:solidFill>
                    <a:srgbClr val="404040"/>
                  </a:solidFill>
                  <a:latin typeface="+mj-lt"/>
                  <a:cs typeface="Arial"/>
                </a:rPr>
                <a:t>(</a:t>
              </a:r>
              <a:r>
                <a:rPr lang="en-US" sz="1400" spc="-10" dirty="0" err="1">
                  <a:solidFill>
                    <a:srgbClr val="404040"/>
                  </a:solidFill>
                  <a:latin typeface="+mj-lt"/>
                  <a:cs typeface="Arial"/>
                </a:rPr>
                <a:t>Jika</a:t>
              </a:r>
              <a:r>
                <a:rPr lang="en-US" sz="1400" spc="-40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z="1400" spc="-5" dirty="0" err="1">
                  <a:solidFill>
                    <a:srgbClr val="404040"/>
                  </a:solidFill>
                  <a:latin typeface="+mj-lt"/>
                  <a:cs typeface="Arial"/>
                </a:rPr>
                <a:t>Memungkinkan</a:t>
              </a:r>
              <a:r>
                <a:rPr lang="en-US" sz="1400" spc="-5" dirty="0">
                  <a:solidFill>
                    <a:srgbClr val="404040"/>
                  </a:solidFill>
                  <a:latin typeface="+mj-lt"/>
                  <a:cs typeface="Arial"/>
                </a:rPr>
                <a:t>) </a:t>
              </a:r>
              <a:r>
                <a:rPr lang="en-US" sz="1400" spc="-5" dirty="0" err="1">
                  <a:solidFill>
                    <a:srgbClr val="404040"/>
                  </a:solidFill>
                  <a:latin typeface="+mj-lt"/>
                  <a:cs typeface="Arial"/>
                </a:rPr>
                <a:t>atau</a:t>
              </a:r>
              <a:r>
                <a:rPr lang="en-US" sz="1400" spc="-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pc="-5" dirty="0" err="1">
                  <a:solidFill>
                    <a:srgbClr val="404040"/>
                  </a:solidFill>
                  <a:latin typeface="+mj-lt"/>
                  <a:cs typeface="Arial"/>
                </a:rPr>
                <a:t>Verifikasi</a:t>
              </a:r>
              <a:r>
                <a:rPr lang="en-US" spc="1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i="1" spc="-5" dirty="0">
                  <a:solidFill>
                    <a:srgbClr val="404040"/>
                  </a:solidFill>
                  <a:latin typeface="+mj-lt"/>
                  <a:cs typeface="Arial"/>
                </a:rPr>
                <a:t>Online</a:t>
              </a:r>
              <a:r>
                <a:rPr lang="en-US" spc="-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z="1400" spc="-5" dirty="0">
                  <a:solidFill>
                    <a:srgbClr val="404040"/>
                  </a:solidFill>
                  <a:latin typeface="+mj-lt"/>
                  <a:cs typeface="Arial"/>
                </a:rPr>
                <a:t>(</a:t>
              </a:r>
              <a:r>
                <a:rPr lang="en-US" sz="1400" spc="-5" dirty="0" err="1">
                  <a:solidFill>
                    <a:srgbClr val="404040"/>
                  </a:solidFill>
                  <a:latin typeface="+mj-lt"/>
                  <a:cs typeface="Arial"/>
                </a:rPr>
                <a:t>Jika</a:t>
              </a:r>
              <a:r>
                <a:rPr lang="en-US" sz="1400" spc="-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z="1400" spc="-5" dirty="0" err="1">
                  <a:solidFill>
                    <a:srgbClr val="404040"/>
                  </a:solidFill>
                  <a:latin typeface="+mj-lt"/>
                  <a:cs typeface="Arial"/>
                </a:rPr>
                <a:t>Tidak</a:t>
              </a:r>
              <a:r>
                <a:rPr lang="en-US" sz="1400" spc="-85" dirty="0">
                  <a:solidFill>
                    <a:srgbClr val="404040"/>
                  </a:solidFill>
                  <a:latin typeface="+mj-lt"/>
                  <a:cs typeface="Arial"/>
                </a:rPr>
                <a:t> </a:t>
              </a:r>
              <a:r>
                <a:rPr lang="en-US" sz="1400" spc="-5" dirty="0" err="1">
                  <a:solidFill>
                    <a:srgbClr val="404040"/>
                  </a:solidFill>
                  <a:latin typeface="+mj-lt"/>
                  <a:cs typeface="Arial"/>
                </a:rPr>
                <a:t>Memungkinkan</a:t>
              </a:r>
              <a:r>
                <a:rPr lang="en-US" sz="1400" spc="-5" dirty="0">
                  <a:solidFill>
                    <a:srgbClr val="404040"/>
                  </a:solidFill>
                  <a:latin typeface="+mj-lt"/>
                  <a:cs typeface="Arial"/>
                </a:rPr>
                <a:t>)</a:t>
              </a:r>
              <a:endParaRPr lang="en-US" sz="1400" dirty="0">
                <a:latin typeface="+mj-lt"/>
                <a:cs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E53FF-463B-48A0-93D8-7E60973E8620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AGUSTUS-OKTOBER</a:t>
              </a: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11703DEC-6F23-4DA6-B23A-92D99A49F46D}"/>
              </a:ext>
            </a:extLst>
          </p:cNvPr>
          <p:cNvGrpSpPr/>
          <p:nvPr/>
        </p:nvGrpSpPr>
        <p:grpSpPr>
          <a:xfrm>
            <a:off x="1066800" y="1246523"/>
            <a:ext cx="2453405" cy="769442"/>
            <a:chOff x="5210294" y="837292"/>
            <a:chExt cx="1750034" cy="7694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39534-E546-483D-9E5D-E28FD77541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Evaluasi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melalui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teleconference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1A924-A00E-48F4-93AF-4C0E2A5896F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JUNI-JULI</a:t>
              </a:r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31F97F68-3B0C-4052-B70B-139F25005F53}"/>
              </a:ext>
            </a:extLst>
          </p:cNvPr>
          <p:cNvGrpSpPr/>
          <p:nvPr/>
        </p:nvGrpSpPr>
        <p:grpSpPr>
          <a:xfrm>
            <a:off x="3270594" y="5166827"/>
            <a:ext cx="3601247" cy="492443"/>
            <a:chOff x="5210294" y="837292"/>
            <a:chExt cx="1750034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D4877A-AF19-4E6C-A72E-0834A51CD7B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Melakukan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Surve</a:t>
              </a:r>
              <a:r>
                <a:rPr lang="id-ID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altLang="ko-KR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Online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45954D-4955-41AB-8340-C7BEE9A1E2C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JULI-SEPTEMBER</a:t>
              </a: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DB857CC0-B578-40D2-9F60-12A3DDCEC133}"/>
              </a:ext>
            </a:extLst>
          </p:cNvPr>
          <p:cNvGrpSpPr/>
          <p:nvPr/>
        </p:nvGrpSpPr>
        <p:grpSpPr>
          <a:xfrm>
            <a:off x="-33225" y="3685791"/>
            <a:ext cx="8518426" cy="700201"/>
            <a:chOff x="722912" y="4193791"/>
            <a:chExt cx="8518426" cy="700201"/>
          </a:xfrm>
          <a:solidFill>
            <a:schemeClr val="accent3"/>
          </a:solidFill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8BBB95B3-99C5-472B-BC51-B0954564AB8D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3" name="Bent Arrow 54">
              <a:extLst>
                <a:ext uri="{FF2B5EF4-FFF2-40B4-BE49-F238E27FC236}">
                  <a16:creationId xmlns:a16="http://schemas.microsoft.com/office/drawing/2014/main" id="{54E1DFCE-13FC-4F49-A371-A9EC332B2B58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4" name="Bent Arrow 55">
              <a:extLst>
                <a:ext uri="{FF2B5EF4-FFF2-40B4-BE49-F238E27FC236}">
                  <a16:creationId xmlns:a16="http://schemas.microsoft.com/office/drawing/2014/main" id="{528EEDDA-91F9-4758-9FAC-82EFC33D5BDA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EEE82CF9-4A58-41E9-A5A4-2685FCE1BF18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9F0663E9-E254-4FE3-BA66-B52B1779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2785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JULI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A5152-862A-48A0-AA55-C8CBEB7C5D1C}"/>
              </a:ext>
            </a:extLst>
          </p:cNvPr>
          <p:cNvSpPr txBox="1"/>
          <p:nvPr/>
        </p:nvSpPr>
        <p:spPr>
          <a:xfrm>
            <a:off x="6373091" y="3882484"/>
            <a:ext cx="172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OKTOBER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0F064-01F9-4C40-B7D8-FD2504597019}"/>
              </a:ext>
            </a:extLst>
          </p:cNvPr>
          <p:cNvSpPr txBox="1"/>
          <p:nvPr/>
        </p:nvSpPr>
        <p:spPr>
          <a:xfrm>
            <a:off x="3560618" y="3882484"/>
            <a:ext cx="15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AGUSTUS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2ED813-3A07-485A-B3CE-754F56FB1FD4}"/>
              </a:ext>
            </a:extLst>
          </p:cNvPr>
          <p:cNvSpPr txBox="1"/>
          <p:nvPr/>
        </p:nvSpPr>
        <p:spPr>
          <a:xfrm>
            <a:off x="4405745" y="2785941"/>
            <a:ext cx="193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SEPTEMBER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B6AC49-2A89-4314-AB62-1ACAC6985A62}"/>
              </a:ext>
            </a:extLst>
          </p:cNvPr>
          <p:cNvSpPr txBox="1"/>
          <p:nvPr/>
        </p:nvSpPr>
        <p:spPr>
          <a:xfrm>
            <a:off x="7523018" y="2785941"/>
            <a:ext cx="181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NOVEMBER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28F89-D2A4-4CB6-AE01-7AD39469E045}"/>
              </a:ext>
            </a:extLst>
          </p:cNvPr>
          <p:cNvSpPr txBox="1"/>
          <p:nvPr/>
        </p:nvSpPr>
        <p:spPr>
          <a:xfrm>
            <a:off x="1188353" y="3882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JUNI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6062257B-EA0A-4E8D-BA06-E539FA741BE9}"/>
              </a:ext>
            </a:extLst>
          </p:cNvPr>
          <p:cNvSpPr/>
          <p:nvPr/>
        </p:nvSpPr>
        <p:spPr>
          <a:xfrm rot="2806036">
            <a:off x="10854015" y="2822228"/>
            <a:ext cx="467099" cy="1144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50" name="Left Brace 49"/>
          <p:cNvSpPr/>
          <p:nvPr/>
        </p:nvSpPr>
        <p:spPr>
          <a:xfrm rot="5400000">
            <a:off x="2047008" y="1033324"/>
            <a:ext cx="408710" cy="2549237"/>
          </a:xfrm>
          <a:prstGeom prst="lef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Left Brace 50"/>
          <p:cNvSpPr/>
          <p:nvPr/>
        </p:nvSpPr>
        <p:spPr>
          <a:xfrm rot="16200000">
            <a:off x="4752109" y="3232734"/>
            <a:ext cx="408710" cy="2833255"/>
          </a:xfrm>
          <a:prstGeom prst="lef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Left Brace 51"/>
          <p:cNvSpPr/>
          <p:nvPr/>
        </p:nvSpPr>
        <p:spPr>
          <a:xfrm rot="5400000">
            <a:off x="6287981" y="369788"/>
            <a:ext cx="408710" cy="3793183"/>
          </a:xfrm>
          <a:prstGeom prst="lef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60CDB29-CE6B-4AA8-AD9F-22E6AFEB3B57}"/>
              </a:ext>
            </a:extLst>
          </p:cNvPr>
          <p:cNvSpPr txBox="1">
            <a:spLocks/>
          </p:cNvSpPr>
          <p:nvPr/>
        </p:nvSpPr>
        <p:spPr>
          <a:xfrm>
            <a:off x="830013" y="115525"/>
            <a:ext cx="10531974" cy="826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Timeline Kementerian PAN </a:t>
            </a:r>
            <a:r>
              <a:rPr lang="en-US" altLang="ko-KR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dan</a:t>
            </a:r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RB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86717A-339F-4339-988C-ECD87F7C7D77}"/>
              </a:ext>
            </a:extLst>
          </p:cNvPr>
          <p:cNvSpPr txBox="1"/>
          <p:nvPr/>
        </p:nvSpPr>
        <p:spPr>
          <a:xfrm>
            <a:off x="8225636" y="4643466"/>
            <a:ext cx="3136351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Catatan</a:t>
            </a:r>
            <a:r>
              <a:rPr lang="en-US" b="1" dirty="0"/>
              <a:t> :</a:t>
            </a:r>
          </a:p>
          <a:p>
            <a:r>
              <a:rPr lang="en-ID" sz="1800" spc="-35" dirty="0" err="1">
                <a:cs typeface="Carlito"/>
              </a:rPr>
              <a:t>Tahun</a:t>
            </a:r>
            <a:r>
              <a:rPr lang="en-ID" sz="1800" spc="-35" dirty="0">
                <a:cs typeface="Carlito"/>
              </a:rPr>
              <a:t> </a:t>
            </a:r>
            <a:r>
              <a:rPr lang="en-ID" sz="1800" spc="-10" dirty="0" err="1">
                <a:cs typeface="Carlito"/>
              </a:rPr>
              <a:t>ini</a:t>
            </a:r>
            <a:r>
              <a:rPr lang="en-ID" sz="1800" spc="-10" dirty="0">
                <a:cs typeface="Carlito"/>
              </a:rPr>
              <a:t> </a:t>
            </a:r>
            <a:r>
              <a:rPr lang="en-ID" sz="1800" spc="-10" dirty="0" err="1">
                <a:cs typeface="Carlito"/>
              </a:rPr>
              <a:t>evaluasi</a:t>
            </a:r>
            <a:r>
              <a:rPr lang="en-ID" sz="1800" spc="-10" dirty="0">
                <a:cs typeface="Carlito"/>
              </a:rPr>
              <a:t> </a:t>
            </a:r>
            <a:r>
              <a:rPr lang="en-ID" sz="1800" spc="-5" dirty="0" err="1">
                <a:cs typeface="Carlito"/>
              </a:rPr>
              <a:t>masih</a:t>
            </a:r>
            <a:r>
              <a:rPr lang="en-ID" sz="1800" spc="-5" dirty="0">
                <a:cs typeface="Carlito"/>
              </a:rPr>
              <a:t> </a:t>
            </a:r>
            <a:r>
              <a:rPr lang="en-ID" sz="1800" spc="-15" dirty="0" err="1">
                <a:cs typeface="Carlito"/>
              </a:rPr>
              <a:t>tetap</a:t>
            </a:r>
            <a:r>
              <a:rPr lang="en-ID" sz="1800" spc="-15" dirty="0">
                <a:cs typeface="Carlito"/>
              </a:rPr>
              <a:t>  </a:t>
            </a:r>
            <a:r>
              <a:rPr lang="en-ID" sz="1800" spc="-15" dirty="0" err="1">
                <a:cs typeface="Carlito"/>
              </a:rPr>
              <a:t>dilakukan</a:t>
            </a:r>
            <a:r>
              <a:rPr lang="en-ID" sz="1800" spc="-15" dirty="0">
                <a:cs typeface="Carlito"/>
              </a:rPr>
              <a:t> </a:t>
            </a:r>
            <a:r>
              <a:rPr lang="en-ID" sz="1800" spc="-10" dirty="0" err="1">
                <a:cs typeface="Carlito"/>
              </a:rPr>
              <a:t>dengan</a:t>
            </a:r>
            <a:r>
              <a:rPr lang="en-ID" sz="1800" spc="-10" dirty="0">
                <a:cs typeface="Carlito"/>
              </a:rPr>
              <a:t> </a:t>
            </a:r>
            <a:r>
              <a:rPr lang="en-ID" sz="1800" spc="-5" dirty="0" err="1">
                <a:cs typeface="Carlito"/>
              </a:rPr>
              <a:t>mengambil</a:t>
            </a:r>
            <a:r>
              <a:rPr lang="en-ID" sz="1800" spc="-45" dirty="0">
                <a:cs typeface="Carlito"/>
              </a:rPr>
              <a:t> </a:t>
            </a:r>
            <a:r>
              <a:rPr lang="en-ID" sz="1800" i="1" spc="-5" dirty="0">
                <a:cs typeface="Carlito"/>
              </a:rPr>
              <a:t>sample</a:t>
            </a:r>
            <a:r>
              <a:rPr lang="en-ID" sz="1800" spc="-5" dirty="0">
                <a:cs typeface="Carlito"/>
              </a:rPr>
              <a:t>  </a:t>
            </a:r>
            <a:r>
              <a:rPr lang="en-ID" sz="1800" spc="-5" dirty="0" err="1">
                <a:cs typeface="Carlito"/>
              </a:rPr>
              <a:t>hingga</a:t>
            </a:r>
            <a:r>
              <a:rPr lang="en-ID" sz="1800" spc="-5" dirty="0">
                <a:cs typeface="Carlito"/>
              </a:rPr>
              <a:t> </a:t>
            </a:r>
            <a:r>
              <a:rPr lang="en-ID" sz="1800" spc="-25" dirty="0" err="1">
                <a:cs typeface="Carlito"/>
              </a:rPr>
              <a:t>ke</a:t>
            </a:r>
            <a:r>
              <a:rPr lang="en-ID" sz="1800" spc="-25" dirty="0">
                <a:cs typeface="Carlito"/>
              </a:rPr>
              <a:t> </a:t>
            </a:r>
            <a:r>
              <a:rPr lang="en-ID" sz="1800" spc="-10" dirty="0">
                <a:cs typeface="Carlito"/>
              </a:rPr>
              <a:t>unit </a:t>
            </a:r>
            <a:r>
              <a:rPr lang="en-ID" sz="1800" spc="-15" dirty="0" err="1">
                <a:cs typeface="Carlito"/>
              </a:rPr>
              <a:t>kerjanya</a:t>
            </a:r>
            <a:r>
              <a:rPr lang="en-ID" sz="1800" spc="-15" dirty="0">
                <a:cs typeface="Carlito"/>
              </a:rPr>
              <a:t> </a:t>
            </a:r>
            <a:r>
              <a:rPr lang="en-ID" sz="1800" spc="-10" dirty="0">
                <a:cs typeface="Carlito"/>
              </a:rPr>
              <a:t>min. </a:t>
            </a:r>
            <a:r>
              <a:rPr lang="en-ID" sz="1800" spc="-5" dirty="0" err="1">
                <a:cs typeface="Carlito"/>
              </a:rPr>
              <a:t>Eselon</a:t>
            </a:r>
            <a:r>
              <a:rPr lang="en-ID" sz="1800" spc="-40" dirty="0">
                <a:cs typeface="Carlito"/>
              </a:rPr>
              <a:t> </a:t>
            </a:r>
            <a:r>
              <a:rPr lang="en-ID" sz="1800" dirty="0">
                <a:cs typeface="Carlito"/>
              </a:rPr>
              <a:t>I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AC9AFFCD-ACE5-4504-958E-719B2023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B8DD25BF-9FFD-4698-9EB7-BE18156ADA16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12192000" cy="946354"/>
          </a:xfrm>
          <a:solidFill>
            <a:schemeClr val="tx2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DAFTAR SATKER YANG TELAH MENDAPAT</a:t>
            </a:r>
            <a:br>
              <a:rPr lang="id-ID" sz="2800" dirty="0">
                <a:solidFill>
                  <a:schemeClr val="bg1"/>
                </a:solidFill>
              </a:rPr>
            </a:br>
            <a:r>
              <a:rPr lang="id-ID" sz="2800" dirty="0">
                <a:solidFill>
                  <a:schemeClr val="bg1"/>
                </a:solidFill>
              </a:rPr>
              <a:t>PREDIKAT ZI WBK DARI TAHUN 2017 S.D.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2178"/>
              </p:ext>
            </p:extLst>
          </p:nvPr>
        </p:nvGraphicFramePr>
        <p:xfrm>
          <a:off x="533400" y="1345292"/>
          <a:ext cx="11125199" cy="50291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85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Unit Utama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Satker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effectLst/>
                        </a:rPr>
                        <a:t>Keterangan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Ditjen PAUD dan Dikdasmen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PPPAUD Dikmas Jawa Barat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2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PPPAUD Dikmas Jawa Tengah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BPPAUD Dikmas Jawa Timur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4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 Jawa Tengah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</a:t>
                      </a:r>
                      <a:r>
                        <a:rPr lang="id-ID" sz="1800" u="none" strike="noStrike" baseline="0" dirty="0">
                          <a:effectLst/>
                        </a:rPr>
                        <a:t> </a:t>
                      </a:r>
                      <a:r>
                        <a:rPr lang="fi-FI" sz="1800" u="none" strike="noStrike" dirty="0">
                          <a:effectLst/>
                        </a:rPr>
                        <a:t>Jawa Timur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 </a:t>
                      </a:r>
                      <a:r>
                        <a:rPr lang="fi-FI" sz="1800" u="none" strike="noStrike" dirty="0">
                          <a:effectLst/>
                        </a:rPr>
                        <a:t>DKI Jakarta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7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 Bali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 </a:t>
                      </a:r>
                      <a:r>
                        <a:rPr lang="sv-SE" sz="1800" u="none" strike="noStrike" dirty="0">
                          <a:effectLst/>
                        </a:rPr>
                        <a:t>Kalimantan Barat;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u="none" strike="noStrike" dirty="0">
                          <a:effectLst/>
                        </a:rPr>
                        <a:t>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u="none" strike="noStrike" dirty="0">
                          <a:effectLst/>
                        </a:rPr>
                        <a:t> LPMP</a:t>
                      </a:r>
                      <a:r>
                        <a:rPr lang="fi-FI" sz="1800" b="0" u="none" strike="noStrike" dirty="0">
                          <a:effectLst/>
                        </a:rPr>
                        <a:t> Riau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10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LPMP</a:t>
                      </a:r>
                      <a:r>
                        <a:rPr lang="fi-FI" sz="1800" u="none" strike="noStrike" dirty="0">
                          <a:effectLst/>
                        </a:rPr>
                        <a:t> Lampung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35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Balitbang dan Perbukuan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11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Pusat Penilaian Pendidikan (Puspendik)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Ditjen GTK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u="none" strike="noStrike" dirty="0">
                          <a:effectLst/>
                        </a:rPr>
                        <a:t>12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u="none" strike="noStrike" dirty="0">
                          <a:effectLst/>
                        </a:rPr>
                        <a:t> PPPPTK Bidang Otomotif dan Elektronika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PREDIKAT ZI WBK TH 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0" u="none" strike="noStrike" dirty="0">
                          <a:effectLst/>
                        </a:rPr>
                        <a:t>13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b="0" u="none" strike="noStrike" dirty="0">
                          <a:effectLst/>
                        </a:rPr>
                        <a:t> PPPPTK Bidang Mesin dan Teknik Industri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PREDIKAT ZI WBK TH 2018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3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14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PPPPTK Penjas dan Bimbingan Konseling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35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Ditjen Kebudayaan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15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>
                          <a:effectLst/>
                        </a:rPr>
                        <a:t>Balai Pelestarian Situs Manusia Purba Sangiran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PREDIKAT ZI WBK TH 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D7721A68-3A37-455A-8754-A97665DC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023" y="22860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D2DC098-876A-4760-AA5A-F04224BF40D3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6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640"/>
            <a:ext cx="12192000" cy="861774"/>
          </a:xfrm>
          <a:solidFill>
            <a:schemeClr val="tx2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DAFTAR </a:t>
            </a:r>
            <a:r>
              <a:rPr lang="en-ID" sz="2800" dirty="0">
                <a:solidFill>
                  <a:schemeClr val="bg1"/>
                </a:solidFill>
              </a:rPr>
              <a:t>FAKULTAS YANG DIUSULKAN UNTUK 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800" dirty="0">
                <a:solidFill>
                  <a:schemeClr val="bg1"/>
                </a:solidFill>
              </a:rPr>
              <a:t>MEMPEROLEH PREDIKAT ZI WBK TAHUN 2020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7721A68-3A37-455A-8754-A97665DC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023" y="22860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D2DC098-876A-4760-AA5A-F04224BF40D3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F2588EC-F9D3-47B9-ABE9-22324D1BB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86771"/>
              </p:ext>
            </p:extLst>
          </p:nvPr>
        </p:nvGraphicFramePr>
        <p:xfrm>
          <a:off x="1111162" y="1620522"/>
          <a:ext cx="9969676" cy="4725287"/>
        </p:xfrm>
        <a:graphic>
          <a:graphicData uri="http://schemas.openxmlformats.org/drawingml/2006/table">
            <a:tbl>
              <a:tblPr firstRow="1" lastCol="1" bandRow="1">
                <a:tableStyleId>{1E171933-4619-4E11-9A3F-F7608DF75F80}</a:tableStyleId>
              </a:tblPr>
              <a:tblGrid>
                <a:gridCol w="767334">
                  <a:extLst>
                    <a:ext uri="{9D8B030D-6E8A-4147-A177-3AD203B41FA5}">
                      <a16:colId xmlns:a16="http://schemas.microsoft.com/office/drawing/2014/main" val="4249625194"/>
                    </a:ext>
                  </a:extLst>
                </a:gridCol>
                <a:gridCol w="3814826">
                  <a:extLst>
                    <a:ext uri="{9D8B030D-6E8A-4147-A177-3AD203B41FA5}">
                      <a16:colId xmlns:a16="http://schemas.microsoft.com/office/drawing/2014/main" val="1984654707"/>
                    </a:ext>
                  </a:extLst>
                </a:gridCol>
                <a:gridCol w="5387516">
                  <a:extLst>
                    <a:ext uri="{9D8B030D-6E8A-4147-A177-3AD203B41FA5}">
                      <a16:colId xmlns:a16="http://schemas.microsoft.com/office/drawing/2014/main" val="1019756962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No</a:t>
                      </a:r>
                      <a:endParaRPr lang="en-ID" sz="25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Nama PTN</a:t>
                      </a:r>
                      <a:endParaRPr lang="en-ID" sz="2500" dirty="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Fakultas</a:t>
                      </a:r>
                      <a:endParaRPr lang="en-ID" sz="2500" dirty="0"/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49143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Sumatera Utara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Keperawatan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61954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217745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Riau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Keperawatan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24567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Indonesia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Kesehatan Masyarakat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481780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Padjadjaran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0315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Diponegoro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548028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D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Airlangga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Psikologi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01888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Brawijaya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Teknologi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Pertanian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50169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Gadjah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Filsafat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33294"/>
                  </a:ext>
                </a:extLst>
              </a:tr>
              <a:tr h="27262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Mulawarman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989119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Tanjungpura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93222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Lambung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Mangkurat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3651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Hasanuddin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Budaya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40127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Sam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Ratulangi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884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9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640"/>
            <a:ext cx="12192000" cy="861774"/>
          </a:xfrm>
          <a:solidFill>
            <a:schemeClr val="tx2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DAFTAR</a:t>
            </a:r>
            <a:r>
              <a:rPr lang="en-ID" sz="2800" dirty="0">
                <a:solidFill>
                  <a:schemeClr val="bg1"/>
                </a:solidFill>
              </a:rPr>
              <a:t> FAKULTAS YANG LOLOS KE TAHAP 3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800" dirty="0">
                <a:solidFill>
                  <a:schemeClr val="bg1"/>
                </a:solidFill>
              </a:rPr>
              <a:t>MENUJU PREDIKAT ZI WBK TAHUN 2020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D2DC098-876A-4760-AA5A-F04224BF40D3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0881CE5-2C19-497B-9361-280D49AE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02977"/>
              </p:ext>
            </p:extLst>
          </p:nvPr>
        </p:nvGraphicFramePr>
        <p:xfrm>
          <a:off x="1111162" y="1968921"/>
          <a:ext cx="9969676" cy="3875233"/>
        </p:xfrm>
        <a:graphic>
          <a:graphicData uri="http://schemas.openxmlformats.org/drawingml/2006/table">
            <a:tbl>
              <a:tblPr firstRow="1" lastCol="1" bandRow="1">
                <a:tableStyleId>{B301B821-A1FF-4177-AEE7-76D212191A09}</a:tableStyleId>
              </a:tblPr>
              <a:tblGrid>
                <a:gridCol w="767334">
                  <a:extLst>
                    <a:ext uri="{9D8B030D-6E8A-4147-A177-3AD203B41FA5}">
                      <a16:colId xmlns:a16="http://schemas.microsoft.com/office/drawing/2014/main" val="4249625194"/>
                    </a:ext>
                  </a:extLst>
                </a:gridCol>
                <a:gridCol w="3814826">
                  <a:extLst>
                    <a:ext uri="{9D8B030D-6E8A-4147-A177-3AD203B41FA5}">
                      <a16:colId xmlns:a16="http://schemas.microsoft.com/office/drawing/2014/main" val="1984654707"/>
                    </a:ext>
                  </a:extLst>
                </a:gridCol>
                <a:gridCol w="5387516">
                  <a:extLst>
                    <a:ext uri="{9D8B030D-6E8A-4147-A177-3AD203B41FA5}">
                      <a16:colId xmlns:a16="http://schemas.microsoft.com/office/drawing/2014/main" val="1019756962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No</a:t>
                      </a:r>
                      <a:endParaRPr lang="en-ID" sz="2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Nama PTN</a:t>
                      </a:r>
                      <a:endParaRPr lang="en-ID" sz="2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/>
                        <a:t>Fakultas</a:t>
                      </a:r>
                      <a:endParaRPr lang="en-ID" sz="2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8849143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Sumatera Utara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Keperawatan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6461954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Andalas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Teknik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217745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Riau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Keperawatan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0624567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Indonesia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Kesehatan Masyarakat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548178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Diponegoro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Teknik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7548028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D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Airlangga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Psikologi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3601888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Brawijaya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Teknologi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Pertanian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6501694"/>
                  </a:ext>
                </a:extLst>
              </a:tr>
              <a:tr h="27262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Mulawarman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Teknik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6989119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Tanjungpura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Ekonomi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dan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Bisnis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4693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Lambung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Mangkurat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Teknik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954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Universitas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Hasanuddin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Fakultas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Ilmu</a:t>
                      </a:r>
                      <a:r>
                        <a:rPr lang="en-ID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ID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Budaya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Picture 8">
            <a:extLst>
              <a:ext uri="{FF2B5EF4-FFF2-40B4-BE49-F238E27FC236}">
                <a16:creationId xmlns:a16="http://schemas.microsoft.com/office/drawing/2014/main" id="{4B76C6B2-51A1-4CC6-B5A8-34BDB713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88" y="226592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5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752342-21DD-4C51-A0B6-F512886E7B65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8C6DA-7B91-48E6-A6FE-A4E12171D53D}"/>
              </a:ext>
            </a:extLst>
          </p:cNvPr>
          <p:cNvSpPr/>
          <p:nvPr/>
        </p:nvSpPr>
        <p:spPr>
          <a:xfrm>
            <a:off x="428398" y="1019144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dirty="0" err="1">
                <a:solidFill>
                  <a:schemeClr val="tx1"/>
                </a:solidFill>
                <a:latin typeface="Calibri"/>
              </a:rPr>
              <a:t>Pemahaman</a:t>
            </a:r>
            <a:r>
              <a:rPr lang="en-ID" b="1" dirty="0">
                <a:solidFill>
                  <a:schemeClr val="tx1"/>
                </a:solidFill>
                <a:latin typeface="Calibri"/>
              </a:rPr>
              <a:t> Target </a:t>
            </a:r>
            <a:r>
              <a:rPr lang="en-ID" b="1" dirty="0" err="1">
                <a:solidFill>
                  <a:schemeClr val="tx1"/>
                </a:solidFill>
                <a:latin typeface="Calibri"/>
              </a:rPr>
              <a:t>Kinerja</a:t>
            </a:r>
            <a:endParaRPr lang="en-ID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AE0545-93A4-4513-A197-7EE2A805D97B}"/>
              </a:ext>
            </a:extLst>
          </p:cNvPr>
          <p:cNvSpPr/>
          <p:nvPr/>
        </p:nvSpPr>
        <p:spPr>
          <a:xfrm>
            <a:off x="428390" y="1417324"/>
            <a:ext cx="3571926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1600" b="1" spc="-10" dirty="0" err="1">
                <a:latin typeface="Calibri"/>
                <a:cs typeface="Calibri"/>
              </a:rPr>
              <a:t>Belum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semua</a:t>
            </a:r>
            <a:r>
              <a:rPr lang="en-ID" sz="1600" b="1" spc="-10" dirty="0">
                <a:latin typeface="Calibri"/>
                <a:cs typeface="Calibri"/>
              </a:rPr>
              <a:t> unit </a:t>
            </a:r>
            <a:r>
              <a:rPr lang="en-ID" sz="1600" b="1" spc="-10" dirty="0" err="1">
                <a:latin typeface="Calibri"/>
                <a:cs typeface="Calibri"/>
              </a:rPr>
              <a:t>kerja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memahami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definisi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maupun</a:t>
            </a:r>
            <a:r>
              <a:rPr lang="en-ID" sz="1600" b="1" spc="-10" dirty="0">
                <a:latin typeface="Calibri"/>
                <a:cs typeface="Calibri"/>
              </a:rPr>
              <a:t> target </a:t>
            </a:r>
            <a:r>
              <a:rPr lang="en-ID" sz="1600" b="1" spc="-10" dirty="0" err="1">
                <a:latin typeface="Calibri"/>
                <a:cs typeface="Calibri"/>
              </a:rPr>
              <a:t>kinerja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spc="-10" dirty="0">
                <a:latin typeface="Calibri"/>
                <a:cs typeface="Calibri"/>
              </a:rPr>
              <a:t>yang </a:t>
            </a:r>
            <a:r>
              <a:rPr lang="en-ID" sz="1600" spc="-10" dirty="0" err="1">
                <a:latin typeface="Calibri"/>
                <a:cs typeface="Calibri"/>
              </a:rPr>
              <a:t>dituangkan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dalam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dokumen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Perjanjian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Kerja</a:t>
            </a:r>
            <a:r>
              <a:rPr lang="en-ID" sz="1600" spc="-10" dirty="0">
                <a:latin typeface="Calibri"/>
                <a:cs typeface="Calibri"/>
              </a:rPr>
              <a:t>. </a:t>
            </a:r>
            <a:r>
              <a:rPr lang="en-ID" sz="1600" spc="-10" dirty="0" err="1">
                <a:latin typeface="Calibri"/>
                <a:cs typeface="Calibri"/>
              </a:rPr>
              <a:t>Ketidakpahaman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ini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menyebabkan</a:t>
            </a:r>
            <a:r>
              <a:rPr lang="en-ID" sz="1600" spc="-10" dirty="0">
                <a:latin typeface="Calibri"/>
                <a:cs typeface="Calibri"/>
              </a:rPr>
              <a:t> unit </a:t>
            </a:r>
            <a:r>
              <a:rPr lang="en-ID" sz="1600" spc="-10" dirty="0" err="1">
                <a:latin typeface="Calibri"/>
                <a:cs typeface="Calibri"/>
              </a:rPr>
              <a:t>kerja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tidak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b="1" spc="-10" dirty="0" err="1">
                <a:latin typeface="Calibri"/>
                <a:cs typeface="Calibri"/>
              </a:rPr>
              <a:t>mampu</a:t>
            </a:r>
            <a:r>
              <a:rPr lang="en-ID" sz="1600" b="1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membangun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strategi</a:t>
            </a:r>
            <a:r>
              <a:rPr lang="en-ID" sz="1600" spc="-10" dirty="0">
                <a:latin typeface="Calibri"/>
                <a:cs typeface="Calibri"/>
              </a:rPr>
              <a:t> yang </a:t>
            </a:r>
            <a:r>
              <a:rPr lang="en-ID" sz="1600" spc="-10" dirty="0" err="1">
                <a:latin typeface="Calibri"/>
                <a:cs typeface="Calibri"/>
              </a:rPr>
              <a:t>tepat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dan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terfokus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pada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pencapaian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kinerja</a:t>
            </a:r>
            <a:r>
              <a:rPr lang="en-ID" sz="1600" spc="-10" dirty="0">
                <a:latin typeface="Calibri"/>
                <a:cs typeface="Calibri"/>
              </a:rPr>
              <a:t> yang </a:t>
            </a:r>
            <a:r>
              <a:rPr lang="en-ID" sz="1600" spc="-10" dirty="0" err="1">
                <a:latin typeface="Calibri"/>
                <a:cs typeface="Calibri"/>
              </a:rPr>
              <a:t>lebih</a:t>
            </a:r>
            <a:r>
              <a:rPr lang="en-ID" sz="1600" spc="-10" dirty="0">
                <a:latin typeface="Calibri"/>
                <a:cs typeface="Calibri"/>
              </a:rPr>
              <a:t> </a:t>
            </a:r>
            <a:r>
              <a:rPr lang="en-ID" sz="1600" spc="-10" dirty="0" err="1">
                <a:latin typeface="Calibri"/>
                <a:cs typeface="Calibri"/>
              </a:rPr>
              <a:t>baik</a:t>
            </a:r>
            <a:endParaRPr lang="en-ID" sz="1600" kern="1200" dirty="0">
              <a:latin typeface="Calibri"/>
              <a:cs typeface="Calibri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27A9CC-6362-4069-B3CB-F6E3010184EB}"/>
              </a:ext>
            </a:extLst>
          </p:cNvPr>
          <p:cNvSpPr/>
          <p:nvPr/>
        </p:nvSpPr>
        <p:spPr>
          <a:xfrm>
            <a:off x="4322750" y="1019144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spc="-10" dirty="0" err="1">
                <a:solidFill>
                  <a:schemeClr val="tx1"/>
                </a:solidFill>
                <a:latin typeface="Calibri"/>
              </a:rPr>
              <a:t>Masalah</a:t>
            </a:r>
            <a:r>
              <a:rPr lang="en-ID" b="1" spc="-1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ID" b="1" spc="-10" dirty="0" err="1">
                <a:solidFill>
                  <a:schemeClr val="tx1"/>
                </a:solidFill>
                <a:latin typeface="Calibri"/>
              </a:rPr>
              <a:t>Inovasi</a:t>
            </a:r>
            <a:endParaRPr lang="en-ID" b="1" kern="12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EEE66E-0FB3-44EF-806F-700A860E8650}"/>
              </a:ext>
            </a:extLst>
          </p:cNvPr>
          <p:cNvSpPr/>
          <p:nvPr/>
        </p:nvSpPr>
        <p:spPr>
          <a:xfrm>
            <a:off x="4322742" y="1417323"/>
            <a:ext cx="3571925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1600" kern="1200" dirty="0" err="1"/>
              <a:t>Hampir</a:t>
            </a:r>
            <a:r>
              <a:rPr lang="en-ID" sz="1600" kern="1200" dirty="0"/>
              <a:t> </a:t>
            </a:r>
            <a:r>
              <a:rPr lang="en-ID" sz="1600" kern="1200" dirty="0" err="1"/>
              <a:t>seluruh</a:t>
            </a:r>
            <a:r>
              <a:rPr lang="en-ID" sz="1600" kern="1200" dirty="0"/>
              <a:t> unit </a:t>
            </a:r>
            <a:r>
              <a:rPr lang="en-ID" sz="1600" kern="1200" dirty="0" err="1"/>
              <a:t>kerja</a:t>
            </a:r>
            <a:r>
              <a:rPr lang="en-ID" sz="1600" kern="1200" dirty="0"/>
              <a:t> </a:t>
            </a:r>
            <a:r>
              <a:rPr lang="en-ID" sz="1600" kern="1200" dirty="0" err="1"/>
              <a:t>telah</a:t>
            </a:r>
            <a:r>
              <a:rPr lang="en-ID" sz="1600" kern="1200" dirty="0"/>
              <a:t> </a:t>
            </a:r>
            <a:r>
              <a:rPr lang="en-ID" sz="1600" kern="1200" dirty="0" err="1"/>
              <a:t>berupaya</a:t>
            </a:r>
            <a:r>
              <a:rPr lang="en-ID" sz="1600" kern="1200" dirty="0"/>
              <a:t> </a:t>
            </a:r>
            <a:r>
              <a:rPr lang="en-ID" sz="1600" kern="1200" dirty="0" err="1"/>
              <a:t>untuk</a:t>
            </a:r>
            <a:r>
              <a:rPr lang="en-ID" sz="1600" kern="1200" dirty="0"/>
              <a:t> </a:t>
            </a:r>
            <a:r>
              <a:rPr lang="en-ID" sz="1600" kern="1200" dirty="0" err="1"/>
              <a:t>memperbaiki</a:t>
            </a:r>
            <a:r>
              <a:rPr lang="en-ID" sz="1600" kern="1200" dirty="0"/>
              <a:t> proses </a:t>
            </a:r>
            <a:r>
              <a:rPr lang="en-ID" sz="1600" kern="1200" dirty="0" err="1"/>
              <a:t>bisnisnya</a:t>
            </a:r>
            <a:r>
              <a:rPr lang="en-ID" sz="1600" kern="1200" dirty="0"/>
              <a:t> </a:t>
            </a:r>
            <a:r>
              <a:rPr lang="en-ID" sz="1600" kern="1200" dirty="0" err="1"/>
              <a:t>dengan</a:t>
            </a:r>
            <a:r>
              <a:rPr lang="en-ID" sz="1600" kern="1200" dirty="0"/>
              <a:t> </a:t>
            </a:r>
            <a:r>
              <a:rPr lang="en-ID" sz="1600" kern="1200" dirty="0" err="1"/>
              <a:t>membangun</a:t>
            </a:r>
            <a:r>
              <a:rPr lang="en-ID" sz="1600" kern="1200" dirty="0"/>
              <a:t> </a:t>
            </a:r>
            <a:r>
              <a:rPr lang="en-ID" sz="1600" kern="1200" dirty="0" err="1"/>
              <a:t>berbagai</a:t>
            </a:r>
            <a:r>
              <a:rPr lang="en-ID" sz="1600" kern="1200" dirty="0"/>
              <a:t> </a:t>
            </a:r>
            <a:r>
              <a:rPr lang="en-ID" sz="1600" kern="1200" dirty="0" err="1"/>
              <a:t>inovasi</a:t>
            </a:r>
            <a:r>
              <a:rPr lang="en-ID" sz="1600" kern="1200" dirty="0"/>
              <a:t>. </a:t>
            </a:r>
            <a:r>
              <a:rPr lang="en-ID" sz="1600" kern="1200" dirty="0" err="1"/>
              <a:t>Namun</a:t>
            </a:r>
            <a:r>
              <a:rPr lang="en-ID" sz="1600" kern="1200" dirty="0"/>
              <a:t> </a:t>
            </a:r>
            <a:r>
              <a:rPr lang="en-ID" sz="1600" kern="1200" dirty="0" err="1"/>
              <a:t>inovasi</a:t>
            </a:r>
            <a:r>
              <a:rPr lang="en-ID" sz="1600" kern="1200" dirty="0"/>
              <a:t> </a:t>
            </a:r>
            <a:r>
              <a:rPr lang="en-ID" sz="1600" kern="1200" dirty="0" err="1"/>
              <a:t>tersebut</a:t>
            </a:r>
            <a:r>
              <a:rPr lang="en-ID" sz="1600" kern="1200" dirty="0"/>
              <a:t> </a:t>
            </a:r>
            <a:r>
              <a:rPr lang="en-ID" sz="1600" b="1" kern="1200" dirty="0" err="1"/>
              <a:t>tidak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selalu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relevan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dan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memiliki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korelasi</a:t>
            </a:r>
            <a:r>
              <a:rPr lang="en-ID" sz="1600" b="1" kern="1200" dirty="0"/>
              <a:t> </a:t>
            </a:r>
            <a:r>
              <a:rPr lang="en-ID" sz="1600" b="1" kern="1200" dirty="0" err="1"/>
              <a:t>positif</a:t>
            </a:r>
            <a:r>
              <a:rPr lang="en-ID" sz="1600" b="1" kern="1200" dirty="0"/>
              <a:t> </a:t>
            </a:r>
            <a:r>
              <a:rPr lang="en-ID" sz="1600" kern="1200" dirty="0" err="1"/>
              <a:t>dengan</a:t>
            </a:r>
            <a:r>
              <a:rPr lang="en-ID" sz="1600" kern="1200" dirty="0"/>
              <a:t> </a:t>
            </a:r>
            <a:r>
              <a:rPr lang="en-ID" sz="1600" kern="1200" dirty="0" err="1"/>
              <a:t>kinerja</a:t>
            </a:r>
            <a:r>
              <a:rPr lang="en-ID" sz="1600" kern="1200" dirty="0"/>
              <a:t> yang </a:t>
            </a:r>
            <a:r>
              <a:rPr lang="en-ID" sz="1600" kern="1200" dirty="0" err="1"/>
              <a:t>akan</a:t>
            </a:r>
            <a:r>
              <a:rPr lang="en-ID" sz="1600" kern="1200" dirty="0"/>
              <a:t> </a:t>
            </a:r>
            <a:r>
              <a:rPr lang="en-ID" sz="1600" kern="1200" dirty="0" err="1"/>
              <a:t>dicapai</a:t>
            </a:r>
            <a:endParaRPr lang="en-ID" sz="16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BC02E5-CBA0-4C63-A3D2-40E99B583B6E}"/>
              </a:ext>
            </a:extLst>
          </p:cNvPr>
          <p:cNvSpPr/>
          <p:nvPr/>
        </p:nvSpPr>
        <p:spPr>
          <a:xfrm>
            <a:off x="8217101" y="1019144"/>
            <a:ext cx="3571925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i="1" kern="1200" spc="-10" dirty="0">
                <a:solidFill>
                  <a:schemeClr val="tx1"/>
                </a:solidFill>
                <a:latin typeface="Calibri"/>
                <a:cs typeface="Calibri"/>
              </a:rPr>
              <a:t>Sharing Vision</a:t>
            </a:r>
            <a:endParaRPr lang="en-ID" b="1" i="1" kern="120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954978-85FC-4137-95B6-EA9423CE38B4}"/>
              </a:ext>
            </a:extLst>
          </p:cNvPr>
          <p:cNvSpPr/>
          <p:nvPr/>
        </p:nvSpPr>
        <p:spPr>
          <a:xfrm>
            <a:off x="8217093" y="1417323"/>
            <a:ext cx="3571925" cy="2356390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1600" kern="1200" dirty="0" err="1">
                <a:latin typeface="Calibri"/>
                <a:cs typeface="Calibri"/>
              </a:rPr>
              <a:t>Tidak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seluruh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pimpinan</a:t>
            </a:r>
            <a:r>
              <a:rPr lang="en-ID" sz="1600" kern="1200" dirty="0">
                <a:latin typeface="Calibri"/>
                <a:cs typeface="Calibri"/>
              </a:rPr>
              <a:t> unit </a:t>
            </a:r>
            <a:r>
              <a:rPr lang="en-ID" sz="1600" kern="1200" dirty="0" err="1">
                <a:latin typeface="Calibri"/>
                <a:cs typeface="Calibri"/>
              </a:rPr>
              <a:t>kerja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mampu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melakukan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i="1" kern="1200" dirty="0">
                <a:latin typeface="Calibri"/>
                <a:cs typeface="Calibri"/>
              </a:rPr>
              <a:t>sharing vision </a:t>
            </a:r>
            <a:r>
              <a:rPr lang="en-ID" sz="1600" kern="1200" dirty="0" err="1">
                <a:latin typeface="Calibri"/>
                <a:cs typeface="Calibri"/>
              </a:rPr>
              <a:t>kepada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seluruh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pegawai</a:t>
            </a:r>
            <a:r>
              <a:rPr lang="en-ID" sz="1600" kern="1200" dirty="0">
                <a:latin typeface="Calibri"/>
                <a:cs typeface="Calibri"/>
              </a:rPr>
              <a:t>. </a:t>
            </a:r>
            <a:r>
              <a:rPr lang="en-ID" sz="1600" b="1" kern="1200" dirty="0" err="1">
                <a:latin typeface="Calibri"/>
                <a:cs typeface="Calibri"/>
              </a:rPr>
              <a:t>Beberapa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pegawai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masih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belum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memahami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perubahan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paradigma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dirty="0">
                <a:latin typeface="Calibri"/>
                <a:cs typeface="Calibri"/>
              </a:rPr>
              <a:t>yang </a:t>
            </a:r>
            <a:r>
              <a:rPr lang="en-ID" sz="1600" dirty="0" err="1">
                <a:latin typeface="Calibri"/>
                <a:cs typeface="Calibri"/>
              </a:rPr>
              <a:t>telah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dilakukan</a:t>
            </a:r>
            <a:r>
              <a:rPr lang="en-ID" sz="1600" dirty="0">
                <a:latin typeface="Calibri"/>
                <a:cs typeface="Calibri"/>
              </a:rPr>
              <a:t> di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tersebut</a:t>
            </a:r>
            <a:endParaRPr lang="en-ID" sz="1600" kern="1200" dirty="0">
              <a:latin typeface="Calibri"/>
              <a:cs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2B5DCC-B313-4AA2-84B9-6E739B73D2EB}"/>
              </a:ext>
            </a:extLst>
          </p:cNvPr>
          <p:cNvSpPr/>
          <p:nvPr/>
        </p:nvSpPr>
        <p:spPr>
          <a:xfrm>
            <a:off x="428394" y="3993534"/>
            <a:ext cx="3571926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kern="1200" spc="-15" dirty="0" err="1">
                <a:solidFill>
                  <a:schemeClr val="tx1"/>
                </a:solidFill>
                <a:latin typeface="Calibri"/>
                <a:cs typeface="Calibri"/>
              </a:rPr>
              <a:t>Manajemen</a:t>
            </a:r>
            <a:r>
              <a:rPr lang="en-ID" b="1" kern="12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b="1" kern="1200" spc="-15" dirty="0" err="1">
                <a:solidFill>
                  <a:schemeClr val="tx1"/>
                </a:solidFill>
                <a:latin typeface="Calibri"/>
                <a:cs typeface="Calibri"/>
              </a:rPr>
              <a:t>Risiko</a:t>
            </a:r>
            <a:endParaRPr lang="en-ID" b="1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1430BE-70B0-4BB6-BFC9-B7CA2DCC4627}"/>
              </a:ext>
            </a:extLst>
          </p:cNvPr>
          <p:cNvSpPr/>
          <p:nvPr/>
        </p:nvSpPr>
        <p:spPr>
          <a:xfrm>
            <a:off x="428394" y="4391713"/>
            <a:ext cx="3571926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1600" kern="1200" dirty="0">
                <a:latin typeface="Calibri"/>
                <a:cs typeface="Calibri"/>
              </a:rPr>
              <a:t>Unit </a:t>
            </a:r>
            <a:r>
              <a:rPr lang="en-ID" sz="1600" kern="1200" dirty="0" err="1">
                <a:latin typeface="Calibri"/>
                <a:cs typeface="Calibri"/>
              </a:rPr>
              <a:t>kerja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belum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mampu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membangun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manajemen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risiko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dengan</a:t>
            </a:r>
            <a:r>
              <a:rPr lang="en-ID" sz="1600" b="1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baik</a:t>
            </a:r>
            <a:r>
              <a:rPr lang="en-ID" sz="1600" kern="1200" dirty="0">
                <a:latin typeface="Calibri"/>
                <a:cs typeface="Calibri"/>
              </a:rPr>
              <a:t>. Unit </a:t>
            </a:r>
            <a:r>
              <a:rPr lang="en-ID" sz="1600" kern="1200" dirty="0" err="1">
                <a:latin typeface="Calibri"/>
                <a:cs typeface="Calibri"/>
              </a:rPr>
              <a:t>kerja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belum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dapat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mengenali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berbagai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potensi</a:t>
            </a:r>
            <a:r>
              <a:rPr lang="en-ID" sz="1600" kern="1200" dirty="0">
                <a:latin typeface="Calibri"/>
                <a:cs typeface="Calibri"/>
              </a:rPr>
              <a:t> yang </a:t>
            </a:r>
            <a:r>
              <a:rPr lang="en-ID" sz="1600" kern="1200" dirty="0" err="1">
                <a:latin typeface="Calibri"/>
                <a:cs typeface="Calibri"/>
              </a:rPr>
              <a:t>akan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memengaruhi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risiko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kegagalan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pencapaian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kinerja</a:t>
            </a:r>
            <a:r>
              <a:rPr lang="en-ID" sz="1600" kern="1200" dirty="0">
                <a:latin typeface="Calibri"/>
                <a:cs typeface="Calibri"/>
              </a:rPr>
              <a:t>. </a:t>
            </a:r>
            <a:r>
              <a:rPr lang="en-ID" sz="1600" kern="1200" dirty="0" err="1">
                <a:latin typeface="Calibri"/>
                <a:cs typeface="Calibri"/>
              </a:rPr>
              <a:t>Selai</a:t>
            </a:r>
            <a:r>
              <a:rPr lang="en-ID" sz="1600" dirty="0" err="1">
                <a:latin typeface="Calibri"/>
                <a:cs typeface="Calibri"/>
              </a:rPr>
              <a:t>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itu</a:t>
            </a:r>
            <a:r>
              <a:rPr lang="en-ID" sz="1600" dirty="0">
                <a:latin typeface="Calibri"/>
                <a:cs typeface="Calibri"/>
              </a:rPr>
              <a:t>,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juga </a:t>
            </a:r>
            <a:r>
              <a:rPr lang="en-ID" sz="1600" b="1" dirty="0" err="1">
                <a:latin typeface="Calibri"/>
                <a:cs typeface="Calibri"/>
              </a:rPr>
              <a:t>belum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mampu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membangun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peta</a:t>
            </a:r>
            <a:r>
              <a:rPr lang="en-ID" sz="1600" b="1" dirty="0">
                <a:latin typeface="Calibri"/>
                <a:cs typeface="Calibri"/>
              </a:rPr>
              <a:t> </a:t>
            </a:r>
            <a:r>
              <a:rPr lang="en-ID" sz="1600" b="1" dirty="0" err="1">
                <a:latin typeface="Calibri"/>
                <a:cs typeface="Calibri"/>
              </a:rPr>
              <a:t>risiko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untuk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mengenali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potensi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terjadinya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penyimpangan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integritasa</a:t>
            </a:r>
            <a:endParaRPr lang="en-ID" sz="1600" kern="1200" dirty="0">
              <a:latin typeface="Calibri"/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24B24-43E5-4F34-A203-3F77EB9CE17D}"/>
              </a:ext>
            </a:extLst>
          </p:cNvPr>
          <p:cNvSpPr/>
          <p:nvPr/>
        </p:nvSpPr>
        <p:spPr>
          <a:xfrm>
            <a:off x="4322746" y="3993534"/>
            <a:ext cx="3571924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kern="1200" spc="-15" dirty="0" err="1">
                <a:solidFill>
                  <a:schemeClr val="tx1"/>
                </a:solidFill>
                <a:latin typeface="Calibri"/>
                <a:cs typeface="Calibri"/>
              </a:rPr>
              <a:t>Membangun</a:t>
            </a:r>
            <a:r>
              <a:rPr lang="en-ID" b="1" kern="12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b="1" kern="1200" spc="-15" dirty="0" err="1">
                <a:solidFill>
                  <a:schemeClr val="tx1"/>
                </a:solidFill>
                <a:latin typeface="Calibri"/>
                <a:cs typeface="Calibri"/>
              </a:rPr>
              <a:t>Kedekatan</a:t>
            </a:r>
            <a:endParaRPr lang="en-ID" b="1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C4C35D-88D2-48D1-A685-11869AA721D4}"/>
              </a:ext>
            </a:extLst>
          </p:cNvPr>
          <p:cNvSpPr/>
          <p:nvPr/>
        </p:nvSpPr>
        <p:spPr>
          <a:xfrm>
            <a:off x="4322738" y="4391714"/>
            <a:ext cx="3571924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1600" kern="1200" dirty="0">
                <a:latin typeface="Calibri"/>
                <a:cs typeface="Calibri"/>
              </a:rPr>
              <a:t>Ketidakberhasilan unit kerja dalam </a:t>
            </a:r>
            <a:r>
              <a:rPr lang="fi-FI" sz="1600" b="1" kern="1200" dirty="0">
                <a:latin typeface="Calibri"/>
                <a:cs typeface="Calibri"/>
              </a:rPr>
              <a:t>membangun kedekatan dengan masyarakat dan pemangku kepentingan </a:t>
            </a:r>
            <a:r>
              <a:rPr lang="fi-FI" sz="1600" kern="1200" dirty="0">
                <a:latin typeface="Calibri"/>
                <a:cs typeface="Calibri"/>
              </a:rPr>
              <a:t>lainnya menyebabkan hasil survei eksternal tidak menggembirakan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D3E480-4154-4468-A95C-39DF5D6D7A45}"/>
              </a:ext>
            </a:extLst>
          </p:cNvPr>
          <p:cNvSpPr/>
          <p:nvPr/>
        </p:nvSpPr>
        <p:spPr>
          <a:xfrm>
            <a:off x="8217095" y="3993534"/>
            <a:ext cx="3571923" cy="398180"/>
          </a:xfrm>
          <a:custGeom>
            <a:avLst/>
            <a:gdLst>
              <a:gd name="connsiteX0" fmla="*/ 0 w 1722062"/>
              <a:gd name="connsiteY0" fmla="*/ 0 h 398180"/>
              <a:gd name="connsiteX1" fmla="*/ 1722062 w 1722062"/>
              <a:gd name="connsiteY1" fmla="*/ 0 h 398180"/>
              <a:gd name="connsiteX2" fmla="*/ 1722062 w 1722062"/>
              <a:gd name="connsiteY2" fmla="*/ 398180 h 398180"/>
              <a:gd name="connsiteX3" fmla="*/ 0 w 1722062"/>
              <a:gd name="connsiteY3" fmla="*/ 398180 h 398180"/>
              <a:gd name="connsiteX4" fmla="*/ 0 w 1722062"/>
              <a:gd name="connsiteY4" fmla="*/ 0 h 3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98180">
                <a:moveTo>
                  <a:pt x="0" y="0"/>
                </a:moveTo>
                <a:lnTo>
                  <a:pt x="1722062" y="0"/>
                </a:lnTo>
                <a:lnTo>
                  <a:pt x="1722062" y="398180"/>
                </a:lnTo>
                <a:lnTo>
                  <a:pt x="0" y="398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D" b="1" spc="-40" dirty="0" err="1">
                <a:solidFill>
                  <a:schemeClr val="tx1"/>
                </a:solidFill>
                <a:latin typeface="Calibri"/>
                <a:cs typeface="Calibri"/>
              </a:rPr>
              <a:t>Kualitas</a:t>
            </a:r>
            <a:r>
              <a:rPr lang="en-ID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D" b="1" spc="-40" dirty="0" err="1">
                <a:solidFill>
                  <a:schemeClr val="tx1"/>
                </a:solidFill>
                <a:latin typeface="Calibri"/>
                <a:cs typeface="Calibri"/>
              </a:rPr>
              <a:t>Inovasi</a:t>
            </a:r>
            <a:endParaRPr lang="en-ID" b="1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12802A-C2B6-4FE6-AE77-E166A7010A7F}"/>
              </a:ext>
            </a:extLst>
          </p:cNvPr>
          <p:cNvSpPr/>
          <p:nvPr/>
        </p:nvSpPr>
        <p:spPr>
          <a:xfrm>
            <a:off x="8217088" y="4391714"/>
            <a:ext cx="3571922" cy="2125199"/>
          </a:xfrm>
          <a:custGeom>
            <a:avLst/>
            <a:gdLst>
              <a:gd name="connsiteX0" fmla="*/ 0 w 1722062"/>
              <a:gd name="connsiteY0" fmla="*/ 0 h 3370516"/>
              <a:gd name="connsiteX1" fmla="*/ 1722062 w 1722062"/>
              <a:gd name="connsiteY1" fmla="*/ 0 h 3370516"/>
              <a:gd name="connsiteX2" fmla="*/ 1722062 w 1722062"/>
              <a:gd name="connsiteY2" fmla="*/ 3370516 h 3370516"/>
              <a:gd name="connsiteX3" fmla="*/ 0 w 1722062"/>
              <a:gd name="connsiteY3" fmla="*/ 3370516 h 3370516"/>
              <a:gd name="connsiteX4" fmla="*/ 0 w 1722062"/>
              <a:gd name="connsiteY4" fmla="*/ 0 h 3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062" h="3370516">
                <a:moveTo>
                  <a:pt x="0" y="0"/>
                </a:moveTo>
                <a:lnTo>
                  <a:pt x="1722062" y="0"/>
                </a:lnTo>
                <a:lnTo>
                  <a:pt x="1722062" y="3370516"/>
                </a:lnTo>
                <a:lnTo>
                  <a:pt x="0" y="3370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D" sz="1600" kern="1200" dirty="0" err="1">
                <a:latin typeface="Calibri"/>
                <a:cs typeface="Calibri"/>
              </a:rPr>
              <a:t>Belum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terlihat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adanya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b="1" kern="1200" dirty="0" err="1">
                <a:latin typeface="Calibri"/>
                <a:cs typeface="Calibri"/>
              </a:rPr>
              <a:t>inovasi</a:t>
            </a:r>
            <a:r>
              <a:rPr lang="en-ID" sz="1600" b="1" kern="1200" dirty="0">
                <a:latin typeface="Calibri"/>
                <a:cs typeface="Calibri"/>
              </a:rPr>
              <a:t> yang </a:t>
            </a:r>
            <a:r>
              <a:rPr lang="en-ID" sz="1600" b="1" kern="1200" dirty="0" err="1">
                <a:latin typeface="Calibri"/>
                <a:cs typeface="Calibri"/>
              </a:rPr>
              <a:t>berkualitas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dari</a:t>
            </a:r>
            <a:r>
              <a:rPr lang="en-ID" sz="1600" kern="1200" dirty="0">
                <a:latin typeface="Calibri"/>
                <a:cs typeface="Calibri"/>
              </a:rPr>
              <a:t> unit </a:t>
            </a:r>
            <a:r>
              <a:rPr lang="en-ID" sz="1600" kern="1200" dirty="0" err="1">
                <a:latin typeface="Calibri"/>
                <a:cs typeface="Calibri"/>
              </a:rPr>
              <a:t>kerja</a:t>
            </a:r>
            <a:r>
              <a:rPr lang="en-ID" sz="1600" kern="1200" dirty="0">
                <a:latin typeface="Calibri"/>
                <a:cs typeface="Calibri"/>
              </a:rPr>
              <a:t> yang </a:t>
            </a:r>
            <a:r>
              <a:rPr lang="en-ID" sz="1600" kern="1200" dirty="0" err="1">
                <a:latin typeface="Calibri"/>
                <a:cs typeface="Calibri"/>
              </a:rPr>
              <a:t>diajukan</a:t>
            </a:r>
            <a:r>
              <a:rPr lang="en-ID" sz="1600" kern="1200" dirty="0">
                <a:latin typeface="Calibri"/>
                <a:cs typeface="Calibri"/>
              </a:rPr>
              <a:t> WBBM, </a:t>
            </a:r>
            <a:r>
              <a:rPr lang="en-ID" sz="1600" kern="1200" dirty="0" err="1">
                <a:latin typeface="Calibri"/>
                <a:cs typeface="Calibri"/>
              </a:rPr>
              <a:t>dalam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hal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penguatan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integritas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maupun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pelayanan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sehingga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terjadi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perubahan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signifikan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sejak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ditetapkan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menjadi</a:t>
            </a:r>
            <a:r>
              <a:rPr lang="en-ID" sz="1600" kern="1200" dirty="0">
                <a:latin typeface="Calibri"/>
                <a:cs typeface="Calibri"/>
              </a:rPr>
              <a:t> unit </a:t>
            </a:r>
            <a:r>
              <a:rPr lang="en-ID" sz="1600" kern="1200" dirty="0" err="1">
                <a:latin typeface="Calibri"/>
                <a:cs typeface="Calibri"/>
              </a:rPr>
              <a:t>kerja</a:t>
            </a:r>
            <a:r>
              <a:rPr lang="en-ID" sz="1600" kern="1200" dirty="0">
                <a:latin typeface="Calibri"/>
                <a:cs typeface="Calibri"/>
              </a:rPr>
              <a:t> </a:t>
            </a:r>
            <a:r>
              <a:rPr lang="en-ID" sz="1600" kern="1200" dirty="0" err="1">
                <a:latin typeface="Calibri"/>
                <a:cs typeface="Calibri"/>
              </a:rPr>
              <a:t>menuju</a:t>
            </a:r>
            <a:r>
              <a:rPr lang="en-ID" sz="1600" kern="1200" dirty="0">
                <a:latin typeface="Calibri"/>
                <a:cs typeface="Calibri"/>
              </a:rPr>
              <a:t> WBK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5D5A1-3603-4D07-8EB7-7747282393B3}"/>
              </a:ext>
            </a:extLst>
          </p:cNvPr>
          <p:cNvSpPr txBox="1"/>
          <p:nvPr/>
        </p:nvSpPr>
        <p:spPr>
          <a:xfrm>
            <a:off x="428390" y="72570"/>
            <a:ext cx="113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Beberapa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Catatan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Hasil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Evaluasi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oleh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Tim KEMENPAN RB </a:t>
            </a:r>
          </a:p>
          <a:p>
            <a:pPr algn="ctr"/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dalam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Penilaian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Zona </a:t>
            </a:r>
            <a:r>
              <a:rPr lang="es-ES" sz="2400" spc="-10" dirty="0" err="1">
                <a:latin typeface="Arial Black" panose="020B0A04020102020204" pitchFamily="34" charset="0"/>
                <a:cs typeface="Cooper Black"/>
              </a:rPr>
              <a:t>Integritas</a:t>
            </a:r>
            <a:r>
              <a:rPr lang="es-ES" sz="2400" spc="-10" dirty="0">
                <a:latin typeface="Arial Black" panose="020B0A04020102020204" pitchFamily="34" charset="0"/>
                <a:cs typeface="Cooper Black"/>
              </a:rPr>
              <a:t> WBK/WBBM</a:t>
            </a:r>
            <a:endParaRPr lang="en-ID" sz="2400" spc="-5" dirty="0">
              <a:latin typeface="Arial Black" panose="020B0A04020102020204" pitchFamily="34" charset="0"/>
              <a:cs typeface="Cooper Black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B98849BD-7646-40BF-806B-8B5ABE30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B7A35999-28B2-499C-A530-EA5E48220835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630F21-EA36-43E5-AE1D-00B2D5B00394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EA83-3BCF-47E7-B618-C9DA2ADFC01A}"/>
              </a:ext>
            </a:extLst>
          </p:cNvPr>
          <p:cNvSpPr txBox="1">
            <a:spLocks/>
          </p:cNvSpPr>
          <p:nvPr/>
        </p:nvSpPr>
        <p:spPr>
          <a:xfrm>
            <a:off x="5770563" y="2566988"/>
            <a:ext cx="5681662" cy="2568575"/>
          </a:xfrm>
          <a:prstGeom prst="rect">
            <a:avLst/>
          </a:prstGeom>
        </p:spPr>
        <p:txBody>
          <a:bodyPr lIns="108658" tIns="54329" rIns="108658" bIns="5432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err="1">
                <a:latin typeface="Lato" panose="020F0502020204030203"/>
              </a:rPr>
              <a:t>Pengalaman</a:t>
            </a:r>
            <a:r>
              <a:rPr lang="en-US" sz="1600" b="1" dirty="0">
                <a:latin typeface="Lato" panose="020F0502020204030203"/>
              </a:rPr>
              <a:t> </a:t>
            </a:r>
            <a:r>
              <a:rPr lang="en-US" sz="1600" b="1" dirty="0" err="1">
                <a:latin typeface="Lato" panose="020F0502020204030203"/>
              </a:rPr>
              <a:t>Tugas</a:t>
            </a:r>
            <a:r>
              <a:rPr lang="en-US" sz="1600" b="1" dirty="0">
                <a:latin typeface="Lato" panose="020F0502020204030203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Inspektur Jenderal Kemdikbud (sekarang)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Plt. Staf Ahli Mendikbud Bidang Regulasi Pendidikan       dan Kebudayaan (Juli 2020-sekarang)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Staf Ahli Mendikbud Bidang Regulasi Pendidikan       dan Kebudayaan (2015-Juli 2020)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Kepala Kejaksaan Negeri Bekasi (2015)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Kepala Biro Hukum Komisi Pemberantasan Korupsi (2013-2015)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Kepala Bagian Perancangan Peraturan Biro Hukum Komisi Pemberantasan Korupsi (2011-2013)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Jaksa Pada Komisi Pemberantasan Korupsi (2005-2011)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Kasubsi Ekonomi Moneter pada Kejaksaan Negeri Bekasi (2001-2005)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1600" dirty="0">
                <a:latin typeface="Lato" panose="020F0502020204030203"/>
              </a:rPr>
              <a:t>Jaksa pada Staf Khusus Jaksa Agung RI (2000-2001)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1A679C-B800-4CEA-851F-780C88323738}"/>
              </a:ext>
            </a:extLst>
          </p:cNvPr>
          <p:cNvSpPr txBox="1">
            <a:spLocks/>
          </p:cNvSpPr>
          <p:nvPr/>
        </p:nvSpPr>
        <p:spPr>
          <a:xfrm>
            <a:off x="5770563" y="1046163"/>
            <a:ext cx="5470525" cy="2524125"/>
          </a:xfrm>
          <a:prstGeom prst="rect">
            <a:avLst/>
          </a:prstGeom>
        </p:spPr>
        <p:txBody>
          <a:bodyPr lIns="108658" tIns="54329" rIns="108658" bIns="5432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600" b="1" dirty="0" err="1">
                <a:latin typeface="Lato" panose="020F0502020204030203"/>
                <a:cs typeface="Latha" panose="020B0502040204020203" pitchFamily="34" charset="0"/>
              </a:rPr>
              <a:t>Pendidikan</a:t>
            </a:r>
            <a:endParaRPr lang="en-US" sz="1600" b="1" dirty="0">
              <a:latin typeface="Lato" panose="020F0502020204030203"/>
              <a:cs typeface="Latha" panose="020B0502040204020203" pitchFamily="34" charset="0"/>
            </a:endParaRPr>
          </a:p>
          <a:p>
            <a:pPr>
              <a:defRPr/>
            </a:pP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S1 – Hukum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Universitas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Brawijaya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(1995)</a:t>
            </a:r>
          </a:p>
          <a:p>
            <a:pPr>
              <a:defRPr/>
            </a:pP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S1 –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Akuntansi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STIE YAI Jakarta (1997)</a:t>
            </a:r>
          </a:p>
          <a:p>
            <a:pPr>
              <a:defRPr/>
            </a:pP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S2 –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Hukum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Universitas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Padjadjaran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(2007)</a:t>
            </a:r>
          </a:p>
          <a:p>
            <a:pPr>
              <a:defRPr/>
            </a:pP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S3 – Hukum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Universitas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</a:t>
            </a:r>
            <a:r>
              <a:rPr lang="en-US" sz="1600" dirty="0" err="1">
                <a:latin typeface="Lato" panose="020F0502020204030203"/>
                <a:cs typeface="Latha" panose="020B0502040204020203" pitchFamily="34" charset="0"/>
              </a:rPr>
              <a:t>Airlangga</a:t>
            </a:r>
            <a:r>
              <a:rPr lang="en-US" sz="1600" dirty="0">
                <a:latin typeface="Lato" panose="020F0502020204030203"/>
                <a:cs typeface="Latha" panose="020B0502040204020203" pitchFamily="34" charset="0"/>
              </a:rPr>
              <a:t> (2019)</a:t>
            </a:r>
          </a:p>
        </p:txBody>
      </p:sp>
      <p:sp>
        <p:nvSpPr>
          <p:cNvPr id="4100" name="Title 2">
            <a:extLst>
              <a:ext uri="{FF2B5EF4-FFF2-40B4-BE49-F238E27FC236}">
                <a16:creationId xmlns:a16="http://schemas.microsoft.com/office/drawing/2014/main" id="{1E41EB10-EEBC-46E8-A185-88A3BA4BF2DF}"/>
              </a:ext>
            </a:extLst>
          </p:cNvPr>
          <p:cNvSpPr txBox="1">
            <a:spLocks/>
          </p:cNvSpPr>
          <p:nvPr/>
        </p:nvSpPr>
        <p:spPr bwMode="auto">
          <a:xfrm>
            <a:off x="5643563" y="0"/>
            <a:ext cx="6548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58" tIns="54329" rIns="108658" bIns="54329" anchor="ctr"/>
          <a:lstStyle>
            <a:lvl1pPr defTabSz="1085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58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58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58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58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58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58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58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58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Lato"/>
                <a:ea typeface="Lato"/>
                <a:cs typeface="Lato"/>
              </a:rPr>
              <a:t>Dr. Chatarina Muliana,SH.,SE.,M.H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Lato"/>
              </a:rPr>
              <a:t>Jakarta, 19 Nopember 1972</a:t>
            </a:r>
          </a:p>
        </p:txBody>
      </p:sp>
      <p:pic>
        <p:nvPicPr>
          <p:cNvPr id="7" name="Picture 6" descr="A person in a yellow shirt&#10;&#10;Description automatically generated">
            <a:extLst>
              <a:ext uri="{FF2B5EF4-FFF2-40B4-BE49-F238E27FC236}">
                <a16:creationId xmlns:a16="http://schemas.microsoft.com/office/drawing/2014/main" id="{D167CA8A-A25E-4289-B69D-F1C9050AE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500"/>
          <a:stretch/>
        </p:blipFill>
        <p:spPr>
          <a:xfrm>
            <a:off x="282387" y="779271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46676"/>
            <a:ext cx="12192000" cy="768085"/>
          </a:xfrm>
        </p:spPr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spc="-15" dirty="0">
                <a:latin typeface="Calibri"/>
                <a:cs typeface="Calibri"/>
              </a:rPr>
              <a:t>SARAN PERBAIKAN ATAS CATATAN PADA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spc="-15" dirty="0">
                <a:latin typeface="Calibri"/>
                <a:cs typeface="Calibri"/>
              </a:rPr>
              <a:t>PENILAIAN ZONA INTEGRITAS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626A65C-760B-454E-9A16-E0A8226E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24178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5CF25F5-D9F8-4E51-9377-6F8DA9B7B2CC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2710" y="1365956"/>
            <a:ext cx="40414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Mendorong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eselon</a:t>
            </a:r>
            <a:r>
              <a:rPr lang="en-US" b="1" dirty="0"/>
              <a:t> I </a:t>
            </a:r>
            <a:r>
              <a:rPr lang="en-US" b="1" dirty="0" err="1"/>
              <a:t>mereviu</a:t>
            </a:r>
            <a:r>
              <a:rPr lang="en-US" b="1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dijadikan</a:t>
            </a:r>
            <a:r>
              <a:rPr lang="en-US" b="1" dirty="0"/>
              <a:t> </a:t>
            </a:r>
            <a:r>
              <a:rPr lang="en-US" b="1" dirty="0" err="1"/>
              <a:t>acuan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3910" y="1687689"/>
            <a:ext cx="404142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Sekretaris</a:t>
            </a:r>
            <a:r>
              <a:rPr lang="en-US" b="1" dirty="0"/>
              <a:t> </a:t>
            </a:r>
            <a:r>
              <a:rPr lang="en-US" b="1" dirty="0" err="1"/>
              <a:t>Jenderal</a:t>
            </a:r>
            <a:r>
              <a:rPr lang="en-US" b="1" dirty="0"/>
              <a:t> agar </a:t>
            </a:r>
            <a:r>
              <a:rPr lang="en-US" b="1" dirty="0" err="1"/>
              <a:t>memperkuat</a:t>
            </a:r>
            <a:r>
              <a:rPr lang="en-US" b="1" dirty="0"/>
              <a:t> </a:t>
            </a:r>
            <a:r>
              <a:rPr lang="en-US" b="1" dirty="0" err="1"/>
              <a:t>standardisasi</a:t>
            </a:r>
            <a:r>
              <a:rPr lang="en-US" b="1" dirty="0"/>
              <a:t> </a:t>
            </a:r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di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kemendikbud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512706" y="2658534"/>
            <a:ext cx="4041423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pemahaman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para </a:t>
            </a:r>
            <a:r>
              <a:rPr lang="en-US" b="1" dirty="0" err="1"/>
              <a:t>pimpinan</a:t>
            </a:r>
            <a:r>
              <a:rPr lang="en-US" b="1" dirty="0"/>
              <a:t> unit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target </a:t>
            </a:r>
            <a:r>
              <a:rPr lang="en-US" b="1" dirty="0" err="1"/>
              <a:t>kinerjanya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033909" y="3053645"/>
            <a:ext cx="4041423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Memperkuat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dialog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pimpinan</a:t>
            </a:r>
            <a:r>
              <a:rPr lang="en-US" b="1" dirty="0"/>
              <a:t> unit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pegawai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berjenjang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512708" y="3973689"/>
            <a:ext cx="4041423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Memperbaiki</a:t>
            </a:r>
            <a:r>
              <a:rPr lang="en-US" b="1" dirty="0"/>
              <a:t> </a:t>
            </a: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kedekatan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para </a:t>
            </a:r>
            <a:r>
              <a:rPr lang="en-US" b="1" i="1" dirty="0"/>
              <a:t>stakeholders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3908" y="4430889"/>
            <a:ext cx="4041423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mengenali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potensi</a:t>
            </a:r>
            <a:r>
              <a:rPr lang="en-US" b="1" dirty="0"/>
              <a:t> yang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ancaman</a:t>
            </a:r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1512707" y="5187245"/>
            <a:ext cx="4041423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Menciptakan</a:t>
            </a:r>
            <a:r>
              <a:rPr lang="en-US" b="1" dirty="0"/>
              <a:t> </a:t>
            </a:r>
            <a:r>
              <a:rPr lang="en-US" b="1" dirty="0" err="1"/>
              <a:t>inovasi-inovasi</a:t>
            </a:r>
            <a:r>
              <a:rPr lang="en-US" b="1" dirty="0"/>
              <a:t> yang </a:t>
            </a:r>
            <a:r>
              <a:rPr lang="en-US" b="1" dirty="0" err="1"/>
              <a:t>berkualitas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unit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WBBM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977" y="1498558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139253" y="1823155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6977" y="2792568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36976" y="4107723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6977" y="5321279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63662" y="3187678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63662" y="4564923"/>
            <a:ext cx="50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529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7174522" y="2773627"/>
            <a:ext cx="47225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THANK YOU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0CE1D-1CAF-465A-86D7-B454999241D5}"/>
              </a:ext>
            </a:extLst>
          </p:cNvPr>
          <p:cNvSpPr/>
          <p:nvPr/>
        </p:nvSpPr>
        <p:spPr>
          <a:xfrm>
            <a:off x="237616" y="2854036"/>
            <a:ext cx="6238351" cy="380048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Reformasi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terencana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yang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relasi-relasi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terkandung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resistensi</a:t>
            </a:r>
            <a:r>
              <a:rPr lang="en-US" sz="1800" b="1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penolakan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oleh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sebab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resistensi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memunculkan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komitmen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b="1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6688FA-8206-4DD8-BD53-409A6A099CB7}"/>
              </a:ext>
            </a:extLst>
          </p:cNvPr>
          <p:cNvSpPr/>
          <p:nvPr/>
        </p:nvSpPr>
        <p:spPr>
          <a:xfrm>
            <a:off x="237616" y="203480"/>
            <a:ext cx="6238351" cy="1403648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REFORMASI BIROKRASI INDONESIA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7E05B-57D6-4B37-8B7F-BF49D8559661}"/>
              </a:ext>
            </a:extLst>
          </p:cNvPr>
          <p:cNvSpPr/>
          <p:nvPr/>
        </p:nvSpPr>
        <p:spPr>
          <a:xfrm>
            <a:off x="6747165" y="3740728"/>
            <a:ext cx="5207220" cy="291379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just">
              <a:buNone/>
            </a:pPr>
            <a:r>
              <a:rPr lang="id-ID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Untuk melaksanakan fungsi birokrasi secara tepat, cepat dan konsisten</a:t>
            </a:r>
            <a:r>
              <a:rPr lang="id-ID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guna mewujudkan birokrasi yang akuntabel dan baik, maka pemerintah telah merumuskan sebuah peraturan untuk menjadi landasan dalam pelaksanaan reformasi birokrasi di Indonesia, yaitu </a:t>
            </a:r>
            <a:r>
              <a:rPr lang="id-ID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Peraturan Presiden No.80/2011 </a:t>
            </a:r>
            <a:r>
              <a:rPr lang="id-ID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tentang </a:t>
            </a:r>
            <a:r>
              <a:rPr lang="id-ID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Grand Design Reformasi Birokrasi </a:t>
            </a:r>
            <a:r>
              <a:rPr lang="id-ID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Indonesia 2010-2025 </a:t>
            </a:r>
            <a:endParaRPr lang="id-ID" sz="20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B83FA45-7DB0-45E8-AED0-09C2B482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1DCFD40-C118-4B7C-B64C-6E6E96C606E8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DD436B8-C3F4-41C0-BC41-E9E8630435F1}"/>
              </a:ext>
            </a:extLst>
          </p:cNvPr>
          <p:cNvSpPr/>
          <p:nvPr/>
        </p:nvSpPr>
        <p:spPr>
          <a:xfrm>
            <a:off x="1" y="3607"/>
            <a:ext cx="12192000" cy="685439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4491"/>
            <a:ext cx="12192000" cy="76808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spc="-15" dirty="0">
                <a:latin typeface="Calibri"/>
                <a:cs typeface="Calibri"/>
              </a:rPr>
              <a:t>KEBIJAKAN REFORMASI BIROKRASI</a:t>
            </a:r>
          </a:p>
        </p:txBody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840022A0-3E9D-4ACC-A24B-0E76FDCC5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88785"/>
              </p:ext>
            </p:extLst>
          </p:nvPr>
        </p:nvGraphicFramePr>
        <p:xfrm>
          <a:off x="289864" y="1230482"/>
          <a:ext cx="8703276" cy="514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" name="Picture 2">
            <a:extLst>
              <a:ext uri="{FF2B5EF4-FFF2-40B4-BE49-F238E27FC236}">
                <a16:creationId xmlns:a16="http://schemas.microsoft.com/office/drawing/2014/main" id="{B887AF08-93B4-4650-95FB-42318168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31866" r="50954" b="2711"/>
          <a:stretch/>
        </p:blipFill>
        <p:spPr bwMode="auto">
          <a:xfrm rot="1728488">
            <a:off x="9618381" y="1574298"/>
            <a:ext cx="1244429" cy="164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BEEC2DFF-16CB-4272-8B52-6AD1A0D68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31522" r="50805" b="2989"/>
          <a:stretch/>
        </p:blipFill>
        <p:spPr bwMode="auto">
          <a:xfrm rot="1708562">
            <a:off x="9877302" y="2513804"/>
            <a:ext cx="1226684" cy="15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84B0C6ED-6FAE-44B5-B62B-F7AB5FECA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31522" r="50805" b="2989"/>
          <a:stretch/>
        </p:blipFill>
        <p:spPr bwMode="auto">
          <a:xfrm rot="1708562">
            <a:off x="10148341" y="3455699"/>
            <a:ext cx="1226684" cy="15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22A395FA-6E3C-4DC5-AF01-8842F2001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31866" r="50954" b="2711"/>
          <a:stretch/>
        </p:blipFill>
        <p:spPr bwMode="auto">
          <a:xfrm rot="1728488">
            <a:off x="10389516" y="4302552"/>
            <a:ext cx="1244429" cy="164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05F17B68-2D0D-4266-9CB9-8A5978AC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920C556-5254-4969-9ACB-6FAF036B293D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9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19ACC574-0F91-43F7-B9DC-C2E9F8DF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8" y="3703229"/>
            <a:ext cx="3567545" cy="26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7653"/>
            <a:ext cx="12192000" cy="76808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i="1" spc="-15" dirty="0">
                <a:latin typeface="Calibri"/>
                <a:cs typeface="Calibri"/>
              </a:rPr>
              <a:t>Grand </a:t>
            </a:r>
            <a:r>
              <a:rPr lang="en-ID" sz="3600" b="1" i="1" spc="-5" dirty="0">
                <a:latin typeface="Calibri"/>
                <a:cs typeface="Calibri"/>
              </a:rPr>
              <a:t>Design </a:t>
            </a:r>
            <a:r>
              <a:rPr lang="en-ID" sz="3600" b="1" spc="-15" dirty="0" err="1">
                <a:latin typeface="Calibri"/>
                <a:cs typeface="Calibri"/>
              </a:rPr>
              <a:t>Reformasi</a:t>
            </a:r>
            <a:r>
              <a:rPr lang="en-ID" sz="3600" b="1" spc="-15" dirty="0">
                <a:latin typeface="Calibri"/>
                <a:cs typeface="Calibri"/>
              </a:rPr>
              <a:t> </a:t>
            </a:r>
            <a:r>
              <a:rPr lang="en-ID" sz="3600" b="1" spc="-15" dirty="0" err="1">
                <a:latin typeface="Calibri"/>
                <a:cs typeface="Calibri"/>
              </a:rPr>
              <a:t>Birokrasi</a:t>
            </a:r>
            <a:r>
              <a:rPr lang="en-ID" sz="3600" b="1" spc="-15" dirty="0">
                <a:latin typeface="Calibri"/>
                <a:cs typeface="Calibri"/>
              </a:rPr>
              <a:t> </a:t>
            </a:r>
            <a:r>
              <a:rPr lang="en-ID" sz="3600" b="1" spc="-5" dirty="0">
                <a:latin typeface="Calibri"/>
                <a:cs typeface="Calibri"/>
              </a:rPr>
              <a:t>Nasional </a:t>
            </a:r>
            <a:r>
              <a:rPr lang="en-ID" sz="3600" b="1" dirty="0">
                <a:latin typeface="Calibri"/>
                <a:cs typeface="Calibri"/>
              </a:rPr>
              <a:t>2010 -</a:t>
            </a:r>
            <a:r>
              <a:rPr lang="en-ID" sz="3600" b="1" spc="50" dirty="0">
                <a:latin typeface="Calibri"/>
                <a:cs typeface="Calibri"/>
              </a:rPr>
              <a:t> </a:t>
            </a:r>
            <a:r>
              <a:rPr lang="en-ID" sz="3600" b="1" dirty="0">
                <a:latin typeface="Calibri"/>
                <a:cs typeface="Calibri"/>
              </a:rPr>
              <a:t>2025</a:t>
            </a:r>
            <a:endParaRPr lang="en-ID" sz="36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5902" y="2060702"/>
            <a:ext cx="1219200" cy="1219200"/>
            <a:chOff x="4114800" y="1294238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0004" y="2670302"/>
            <a:ext cx="713830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298252" y="2670302"/>
            <a:ext cx="1" cy="3351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1"/>
          <p:cNvSpPr/>
          <p:nvPr/>
        </p:nvSpPr>
        <p:spPr>
          <a:xfrm>
            <a:off x="385741" y="1991995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2010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"/>
          <p:cNvSpPr/>
          <p:nvPr/>
        </p:nvSpPr>
        <p:spPr>
          <a:xfrm>
            <a:off x="2593988" y="1991995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직사각형 1"/>
          <p:cNvSpPr/>
          <p:nvPr/>
        </p:nvSpPr>
        <p:spPr>
          <a:xfrm>
            <a:off x="4802234" y="1991995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직사각형 1"/>
          <p:cNvSpPr/>
          <p:nvPr/>
        </p:nvSpPr>
        <p:spPr>
          <a:xfrm>
            <a:off x="7010481" y="1991995"/>
            <a:ext cx="1408525" cy="576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667140" y="2079334"/>
            <a:ext cx="1920213" cy="1181931"/>
            <a:chOff x="3017859" y="4337228"/>
            <a:chExt cx="1870812" cy="88644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1" name="TextBox 40"/>
            <p:cNvSpPr txBox="1"/>
            <p:nvPr/>
          </p:nvSpPr>
          <p:spPr>
            <a:xfrm>
              <a:off x="3021856" y="4600429"/>
              <a:ext cx="1866815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Pemerintahan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Kelas Dunia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B7A365-E9AC-47CA-AD4D-C93AE7B7B561}"/>
              </a:ext>
            </a:extLst>
          </p:cNvPr>
          <p:cNvCxnSpPr>
            <a:cxnSpLocks/>
          </p:cNvCxnSpPr>
          <p:nvPr/>
        </p:nvCxnSpPr>
        <p:spPr>
          <a:xfrm flipH="1">
            <a:off x="1087951" y="2666749"/>
            <a:ext cx="1" cy="3351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8A04A-BE75-48A2-8264-10B1E90B49CA}"/>
              </a:ext>
            </a:extLst>
          </p:cNvPr>
          <p:cNvCxnSpPr>
            <a:cxnSpLocks/>
          </p:cNvCxnSpPr>
          <p:nvPr/>
        </p:nvCxnSpPr>
        <p:spPr>
          <a:xfrm flipH="1">
            <a:off x="5504438" y="2666749"/>
            <a:ext cx="1" cy="3351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5D9FB5-E94D-4D96-B8A8-5673D6958E68}"/>
              </a:ext>
            </a:extLst>
          </p:cNvPr>
          <p:cNvCxnSpPr>
            <a:cxnSpLocks/>
          </p:cNvCxnSpPr>
          <p:nvPr/>
        </p:nvCxnSpPr>
        <p:spPr>
          <a:xfrm flipH="1">
            <a:off x="7710267" y="2676179"/>
            <a:ext cx="1" cy="3351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5B61D9D-FB8D-480A-A6A3-7542513EF917}"/>
              </a:ext>
            </a:extLst>
          </p:cNvPr>
          <p:cNvSpPr/>
          <p:nvPr/>
        </p:nvSpPr>
        <p:spPr>
          <a:xfrm>
            <a:off x="1281669" y="1012494"/>
            <a:ext cx="1887550" cy="953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RULE BASED  BUREAUCRACY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F75039-8580-4987-BE16-D517E5EFE88D}"/>
              </a:ext>
            </a:extLst>
          </p:cNvPr>
          <p:cNvSpPr/>
          <p:nvPr/>
        </p:nvSpPr>
        <p:spPr>
          <a:xfrm>
            <a:off x="3471622" y="3226683"/>
            <a:ext cx="1887550" cy="953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PERFORMANCE BASED</a:t>
            </a:r>
          </a:p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BUREAUCRACY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0CDC89-3094-41D0-BB75-E1E5557B1909}"/>
              </a:ext>
            </a:extLst>
          </p:cNvPr>
          <p:cNvSpPr/>
          <p:nvPr/>
        </p:nvSpPr>
        <p:spPr>
          <a:xfrm>
            <a:off x="5702135" y="1010965"/>
            <a:ext cx="1887550" cy="953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DYNAMIC  GOVERNANCE</a:t>
            </a: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543439E3-55BA-4DD7-944A-D17E3E698C53}"/>
              </a:ext>
            </a:extLst>
          </p:cNvPr>
          <p:cNvSpPr/>
          <p:nvPr/>
        </p:nvSpPr>
        <p:spPr>
          <a:xfrm rot="10800000">
            <a:off x="1942416" y="2079334"/>
            <a:ext cx="566057" cy="29028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56F1C0DE-0074-4D39-A014-3D1FDB59417A}"/>
              </a:ext>
            </a:extLst>
          </p:cNvPr>
          <p:cNvSpPr/>
          <p:nvPr/>
        </p:nvSpPr>
        <p:spPr>
          <a:xfrm>
            <a:off x="4132368" y="2815342"/>
            <a:ext cx="566057" cy="29028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37454F0D-FA94-4131-9931-39532E05161C}"/>
              </a:ext>
            </a:extLst>
          </p:cNvPr>
          <p:cNvSpPr/>
          <p:nvPr/>
        </p:nvSpPr>
        <p:spPr>
          <a:xfrm rot="10800000">
            <a:off x="6362882" y="2179335"/>
            <a:ext cx="566057" cy="29028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3145C40B-03BC-45C5-8957-AE08B2F5BCFF}"/>
              </a:ext>
            </a:extLst>
          </p:cNvPr>
          <p:cNvSpPr/>
          <p:nvPr/>
        </p:nvSpPr>
        <p:spPr>
          <a:xfrm rot="16200000">
            <a:off x="8551801" y="238286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12573D-7A30-48A9-B854-EAE1980F0B80}"/>
              </a:ext>
            </a:extLst>
          </p:cNvPr>
          <p:cNvSpPr txBox="1"/>
          <p:nvPr/>
        </p:nvSpPr>
        <p:spPr>
          <a:xfrm>
            <a:off x="6250431" y="3432416"/>
            <a:ext cx="539749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b="1" dirty="0"/>
              <a:t>Pada </a:t>
            </a:r>
            <a:r>
              <a:rPr lang="en-ID" b="1" dirty="0" err="1"/>
              <a:t>Tahun</a:t>
            </a:r>
            <a:r>
              <a:rPr lang="en-ID" b="1" dirty="0"/>
              <a:t> 2025</a:t>
            </a:r>
          </a:p>
          <a:p>
            <a:r>
              <a:rPr lang="en-ID" sz="1400" dirty="0" err="1"/>
              <a:t>Pencapaian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dan </a:t>
            </a:r>
            <a:r>
              <a:rPr lang="en-ID" sz="1400" dirty="0" err="1"/>
              <a:t>Sasaran</a:t>
            </a:r>
            <a:r>
              <a:rPr lang="en-ID" sz="1400" dirty="0"/>
              <a:t>  Pembangunan </a:t>
            </a:r>
            <a:r>
              <a:rPr lang="en-ID" sz="1400" dirty="0" err="1"/>
              <a:t>semakin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 yang </a:t>
            </a:r>
            <a:r>
              <a:rPr lang="en-ID" sz="1400" dirty="0" err="1"/>
              <a:t>ditandai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: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korupsi</a:t>
            </a:r>
            <a:r>
              <a:rPr lang="en-ID" sz="1400" dirty="0"/>
              <a:t>; 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pelanggaran</a:t>
            </a:r>
            <a:r>
              <a:rPr lang="en-ID" sz="1400" dirty="0"/>
              <a:t>;</a:t>
            </a:r>
          </a:p>
          <a:p>
            <a:pPr marL="342900" indent="-342900">
              <a:buAutoNum type="alphaLcPeriod"/>
            </a:pPr>
            <a:r>
              <a:rPr lang="en-ID" sz="1400" dirty="0"/>
              <a:t>APBN dan APBD </a:t>
            </a:r>
            <a:r>
              <a:rPr lang="en-ID" sz="1400" dirty="0" err="1"/>
              <a:t>baik</a:t>
            </a:r>
            <a:r>
              <a:rPr lang="en-ID" sz="1400" dirty="0"/>
              <a:t>;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semua</a:t>
            </a:r>
            <a:r>
              <a:rPr lang="en-ID" sz="1400" dirty="0"/>
              <a:t> program </a:t>
            </a:r>
            <a:r>
              <a:rPr lang="en-ID" sz="1400" dirty="0" err="1"/>
              <a:t>selesai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;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semua</a:t>
            </a:r>
            <a:r>
              <a:rPr lang="en-ID" sz="1400" dirty="0"/>
              <a:t> </a:t>
            </a:r>
            <a:r>
              <a:rPr lang="en-ID" sz="1400" dirty="0" err="1"/>
              <a:t>perizinan</a:t>
            </a:r>
            <a:r>
              <a:rPr lang="en-ID" sz="1400" dirty="0"/>
              <a:t> </a:t>
            </a:r>
            <a:r>
              <a:rPr lang="en-ID" sz="1400" dirty="0" err="1"/>
              <a:t>selesai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cepat</a:t>
            </a:r>
            <a:r>
              <a:rPr lang="en-ID" sz="1400" dirty="0"/>
              <a:t> dan </a:t>
            </a:r>
            <a:r>
              <a:rPr lang="en-ID" sz="1400" dirty="0" err="1"/>
              <a:t>tepat</a:t>
            </a:r>
            <a:r>
              <a:rPr lang="en-ID" sz="1400" dirty="0"/>
              <a:t>;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komunikasi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publik</a:t>
            </a:r>
            <a:r>
              <a:rPr lang="en-ID" sz="1400" dirty="0"/>
              <a:t> </a:t>
            </a:r>
            <a:r>
              <a:rPr lang="en-ID" sz="1400" dirty="0" err="1"/>
              <a:t>baik</a:t>
            </a:r>
            <a:r>
              <a:rPr lang="en-ID" sz="1400" dirty="0"/>
              <a:t>; 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penggunaan</a:t>
            </a:r>
            <a:r>
              <a:rPr lang="en-ID" sz="1400" dirty="0"/>
              <a:t> </a:t>
            </a:r>
            <a:r>
              <a:rPr lang="en-ID" sz="1400" dirty="0" err="1"/>
              <a:t>waktu</a:t>
            </a:r>
            <a:r>
              <a:rPr lang="en-ID" sz="1400" dirty="0"/>
              <a:t>  (jam </a:t>
            </a:r>
            <a:r>
              <a:rPr lang="en-ID" sz="1400" dirty="0" err="1"/>
              <a:t>kerja</a:t>
            </a:r>
            <a:r>
              <a:rPr lang="en-ID" sz="1400" dirty="0"/>
              <a:t>) </a:t>
            </a:r>
            <a:r>
              <a:rPr lang="en-ID" sz="1400" dirty="0" err="1"/>
              <a:t>efektif</a:t>
            </a:r>
            <a:r>
              <a:rPr lang="en-ID" sz="1400" dirty="0"/>
              <a:t> dan </a:t>
            </a:r>
            <a:r>
              <a:rPr lang="en-ID" sz="1400" dirty="0" err="1"/>
              <a:t>produktif</a:t>
            </a:r>
            <a:r>
              <a:rPr lang="en-ID" sz="1400" dirty="0"/>
              <a:t>; 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penerapan</a:t>
            </a:r>
            <a:r>
              <a:rPr lang="en-ID" sz="1400" dirty="0"/>
              <a:t> reward dan  punishment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konsisten</a:t>
            </a:r>
            <a:r>
              <a:rPr lang="en-ID" sz="1400" dirty="0"/>
              <a:t> dan </a:t>
            </a:r>
            <a:r>
              <a:rPr lang="en-ID" sz="1400" dirty="0" err="1"/>
              <a:t>berkelanjutan</a:t>
            </a:r>
            <a:r>
              <a:rPr lang="en-ID" sz="1400" dirty="0"/>
              <a:t>;</a:t>
            </a:r>
          </a:p>
          <a:p>
            <a:pPr marL="342900" indent="-342900">
              <a:buAutoNum type="alphaLcPeriod"/>
            </a:pPr>
            <a:r>
              <a:rPr lang="en-ID" sz="1400" dirty="0" err="1"/>
              <a:t>hasil</a:t>
            </a:r>
            <a:r>
              <a:rPr lang="en-ID" sz="1400" dirty="0"/>
              <a:t>  </a:t>
            </a:r>
            <a:r>
              <a:rPr lang="en-ID" sz="1400" dirty="0" err="1"/>
              <a:t>pembangunan</a:t>
            </a:r>
            <a:r>
              <a:rPr lang="en-ID" sz="1400" dirty="0"/>
              <a:t> </a:t>
            </a:r>
            <a:r>
              <a:rPr lang="en-ID" sz="1400" dirty="0" err="1"/>
              <a:t>nyata</a:t>
            </a:r>
            <a:r>
              <a:rPr lang="en-ID" sz="1400" dirty="0"/>
              <a:t> (</a:t>
            </a:r>
            <a:r>
              <a:rPr lang="en-ID" sz="1400" dirty="0" err="1"/>
              <a:t>propertumbuhan</a:t>
            </a:r>
            <a:r>
              <a:rPr lang="en-ID" sz="1400" dirty="0"/>
              <a:t>, </a:t>
            </a:r>
            <a:r>
              <a:rPr lang="en-ID" sz="1400" dirty="0" err="1"/>
              <a:t>prolapangan</a:t>
            </a:r>
            <a:r>
              <a:rPr lang="en-ID" sz="1400" dirty="0"/>
              <a:t>  </a:t>
            </a:r>
            <a:r>
              <a:rPr lang="en-ID" sz="1400" dirty="0" err="1"/>
              <a:t>kerja</a:t>
            </a:r>
            <a:r>
              <a:rPr lang="en-ID" sz="1400" dirty="0"/>
              <a:t>, dan </a:t>
            </a:r>
            <a:r>
              <a:rPr lang="en-ID" sz="1400" dirty="0" err="1"/>
              <a:t>propengurangan</a:t>
            </a:r>
            <a:r>
              <a:rPr lang="en-ID" sz="1400" dirty="0"/>
              <a:t> </a:t>
            </a:r>
            <a:r>
              <a:rPr lang="en-ID" sz="1400" dirty="0" err="1"/>
              <a:t>kemiskinan</a:t>
            </a:r>
            <a:r>
              <a:rPr lang="en-ID" sz="1400" dirty="0"/>
              <a:t>)</a:t>
            </a:r>
          </a:p>
        </p:txBody>
      </p:sp>
      <p:pic>
        <p:nvPicPr>
          <p:cNvPr id="73" name="Picture 8">
            <a:extLst>
              <a:ext uri="{FF2B5EF4-FFF2-40B4-BE49-F238E27FC236}">
                <a16:creationId xmlns:a16="http://schemas.microsoft.com/office/drawing/2014/main" id="{4796513A-BE7A-4ACD-8E7F-BE41E474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1">
            <a:extLst>
              <a:ext uri="{FF2B5EF4-FFF2-40B4-BE49-F238E27FC236}">
                <a16:creationId xmlns:a16="http://schemas.microsoft.com/office/drawing/2014/main" id="{0BAE0F39-E644-4762-9B7C-80E18A21E333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0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18239-E095-4C48-A7A1-37F3DD4FD17B}"/>
              </a:ext>
            </a:extLst>
          </p:cNvPr>
          <p:cNvSpPr txBox="1"/>
          <p:nvPr/>
        </p:nvSpPr>
        <p:spPr>
          <a:xfrm>
            <a:off x="4743450" y="328363"/>
            <a:ext cx="709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Azas </a:t>
            </a:r>
            <a:r>
              <a:rPr kumimoji="0" lang="en-GB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Penyusunan</a:t>
            </a:r>
            <a:r>
              <a:rPr kumimoji="0" lang="en-GB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GB" altLang="ko-K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Road Map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Reformasi</a:t>
            </a:r>
            <a:r>
              <a:rPr kumimoji="0" lang="en-GB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GB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Birokrasi</a:t>
            </a:r>
            <a:r>
              <a:rPr kumimoji="0" lang="en-GB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2020 – 2024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4747F3-72A8-4CD0-84F0-4D2470A286E1}"/>
              </a:ext>
            </a:extLst>
          </p:cNvPr>
          <p:cNvGrpSpPr/>
          <p:nvPr/>
        </p:nvGrpSpPr>
        <p:grpSpPr>
          <a:xfrm>
            <a:off x="6765714" y="1434871"/>
            <a:ext cx="5074557" cy="5053016"/>
            <a:chOff x="6765714" y="1434871"/>
            <a:chExt cx="5074557" cy="50530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83975D-E56F-4813-9CEF-018514AA3BF4}"/>
                </a:ext>
              </a:extLst>
            </p:cNvPr>
            <p:cNvSpPr/>
            <p:nvPr/>
          </p:nvSpPr>
          <p:spPr>
            <a:xfrm>
              <a:off x="8023014" y="1434871"/>
              <a:ext cx="3817257" cy="5053016"/>
            </a:xfrm>
            <a:prstGeom prst="rect">
              <a:avLst/>
            </a:prstGeom>
            <a:ln>
              <a:noFill/>
            </a:ln>
          </p:spPr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2B2313-80FE-4DF9-B9F0-E130F1F12934}"/>
                </a:ext>
              </a:extLst>
            </p:cNvPr>
            <p:cNvSpPr/>
            <p:nvPr/>
          </p:nvSpPr>
          <p:spPr>
            <a:xfrm>
              <a:off x="6765714" y="1694796"/>
              <a:ext cx="3817257" cy="631800"/>
            </a:xfrm>
            <a:custGeom>
              <a:avLst/>
              <a:gdLst>
                <a:gd name="connsiteX0" fmla="*/ 0 w 3817257"/>
                <a:gd name="connsiteY0" fmla="*/ 105302 h 631800"/>
                <a:gd name="connsiteX1" fmla="*/ 105302 w 3817257"/>
                <a:gd name="connsiteY1" fmla="*/ 0 h 631800"/>
                <a:gd name="connsiteX2" fmla="*/ 3711955 w 3817257"/>
                <a:gd name="connsiteY2" fmla="*/ 0 h 631800"/>
                <a:gd name="connsiteX3" fmla="*/ 3817257 w 3817257"/>
                <a:gd name="connsiteY3" fmla="*/ 105302 h 631800"/>
                <a:gd name="connsiteX4" fmla="*/ 3817257 w 3817257"/>
                <a:gd name="connsiteY4" fmla="*/ 526498 h 631800"/>
                <a:gd name="connsiteX5" fmla="*/ 3711955 w 3817257"/>
                <a:gd name="connsiteY5" fmla="*/ 631800 h 631800"/>
                <a:gd name="connsiteX6" fmla="*/ 105302 w 3817257"/>
                <a:gd name="connsiteY6" fmla="*/ 631800 h 631800"/>
                <a:gd name="connsiteX7" fmla="*/ 0 w 3817257"/>
                <a:gd name="connsiteY7" fmla="*/ 526498 h 631800"/>
                <a:gd name="connsiteX8" fmla="*/ 0 w 3817257"/>
                <a:gd name="connsiteY8" fmla="*/ 105302 h 6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7257" h="631800">
                  <a:moveTo>
                    <a:pt x="0" y="105302"/>
                  </a:moveTo>
                  <a:cubicBezTo>
                    <a:pt x="0" y="47145"/>
                    <a:pt x="47145" y="0"/>
                    <a:pt x="105302" y="0"/>
                  </a:cubicBezTo>
                  <a:lnTo>
                    <a:pt x="3711955" y="0"/>
                  </a:lnTo>
                  <a:cubicBezTo>
                    <a:pt x="3770112" y="0"/>
                    <a:pt x="3817257" y="47145"/>
                    <a:pt x="3817257" y="105302"/>
                  </a:cubicBezTo>
                  <a:lnTo>
                    <a:pt x="3817257" y="526498"/>
                  </a:lnTo>
                  <a:cubicBezTo>
                    <a:pt x="3817257" y="584655"/>
                    <a:pt x="3770112" y="631800"/>
                    <a:pt x="3711955" y="631800"/>
                  </a:cubicBezTo>
                  <a:lnTo>
                    <a:pt x="105302" y="631800"/>
                  </a:lnTo>
                  <a:cubicBezTo>
                    <a:pt x="47145" y="631800"/>
                    <a:pt x="0" y="584655"/>
                    <a:pt x="0" y="526498"/>
                  </a:cubicBezTo>
                  <a:lnTo>
                    <a:pt x="0" y="1053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712" tIns="133712" rIns="133712" bIns="13371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 err="1"/>
                <a:t>Fokus</a:t>
              </a:r>
              <a:endParaRPr lang="en-ID" sz="27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9F691D-E7C9-40CA-BC46-9FB4E2D6C3A7}"/>
                </a:ext>
              </a:extLst>
            </p:cNvPr>
            <p:cNvSpPr/>
            <p:nvPr/>
          </p:nvSpPr>
          <p:spPr>
            <a:xfrm>
              <a:off x="6765714" y="2326596"/>
              <a:ext cx="3817257" cy="1536975"/>
            </a:xfrm>
            <a:custGeom>
              <a:avLst/>
              <a:gdLst>
                <a:gd name="connsiteX0" fmla="*/ 0 w 3817257"/>
                <a:gd name="connsiteY0" fmla="*/ 0 h 1536975"/>
                <a:gd name="connsiteX1" fmla="*/ 3817257 w 3817257"/>
                <a:gd name="connsiteY1" fmla="*/ 0 h 1536975"/>
                <a:gd name="connsiteX2" fmla="*/ 3817257 w 3817257"/>
                <a:gd name="connsiteY2" fmla="*/ 1536975 h 1536975"/>
                <a:gd name="connsiteX3" fmla="*/ 0 w 3817257"/>
                <a:gd name="connsiteY3" fmla="*/ 1536975 h 1536975"/>
                <a:gd name="connsiteX4" fmla="*/ 0 w 3817257"/>
                <a:gd name="connsiteY4" fmla="*/ 0 h 153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257" h="1536975">
                  <a:moveTo>
                    <a:pt x="0" y="0"/>
                  </a:moveTo>
                  <a:lnTo>
                    <a:pt x="3817257" y="0"/>
                  </a:lnTo>
                  <a:lnTo>
                    <a:pt x="3817257" y="1536975"/>
                  </a:lnTo>
                  <a:lnTo>
                    <a:pt x="0" y="15369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8" tIns="34290" rIns="192024" bIns="34290" numCol="1" spcCol="1270" anchor="t" anchorCtr="0">
              <a:noAutofit/>
            </a:bodyPr>
            <a:lstStyle/>
            <a:p>
              <a:pPr marL="0" lvl="1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sz="2100" dirty="0"/>
                <a:t>U</a:t>
              </a:r>
              <a:r>
                <a:rPr lang="id-ID" sz="2100" kern="1200" dirty="0"/>
                <a:t>paya Reformasi Birokrasi</a:t>
              </a:r>
              <a:r>
                <a:rPr lang="en-US" sz="2100" kern="1200" dirty="0"/>
                <a:t> </a:t>
              </a:r>
              <a:r>
                <a:rPr lang="id-ID" sz="2100" kern="1200" dirty="0"/>
                <a:t>akan dilakukan secara </a:t>
              </a:r>
              <a:r>
                <a:rPr lang="id-ID" sz="2100" b="1" kern="1200" dirty="0"/>
                <a:t>fo</a:t>
              </a:r>
              <a:r>
                <a:rPr lang="en-US" sz="2100" b="1" kern="1200" dirty="0"/>
                <a:t>k</a:t>
              </a:r>
              <a:r>
                <a:rPr lang="id-ID" sz="2100" b="1" kern="1200" dirty="0"/>
                <a:t>us</a:t>
              </a:r>
              <a:r>
                <a:rPr lang="en-US" sz="2100" b="1" kern="1200" dirty="0"/>
                <a:t> </a:t>
              </a:r>
              <a:r>
                <a:rPr lang="id-ID" sz="2100" b="1" kern="1200" dirty="0"/>
                <a:t>pada akar</a:t>
              </a:r>
              <a:r>
                <a:rPr lang="id-ID" sz="2100" kern="1200" dirty="0"/>
                <a:t> masalah tata kelola pemerintahan</a:t>
              </a:r>
              <a:endParaRPr lang="en-ID" sz="21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None/>
              </a:pPr>
              <a:endParaRPr lang="en-ID" sz="21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5E471A-541D-407E-A8F8-5869EDFAC8EA}"/>
                </a:ext>
              </a:extLst>
            </p:cNvPr>
            <p:cNvSpPr/>
            <p:nvPr/>
          </p:nvSpPr>
          <p:spPr>
            <a:xfrm>
              <a:off x="8023014" y="3787371"/>
              <a:ext cx="3817257" cy="631800"/>
            </a:xfrm>
            <a:custGeom>
              <a:avLst/>
              <a:gdLst>
                <a:gd name="connsiteX0" fmla="*/ 0 w 3817257"/>
                <a:gd name="connsiteY0" fmla="*/ 105302 h 631800"/>
                <a:gd name="connsiteX1" fmla="*/ 105302 w 3817257"/>
                <a:gd name="connsiteY1" fmla="*/ 0 h 631800"/>
                <a:gd name="connsiteX2" fmla="*/ 3711955 w 3817257"/>
                <a:gd name="connsiteY2" fmla="*/ 0 h 631800"/>
                <a:gd name="connsiteX3" fmla="*/ 3817257 w 3817257"/>
                <a:gd name="connsiteY3" fmla="*/ 105302 h 631800"/>
                <a:gd name="connsiteX4" fmla="*/ 3817257 w 3817257"/>
                <a:gd name="connsiteY4" fmla="*/ 526498 h 631800"/>
                <a:gd name="connsiteX5" fmla="*/ 3711955 w 3817257"/>
                <a:gd name="connsiteY5" fmla="*/ 631800 h 631800"/>
                <a:gd name="connsiteX6" fmla="*/ 105302 w 3817257"/>
                <a:gd name="connsiteY6" fmla="*/ 631800 h 631800"/>
                <a:gd name="connsiteX7" fmla="*/ 0 w 3817257"/>
                <a:gd name="connsiteY7" fmla="*/ 526498 h 631800"/>
                <a:gd name="connsiteX8" fmla="*/ 0 w 3817257"/>
                <a:gd name="connsiteY8" fmla="*/ 105302 h 6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7257" h="631800">
                  <a:moveTo>
                    <a:pt x="0" y="105302"/>
                  </a:moveTo>
                  <a:cubicBezTo>
                    <a:pt x="0" y="47145"/>
                    <a:pt x="47145" y="0"/>
                    <a:pt x="105302" y="0"/>
                  </a:cubicBezTo>
                  <a:lnTo>
                    <a:pt x="3711955" y="0"/>
                  </a:lnTo>
                  <a:cubicBezTo>
                    <a:pt x="3770112" y="0"/>
                    <a:pt x="3817257" y="47145"/>
                    <a:pt x="3817257" y="105302"/>
                  </a:cubicBezTo>
                  <a:lnTo>
                    <a:pt x="3817257" y="526498"/>
                  </a:lnTo>
                  <a:cubicBezTo>
                    <a:pt x="3817257" y="584655"/>
                    <a:pt x="3770112" y="631800"/>
                    <a:pt x="3711955" y="631800"/>
                  </a:cubicBezTo>
                  <a:lnTo>
                    <a:pt x="105302" y="631800"/>
                  </a:lnTo>
                  <a:cubicBezTo>
                    <a:pt x="47145" y="631800"/>
                    <a:pt x="0" y="584655"/>
                    <a:pt x="0" y="526498"/>
                  </a:cubicBezTo>
                  <a:lnTo>
                    <a:pt x="0" y="1053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10111"/>
                <a:satOff val="-98406"/>
                <a:lumOff val="-35883"/>
                <a:alphaOff val="0"/>
              </a:schemeClr>
            </a:fillRef>
            <a:effectRef idx="1">
              <a:schemeClr val="accent3">
                <a:hueOff val="-510111"/>
                <a:satOff val="-98406"/>
                <a:lumOff val="-3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712" tIns="133712" rIns="133712" bIns="133712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 err="1"/>
                <a:t>Prioritas</a:t>
              </a:r>
              <a:endParaRPr lang="en-ID" sz="27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12A662-9B76-4B00-B2C4-98CF6B7905A9}"/>
                </a:ext>
              </a:extLst>
            </p:cNvPr>
            <p:cNvSpPr/>
            <p:nvPr/>
          </p:nvSpPr>
          <p:spPr>
            <a:xfrm>
              <a:off x="8023014" y="4419171"/>
              <a:ext cx="3817257" cy="1732590"/>
            </a:xfrm>
            <a:custGeom>
              <a:avLst/>
              <a:gdLst>
                <a:gd name="connsiteX0" fmla="*/ 0 w 3817257"/>
                <a:gd name="connsiteY0" fmla="*/ 0 h 1732590"/>
                <a:gd name="connsiteX1" fmla="*/ 3817257 w 3817257"/>
                <a:gd name="connsiteY1" fmla="*/ 0 h 1732590"/>
                <a:gd name="connsiteX2" fmla="*/ 3817257 w 3817257"/>
                <a:gd name="connsiteY2" fmla="*/ 1732590 h 1732590"/>
                <a:gd name="connsiteX3" fmla="*/ 0 w 3817257"/>
                <a:gd name="connsiteY3" fmla="*/ 1732590 h 1732590"/>
                <a:gd name="connsiteX4" fmla="*/ 0 w 3817257"/>
                <a:gd name="connsiteY4" fmla="*/ 0 h 17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257" h="1732590">
                  <a:moveTo>
                    <a:pt x="0" y="0"/>
                  </a:moveTo>
                  <a:lnTo>
                    <a:pt x="3817257" y="0"/>
                  </a:lnTo>
                  <a:lnTo>
                    <a:pt x="3817257" y="1732590"/>
                  </a:lnTo>
                  <a:lnTo>
                    <a:pt x="0" y="1732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98" tIns="34290" rIns="192024" bIns="34290" numCol="1" spcCol="1270" anchor="t" anchorCtr="0">
              <a:noAutofit/>
            </a:bodyPr>
            <a:lstStyle/>
            <a:p>
              <a:pPr marL="0" lvl="1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sv-SE" sz="2100" dirty="0"/>
                <a:t>S</a:t>
              </a:r>
              <a:r>
                <a:rPr lang="sv-SE" sz="2100" kern="1200" dirty="0"/>
                <a:t>etiap instansi akan memilih prioritas perbaikan tata kelola pemerintahan sesuai dengan </a:t>
              </a:r>
              <a:r>
                <a:rPr lang="sv-SE" sz="2100" b="1" kern="1200" dirty="0"/>
                <a:t>karakteristik sumber daya </a:t>
              </a:r>
              <a:r>
                <a:rPr lang="sv-SE" sz="2100" kern="1200" dirty="0"/>
                <a:t>dan tantangan yang dihadapi. </a:t>
              </a:r>
              <a:endParaRPr lang="en-ID" sz="2100" kern="1200" dirty="0"/>
            </a:p>
          </p:txBody>
        </p:sp>
      </p:grpSp>
      <p:pic>
        <p:nvPicPr>
          <p:cNvPr id="25" name="Picture 8">
            <a:extLst>
              <a:ext uri="{FF2B5EF4-FFF2-40B4-BE49-F238E27FC236}">
                <a16:creationId xmlns:a16="http://schemas.microsoft.com/office/drawing/2014/main" id="{BA7911BB-815C-4FE7-928E-9FB7CAB5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AD7CF636-B67D-46E1-80FE-150C1C60C1C2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38AF7F6-DA3F-4AAE-BEF4-72B3FB95A905}"/>
              </a:ext>
            </a:extLst>
          </p:cNvPr>
          <p:cNvSpPr/>
          <p:nvPr/>
        </p:nvSpPr>
        <p:spPr>
          <a:xfrm>
            <a:off x="9315006" y="2959757"/>
            <a:ext cx="2019300" cy="23206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422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00" tIns="0" rIns="336000" anchor="ctr" anchorCtr="0"/>
          <a:lstStyle/>
          <a:p>
            <a:pPr algn="ctr">
              <a:spcBef>
                <a:spcPts val="800"/>
              </a:spcBef>
              <a:defRPr/>
            </a:pPr>
            <a:r>
              <a:rPr lang="en-US" sz="4000" dirty="0"/>
              <a:t>SASARAN REFORMASI BIROKRASI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407828" y="1523442"/>
            <a:ext cx="1285583" cy="5222085"/>
            <a:chOff x="193429" y="359355"/>
            <a:chExt cx="964187" cy="4699790"/>
          </a:xfrm>
        </p:grpSpPr>
        <p:sp>
          <p:nvSpPr>
            <p:cNvPr id="137" name="Freeform 75"/>
            <p:cNvSpPr>
              <a:spLocks/>
            </p:cNvSpPr>
            <p:nvPr/>
          </p:nvSpPr>
          <p:spPr bwMode="auto">
            <a:xfrm>
              <a:off x="193429" y="2241247"/>
              <a:ext cx="964187" cy="263021"/>
            </a:xfrm>
            <a:custGeom>
              <a:avLst/>
              <a:gdLst>
                <a:gd name="T0" fmla="*/ 2896 w 2896"/>
                <a:gd name="T1" fmla="*/ 420 h 850"/>
                <a:gd name="T2" fmla="*/ 1448 w 2896"/>
                <a:gd name="T3" fmla="*/ 0 h 850"/>
                <a:gd name="T4" fmla="*/ 0 w 2896"/>
                <a:gd name="T5" fmla="*/ 420 h 850"/>
                <a:gd name="T6" fmla="*/ 1448 w 2896"/>
                <a:gd name="T7" fmla="*/ 850 h 850"/>
                <a:gd name="T8" fmla="*/ 2896 w 2896"/>
                <a:gd name="T9" fmla="*/ 42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6" h="850">
                  <a:moveTo>
                    <a:pt x="2896" y="420"/>
                  </a:moveTo>
                  <a:lnTo>
                    <a:pt x="1448" y="0"/>
                  </a:lnTo>
                  <a:lnTo>
                    <a:pt x="0" y="420"/>
                  </a:lnTo>
                  <a:lnTo>
                    <a:pt x="1448" y="850"/>
                  </a:lnTo>
                  <a:lnTo>
                    <a:pt x="2896" y="420"/>
                  </a:lnTo>
                  <a:close/>
                </a:path>
              </a:pathLst>
            </a:custGeom>
            <a:solidFill>
              <a:srgbClr val="41B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74"/>
            <p:cNvSpPr>
              <a:spLocks/>
            </p:cNvSpPr>
            <p:nvPr/>
          </p:nvSpPr>
          <p:spPr bwMode="auto">
            <a:xfrm>
              <a:off x="193429" y="1381800"/>
              <a:ext cx="964187" cy="263021"/>
            </a:xfrm>
            <a:custGeom>
              <a:avLst/>
              <a:gdLst>
                <a:gd name="T0" fmla="*/ 2896 w 2896"/>
                <a:gd name="T1" fmla="*/ 421 h 850"/>
                <a:gd name="T2" fmla="*/ 1448 w 2896"/>
                <a:gd name="T3" fmla="*/ 0 h 850"/>
                <a:gd name="T4" fmla="*/ 0 w 2896"/>
                <a:gd name="T5" fmla="*/ 421 h 850"/>
                <a:gd name="T6" fmla="*/ 1448 w 2896"/>
                <a:gd name="T7" fmla="*/ 850 h 850"/>
                <a:gd name="T8" fmla="*/ 2896 w 2896"/>
                <a:gd name="T9" fmla="*/ 42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6" h="850">
                  <a:moveTo>
                    <a:pt x="2896" y="421"/>
                  </a:moveTo>
                  <a:lnTo>
                    <a:pt x="1448" y="0"/>
                  </a:lnTo>
                  <a:lnTo>
                    <a:pt x="0" y="421"/>
                  </a:lnTo>
                  <a:lnTo>
                    <a:pt x="1448" y="850"/>
                  </a:lnTo>
                  <a:lnTo>
                    <a:pt x="2896" y="421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77"/>
            <p:cNvSpPr>
              <a:spLocks/>
            </p:cNvSpPr>
            <p:nvPr/>
          </p:nvSpPr>
          <p:spPr bwMode="auto">
            <a:xfrm>
              <a:off x="193429" y="3961375"/>
              <a:ext cx="964187" cy="263021"/>
            </a:xfrm>
            <a:custGeom>
              <a:avLst/>
              <a:gdLst>
                <a:gd name="T0" fmla="*/ 2896 w 2896"/>
                <a:gd name="T1" fmla="*/ 422 h 852"/>
                <a:gd name="T2" fmla="*/ 1448 w 2896"/>
                <a:gd name="T3" fmla="*/ 0 h 852"/>
                <a:gd name="T4" fmla="*/ 0 w 2896"/>
                <a:gd name="T5" fmla="*/ 422 h 852"/>
                <a:gd name="T6" fmla="*/ 1448 w 2896"/>
                <a:gd name="T7" fmla="*/ 852 h 852"/>
                <a:gd name="T8" fmla="*/ 2896 w 2896"/>
                <a:gd name="T9" fmla="*/ 42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6" h="852">
                  <a:moveTo>
                    <a:pt x="2896" y="422"/>
                  </a:moveTo>
                  <a:lnTo>
                    <a:pt x="1448" y="0"/>
                  </a:lnTo>
                  <a:lnTo>
                    <a:pt x="0" y="422"/>
                  </a:lnTo>
                  <a:lnTo>
                    <a:pt x="1448" y="852"/>
                  </a:lnTo>
                  <a:lnTo>
                    <a:pt x="2896" y="422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89"/>
            <p:cNvSpPr>
              <a:spLocks/>
            </p:cNvSpPr>
            <p:nvPr/>
          </p:nvSpPr>
          <p:spPr bwMode="auto">
            <a:xfrm>
              <a:off x="385201" y="359355"/>
              <a:ext cx="580643" cy="4699790"/>
            </a:xfrm>
            <a:custGeom>
              <a:avLst/>
              <a:gdLst>
                <a:gd name="T0" fmla="*/ 0 w 1748"/>
                <a:gd name="T1" fmla="*/ 260 h 15225"/>
                <a:gd name="T2" fmla="*/ 874 w 1748"/>
                <a:gd name="T3" fmla="*/ 0 h 15225"/>
                <a:gd name="T4" fmla="*/ 1748 w 1748"/>
                <a:gd name="T5" fmla="*/ 260 h 15225"/>
                <a:gd name="T6" fmla="*/ 1748 w 1748"/>
                <a:gd name="T7" fmla="*/ 15225 h 15225"/>
                <a:gd name="T8" fmla="*/ 0 w 1748"/>
                <a:gd name="T9" fmla="*/ 15225 h 15225"/>
                <a:gd name="T10" fmla="*/ 0 w 1748"/>
                <a:gd name="T11" fmla="*/ 260 h 15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8" h="15225">
                  <a:moveTo>
                    <a:pt x="0" y="260"/>
                  </a:moveTo>
                  <a:lnTo>
                    <a:pt x="874" y="0"/>
                  </a:lnTo>
                  <a:lnTo>
                    <a:pt x="1748" y="260"/>
                  </a:lnTo>
                  <a:lnTo>
                    <a:pt x="1748" y="15225"/>
                  </a:lnTo>
                  <a:lnTo>
                    <a:pt x="0" y="15225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D2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90"/>
            <p:cNvSpPr>
              <a:spLocks/>
            </p:cNvSpPr>
            <p:nvPr/>
          </p:nvSpPr>
          <p:spPr bwMode="auto">
            <a:xfrm>
              <a:off x="385201" y="4740557"/>
              <a:ext cx="290322" cy="318588"/>
            </a:xfrm>
            <a:custGeom>
              <a:avLst/>
              <a:gdLst>
                <a:gd name="T0" fmla="*/ 874 w 874"/>
                <a:gd name="T1" fmla="*/ 1031 h 1031"/>
                <a:gd name="T2" fmla="*/ 0 w 874"/>
                <a:gd name="T3" fmla="*/ 1031 h 1031"/>
                <a:gd name="T4" fmla="*/ 0 w 874"/>
                <a:gd name="T5" fmla="*/ 0 h 1031"/>
                <a:gd name="T6" fmla="*/ 874 w 874"/>
                <a:gd name="T7" fmla="*/ 259 h 1031"/>
                <a:gd name="T8" fmla="*/ 874 w 874"/>
                <a:gd name="T9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031">
                  <a:moveTo>
                    <a:pt x="874" y="1031"/>
                  </a:moveTo>
                  <a:lnTo>
                    <a:pt x="0" y="1031"/>
                  </a:lnTo>
                  <a:lnTo>
                    <a:pt x="0" y="0"/>
                  </a:lnTo>
                  <a:lnTo>
                    <a:pt x="874" y="259"/>
                  </a:lnTo>
                  <a:lnTo>
                    <a:pt x="874" y="1031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91"/>
            <p:cNvSpPr>
              <a:spLocks/>
            </p:cNvSpPr>
            <p:nvPr/>
          </p:nvSpPr>
          <p:spPr bwMode="auto">
            <a:xfrm>
              <a:off x="385201" y="3881110"/>
              <a:ext cx="290322" cy="343285"/>
            </a:xfrm>
            <a:custGeom>
              <a:avLst/>
              <a:gdLst>
                <a:gd name="T0" fmla="*/ 874 w 874"/>
                <a:gd name="T1" fmla="*/ 1111 h 1111"/>
                <a:gd name="T2" fmla="*/ 0 w 874"/>
                <a:gd name="T3" fmla="*/ 850 h 1111"/>
                <a:gd name="T4" fmla="*/ 0 w 874"/>
                <a:gd name="T5" fmla="*/ 0 h 1111"/>
                <a:gd name="T6" fmla="*/ 874 w 874"/>
                <a:gd name="T7" fmla="*/ 259 h 1111"/>
                <a:gd name="T8" fmla="*/ 874 w 874"/>
                <a:gd name="T9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11">
                  <a:moveTo>
                    <a:pt x="874" y="1111"/>
                  </a:moveTo>
                  <a:lnTo>
                    <a:pt x="0" y="850"/>
                  </a:lnTo>
                  <a:lnTo>
                    <a:pt x="0" y="0"/>
                  </a:lnTo>
                  <a:lnTo>
                    <a:pt x="874" y="259"/>
                  </a:lnTo>
                  <a:lnTo>
                    <a:pt x="874" y="1111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Freeform 92"/>
            <p:cNvSpPr>
              <a:spLocks/>
            </p:cNvSpPr>
            <p:nvPr/>
          </p:nvSpPr>
          <p:spPr bwMode="auto">
            <a:xfrm>
              <a:off x="385201" y="3021664"/>
              <a:ext cx="290322" cy="342050"/>
            </a:xfrm>
            <a:custGeom>
              <a:avLst/>
              <a:gdLst>
                <a:gd name="T0" fmla="*/ 874 w 874"/>
                <a:gd name="T1" fmla="*/ 1111 h 1111"/>
                <a:gd name="T2" fmla="*/ 0 w 874"/>
                <a:gd name="T3" fmla="*/ 851 h 1111"/>
                <a:gd name="T4" fmla="*/ 0 w 874"/>
                <a:gd name="T5" fmla="*/ 0 h 1111"/>
                <a:gd name="T6" fmla="*/ 874 w 874"/>
                <a:gd name="T7" fmla="*/ 260 h 1111"/>
                <a:gd name="T8" fmla="*/ 874 w 874"/>
                <a:gd name="T9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11">
                  <a:moveTo>
                    <a:pt x="874" y="1111"/>
                  </a:moveTo>
                  <a:lnTo>
                    <a:pt x="0" y="851"/>
                  </a:lnTo>
                  <a:lnTo>
                    <a:pt x="0" y="0"/>
                  </a:lnTo>
                  <a:lnTo>
                    <a:pt x="874" y="260"/>
                  </a:lnTo>
                  <a:lnTo>
                    <a:pt x="874" y="1111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Freeform 93"/>
            <p:cNvSpPr>
              <a:spLocks/>
            </p:cNvSpPr>
            <p:nvPr/>
          </p:nvSpPr>
          <p:spPr bwMode="auto">
            <a:xfrm>
              <a:off x="385201" y="1970691"/>
              <a:ext cx="290322" cy="533578"/>
            </a:xfrm>
            <a:custGeom>
              <a:avLst/>
              <a:gdLst>
                <a:gd name="T0" fmla="*/ 874 w 874"/>
                <a:gd name="T1" fmla="*/ 1111 h 1111"/>
                <a:gd name="T2" fmla="*/ 0 w 874"/>
                <a:gd name="T3" fmla="*/ 852 h 1111"/>
                <a:gd name="T4" fmla="*/ 0 w 874"/>
                <a:gd name="T5" fmla="*/ 0 h 1111"/>
                <a:gd name="T6" fmla="*/ 874 w 874"/>
                <a:gd name="T7" fmla="*/ 261 h 1111"/>
                <a:gd name="T8" fmla="*/ 874 w 874"/>
                <a:gd name="T9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11">
                  <a:moveTo>
                    <a:pt x="874" y="1111"/>
                  </a:moveTo>
                  <a:lnTo>
                    <a:pt x="0" y="852"/>
                  </a:lnTo>
                  <a:lnTo>
                    <a:pt x="0" y="0"/>
                  </a:lnTo>
                  <a:lnTo>
                    <a:pt x="874" y="261"/>
                  </a:lnTo>
                  <a:lnTo>
                    <a:pt x="874" y="1111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Freeform 94"/>
            <p:cNvSpPr>
              <a:spLocks/>
            </p:cNvSpPr>
            <p:nvPr/>
          </p:nvSpPr>
          <p:spPr bwMode="auto">
            <a:xfrm>
              <a:off x="385201" y="1301536"/>
              <a:ext cx="290322" cy="343285"/>
            </a:xfrm>
            <a:custGeom>
              <a:avLst/>
              <a:gdLst>
                <a:gd name="T0" fmla="*/ 874 w 874"/>
                <a:gd name="T1" fmla="*/ 1110 h 1110"/>
                <a:gd name="T2" fmla="*/ 0 w 874"/>
                <a:gd name="T3" fmla="*/ 851 h 1110"/>
                <a:gd name="T4" fmla="*/ 0 w 874"/>
                <a:gd name="T5" fmla="*/ 0 h 1110"/>
                <a:gd name="T6" fmla="*/ 874 w 874"/>
                <a:gd name="T7" fmla="*/ 260 h 1110"/>
                <a:gd name="T8" fmla="*/ 874 w 874"/>
                <a:gd name="T9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10">
                  <a:moveTo>
                    <a:pt x="874" y="1110"/>
                  </a:moveTo>
                  <a:lnTo>
                    <a:pt x="0" y="851"/>
                  </a:lnTo>
                  <a:lnTo>
                    <a:pt x="0" y="0"/>
                  </a:lnTo>
                  <a:lnTo>
                    <a:pt x="874" y="260"/>
                  </a:lnTo>
                  <a:lnTo>
                    <a:pt x="874" y="1110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95"/>
            <p:cNvSpPr>
              <a:spLocks/>
            </p:cNvSpPr>
            <p:nvPr/>
          </p:nvSpPr>
          <p:spPr bwMode="auto">
            <a:xfrm>
              <a:off x="385201" y="359355"/>
              <a:ext cx="290322" cy="424784"/>
            </a:xfrm>
            <a:custGeom>
              <a:avLst/>
              <a:gdLst>
                <a:gd name="T0" fmla="*/ 874 w 874"/>
                <a:gd name="T1" fmla="*/ 1377 h 1377"/>
                <a:gd name="T2" fmla="*/ 0 w 874"/>
                <a:gd name="T3" fmla="*/ 1118 h 1377"/>
                <a:gd name="T4" fmla="*/ 0 w 874"/>
                <a:gd name="T5" fmla="*/ 260 h 1377"/>
                <a:gd name="T6" fmla="*/ 874 w 874"/>
                <a:gd name="T7" fmla="*/ 0 h 1377"/>
                <a:gd name="T8" fmla="*/ 874 w 874"/>
                <a:gd name="T9" fmla="*/ 13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377">
                  <a:moveTo>
                    <a:pt x="874" y="1377"/>
                  </a:moveTo>
                  <a:lnTo>
                    <a:pt x="0" y="1118"/>
                  </a:lnTo>
                  <a:lnTo>
                    <a:pt x="0" y="260"/>
                  </a:lnTo>
                  <a:lnTo>
                    <a:pt x="874" y="0"/>
                  </a:lnTo>
                  <a:lnTo>
                    <a:pt x="874" y="1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" name="Group 44"/>
            <p:cNvGrpSpPr/>
            <p:nvPr/>
          </p:nvGrpSpPr>
          <p:grpSpPr>
            <a:xfrm>
              <a:off x="193429" y="2178382"/>
              <a:ext cx="964187" cy="1321558"/>
              <a:chOff x="193429" y="2320276"/>
              <a:chExt cx="964187" cy="781653"/>
            </a:xfrm>
          </p:grpSpPr>
          <p:sp>
            <p:nvSpPr>
              <p:cNvPr id="159" name="Freeform 81"/>
              <p:cNvSpPr>
                <a:spLocks/>
              </p:cNvSpPr>
              <p:nvPr/>
            </p:nvSpPr>
            <p:spPr bwMode="auto">
              <a:xfrm>
                <a:off x="965844" y="2320276"/>
                <a:ext cx="191772" cy="103726"/>
              </a:xfrm>
              <a:custGeom>
                <a:avLst/>
                <a:gdLst>
                  <a:gd name="T0" fmla="*/ 0 w 574"/>
                  <a:gd name="T1" fmla="*/ 337 h 337"/>
                  <a:gd name="T2" fmla="*/ 0 w 574"/>
                  <a:gd name="T3" fmla="*/ 0 h 337"/>
                  <a:gd name="T4" fmla="*/ 574 w 574"/>
                  <a:gd name="T5" fmla="*/ 166 h 337"/>
                  <a:gd name="T6" fmla="*/ 0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0" y="337"/>
                    </a:moveTo>
                    <a:lnTo>
                      <a:pt x="0" y="0"/>
                    </a:lnTo>
                    <a:lnTo>
                      <a:pt x="574" y="166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9E323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82"/>
              <p:cNvSpPr>
                <a:spLocks/>
              </p:cNvSpPr>
              <p:nvPr/>
            </p:nvSpPr>
            <p:spPr bwMode="auto">
              <a:xfrm>
                <a:off x="193429" y="2320276"/>
                <a:ext cx="191772" cy="103726"/>
              </a:xfrm>
              <a:custGeom>
                <a:avLst/>
                <a:gdLst>
                  <a:gd name="T0" fmla="*/ 574 w 574"/>
                  <a:gd name="T1" fmla="*/ 337 h 337"/>
                  <a:gd name="T2" fmla="*/ 0 w 574"/>
                  <a:gd name="T3" fmla="*/ 166 h 337"/>
                  <a:gd name="T4" fmla="*/ 574 w 574"/>
                  <a:gd name="T5" fmla="*/ 0 h 337"/>
                  <a:gd name="T6" fmla="*/ 574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574" y="337"/>
                    </a:moveTo>
                    <a:lnTo>
                      <a:pt x="0" y="166"/>
                    </a:lnTo>
                    <a:lnTo>
                      <a:pt x="574" y="0"/>
                    </a:lnTo>
                    <a:lnTo>
                      <a:pt x="574" y="337"/>
                    </a:lnTo>
                    <a:close/>
                  </a:path>
                </a:pathLst>
              </a:custGeom>
              <a:solidFill>
                <a:srgbClr val="9E323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93429" y="2370905"/>
                <a:ext cx="964187" cy="731024"/>
              </a:xfrm>
              <a:custGeom>
                <a:avLst/>
                <a:gdLst>
                  <a:gd name="T0" fmla="*/ 0 w 2896"/>
                  <a:gd name="T1" fmla="*/ 1935 h 2365"/>
                  <a:gd name="T2" fmla="*/ 1448 w 2896"/>
                  <a:gd name="T3" fmla="*/ 2365 h 2365"/>
                  <a:gd name="T4" fmla="*/ 2896 w 2896"/>
                  <a:gd name="T5" fmla="*/ 1935 h 2365"/>
                  <a:gd name="T6" fmla="*/ 2896 w 2896"/>
                  <a:gd name="T7" fmla="*/ 0 h 2365"/>
                  <a:gd name="T8" fmla="*/ 1448 w 2896"/>
                  <a:gd name="T9" fmla="*/ 430 h 2365"/>
                  <a:gd name="T10" fmla="*/ 0 w 2896"/>
                  <a:gd name="T11" fmla="*/ 0 h 2365"/>
                  <a:gd name="T12" fmla="*/ 0 w 2896"/>
                  <a:gd name="T13" fmla="*/ 1935 h 2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6" h="2365">
                    <a:moveTo>
                      <a:pt x="0" y="1935"/>
                    </a:moveTo>
                    <a:lnTo>
                      <a:pt x="1448" y="2365"/>
                    </a:lnTo>
                    <a:lnTo>
                      <a:pt x="2896" y="1935"/>
                    </a:lnTo>
                    <a:lnTo>
                      <a:pt x="2896" y="0"/>
                    </a:lnTo>
                    <a:lnTo>
                      <a:pt x="1448" y="430"/>
                    </a:lnTo>
                    <a:lnTo>
                      <a:pt x="0" y="0"/>
                    </a:lnTo>
                    <a:lnTo>
                      <a:pt x="0" y="1935"/>
                    </a:lnTo>
                    <a:close/>
                  </a:path>
                </a:pathLst>
              </a:custGeom>
              <a:solidFill>
                <a:srgbClr val="FE000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93429" y="2370905"/>
                <a:ext cx="482094" cy="731024"/>
              </a:xfrm>
              <a:custGeom>
                <a:avLst/>
                <a:gdLst>
                  <a:gd name="T0" fmla="*/ 1448 w 1448"/>
                  <a:gd name="T1" fmla="*/ 2365 h 2365"/>
                  <a:gd name="T2" fmla="*/ 1448 w 1448"/>
                  <a:gd name="T3" fmla="*/ 2365 h 2365"/>
                  <a:gd name="T4" fmla="*/ 574 w 1448"/>
                  <a:gd name="T5" fmla="*/ 2105 h 2365"/>
                  <a:gd name="T6" fmla="*/ 0 w 1448"/>
                  <a:gd name="T7" fmla="*/ 1935 h 2365"/>
                  <a:gd name="T8" fmla="*/ 0 w 1448"/>
                  <a:gd name="T9" fmla="*/ 0 h 2365"/>
                  <a:gd name="T10" fmla="*/ 1448 w 1448"/>
                  <a:gd name="T11" fmla="*/ 430 h 2365"/>
                  <a:gd name="T12" fmla="*/ 1448 w 1448"/>
                  <a:gd name="T13" fmla="*/ 2365 h 2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8" h="2365">
                    <a:moveTo>
                      <a:pt x="1448" y="2365"/>
                    </a:moveTo>
                    <a:lnTo>
                      <a:pt x="1448" y="2365"/>
                    </a:lnTo>
                    <a:lnTo>
                      <a:pt x="574" y="2105"/>
                    </a:lnTo>
                    <a:lnTo>
                      <a:pt x="0" y="1935"/>
                    </a:lnTo>
                    <a:lnTo>
                      <a:pt x="0" y="0"/>
                    </a:lnTo>
                    <a:lnTo>
                      <a:pt x="1448" y="430"/>
                    </a:lnTo>
                    <a:lnTo>
                      <a:pt x="1448" y="2365"/>
                    </a:lnTo>
                    <a:close/>
                  </a:path>
                </a:pathLst>
              </a:custGeom>
              <a:solidFill>
                <a:srgbClr val="FF5A5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193429" y="3505608"/>
              <a:ext cx="964187" cy="1282247"/>
              <a:chOff x="193429" y="4039170"/>
              <a:chExt cx="964187" cy="781652"/>
            </a:xfrm>
          </p:grpSpPr>
          <p:sp>
            <p:nvSpPr>
              <p:cNvPr id="169" name="Freeform 85"/>
              <p:cNvSpPr>
                <a:spLocks/>
              </p:cNvSpPr>
              <p:nvPr/>
            </p:nvSpPr>
            <p:spPr bwMode="auto">
              <a:xfrm>
                <a:off x="965844" y="4039170"/>
                <a:ext cx="191772" cy="104962"/>
              </a:xfrm>
              <a:custGeom>
                <a:avLst/>
                <a:gdLst>
                  <a:gd name="T0" fmla="*/ 0 w 574"/>
                  <a:gd name="T1" fmla="*/ 337 h 337"/>
                  <a:gd name="T2" fmla="*/ 0 w 574"/>
                  <a:gd name="T3" fmla="*/ 0 h 337"/>
                  <a:gd name="T4" fmla="*/ 574 w 574"/>
                  <a:gd name="T5" fmla="*/ 168 h 337"/>
                  <a:gd name="T6" fmla="*/ 0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0" y="337"/>
                    </a:moveTo>
                    <a:lnTo>
                      <a:pt x="0" y="0"/>
                    </a:lnTo>
                    <a:lnTo>
                      <a:pt x="574" y="168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3A0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86"/>
              <p:cNvSpPr>
                <a:spLocks/>
              </p:cNvSpPr>
              <p:nvPr/>
            </p:nvSpPr>
            <p:spPr bwMode="auto">
              <a:xfrm>
                <a:off x="193429" y="4039170"/>
                <a:ext cx="191772" cy="104962"/>
              </a:xfrm>
              <a:custGeom>
                <a:avLst/>
                <a:gdLst>
                  <a:gd name="T0" fmla="*/ 574 w 574"/>
                  <a:gd name="T1" fmla="*/ 337 h 337"/>
                  <a:gd name="T2" fmla="*/ 0 w 574"/>
                  <a:gd name="T3" fmla="*/ 168 h 337"/>
                  <a:gd name="T4" fmla="*/ 574 w 574"/>
                  <a:gd name="T5" fmla="*/ 0 h 337"/>
                  <a:gd name="T6" fmla="*/ 574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574" y="337"/>
                    </a:moveTo>
                    <a:lnTo>
                      <a:pt x="0" y="168"/>
                    </a:lnTo>
                    <a:lnTo>
                      <a:pt x="574" y="0"/>
                    </a:lnTo>
                    <a:lnTo>
                      <a:pt x="574" y="337"/>
                    </a:lnTo>
                    <a:close/>
                  </a:path>
                </a:pathLst>
              </a:custGeom>
              <a:solidFill>
                <a:srgbClr val="3A0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112"/>
              <p:cNvSpPr>
                <a:spLocks/>
              </p:cNvSpPr>
              <p:nvPr/>
            </p:nvSpPr>
            <p:spPr bwMode="auto">
              <a:xfrm>
                <a:off x="193429" y="4091033"/>
                <a:ext cx="964187" cy="729789"/>
              </a:xfrm>
              <a:custGeom>
                <a:avLst/>
                <a:gdLst>
                  <a:gd name="T0" fmla="*/ 0 w 2896"/>
                  <a:gd name="T1" fmla="*/ 1935 h 2364"/>
                  <a:gd name="T2" fmla="*/ 1448 w 2896"/>
                  <a:gd name="T3" fmla="*/ 2364 h 2364"/>
                  <a:gd name="T4" fmla="*/ 2896 w 2896"/>
                  <a:gd name="T5" fmla="*/ 1935 h 2364"/>
                  <a:gd name="T6" fmla="*/ 2896 w 2896"/>
                  <a:gd name="T7" fmla="*/ 0 h 2364"/>
                  <a:gd name="T8" fmla="*/ 1448 w 2896"/>
                  <a:gd name="T9" fmla="*/ 430 h 2364"/>
                  <a:gd name="T10" fmla="*/ 0 w 2896"/>
                  <a:gd name="T11" fmla="*/ 0 h 2364"/>
                  <a:gd name="T12" fmla="*/ 0 w 2896"/>
                  <a:gd name="T13" fmla="*/ 1935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6" h="2364">
                    <a:moveTo>
                      <a:pt x="0" y="1935"/>
                    </a:moveTo>
                    <a:lnTo>
                      <a:pt x="1448" y="2364"/>
                    </a:lnTo>
                    <a:lnTo>
                      <a:pt x="2896" y="1935"/>
                    </a:lnTo>
                    <a:lnTo>
                      <a:pt x="2896" y="0"/>
                    </a:lnTo>
                    <a:lnTo>
                      <a:pt x="1448" y="430"/>
                    </a:lnTo>
                    <a:lnTo>
                      <a:pt x="0" y="0"/>
                    </a:lnTo>
                    <a:lnTo>
                      <a:pt x="0" y="1935"/>
                    </a:lnTo>
                    <a:close/>
                  </a:path>
                </a:pathLst>
              </a:custGeom>
              <a:solidFill>
                <a:srgbClr val="5C0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113"/>
              <p:cNvSpPr>
                <a:spLocks/>
              </p:cNvSpPr>
              <p:nvPr/>
            </p:nvSpPr>
            <p:spPr bwMode="auto">
              <a:xfrm>
                <a:off x="193429" y="4091033"/>
                <a:ext cx="482094" cy="729789"/>
              </a:xfrm>
              <a:custGeom>
                <a:avLst/>
                <a:gdLst>
                  <a:gd name="T0" fmla="*/ 1448 w 1448"/>
                  <a:gd name="T1" fmla="*/ 2364 h 2364"/>
                  <a:gd name="T2" fmla="*/ 1448 w 1448"/>
                  <a:gd name="T3" fmla="*/ 2364 h 2364"/>
                  <a:gd name="T4" fmla="*/ 574 w 1448"/>
                  <a:gd name="T5" fmla="*/ 2105 h 2364"/>
                  <a:gd name="T6" fmla="*/ 0 w 1448"/>
                  <a:gd name="T7" fmla="*/ 1935 h 2364"/>
                  <a:gd name="T8" fmla="*/ 0 w 1448"/>
                  <a:gd name="T9" fmla="*/ 0 h 2364"/>
                  <a:gd name="T10" fmla="*/ 1448 w 1448"/>
                  <a:gd name="T11" fmla="*/ 430 h 2364"/>
                  <a:gd name="T12" fmla="*/ 1448 w 1448"/>
                  <a:gd name="T13" fmla="*/ 2364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8" h="2364">
                    <a:moveTo>
                      <a:pt x="1448" y="2364"/>
                    </a:moveTo>
                    <a:lnTo>
                      <a:pt x="1448" y="2364"/>
                    </a:lnTo>
                    <a:lnTo>
                      <a:pt x="574" y="2105"/>
                    </a:lnTo>
                    <a:lnTo>
                      <a:pt x="0" y="1935"/>
                    </a:lnTo>
                    <a:lnTo>
                      <a:pt x="0" y="0"/>
                    </a:lnTo>
                    <a:lnTo>
                      <a:pt x="1448" y="430"/>
                    </a:lnTo>
                    <a:lnTo>
                      <a:pt x="1448" y="2364"/>
                    </a:lnTo>
                    <a:close/>
                  </a:path>
                </a:pathLst>
              </a:custGeom>
              <a:solidFill>
                <a:srgbClr val="7B00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4" name="Freeform 94"/>
            <p:cNvSpPr>
              <a:spLocks/>
            </p:cNvSpPr>
            <p:nvPr/>
          </p:nvSpPr>
          <p:spPr bwMode="auto">
            <a:xfrm>
              <a:off x="385200" y="439043"/>
              <a:ext cx="290321" cy="678557"/>
            </a:xfrm>
            <a:custGeom>
              <a:avLst/>
              <a:gdLst>
                <a:gd name="T0" fmla="*/ 874 w 874"/>
                <a:gd name="T1" fmla="*/ 1110 h 1110"/>
                <a:gd name="T2" fmla="*/ 0 w 874"/>
                <a:gd name="T3" fmla="*/ 851 h 1110"/>
                <a:gd name="T4" fmla="*/ 0 w 874"/>
                <a:gd name="T5" fmla="*/ 0 h 1110"/>
                <a:gd name="T6" fmla="*/ 874 w 874"/>
                <a:gd name="T7" fmla="*/ 260 h 1110"/>
                <a:gd name="T8" fmla="*/ 874 w 874"/>
                <a:gd name="T9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1110">
                  <a:moveTo>
                    <a:pt x="874" y="1110"/>
                  </a:moveTo>
                  <a:lnTo>
                    <a:pt x="0" y="851"/>
                  </a:lnTo>
                  <a:lnTo>
                    <a:pt x="0" y="0"/>
                  </a:lnTo>
                  <a:lnTo>
                    <a:pt x="874" y="260"/>
                  </a:lnTo>
                  <a:lnTo>
                    <a:pt x="874" y="1110"/>
                  </a:lnTo>
                  <a:close/>
                </a:path>
              </a:pathLst>
            </a:custGeom>
            <a:solidFill>
              <a:srgbClr val="DF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" name="Group 43"/>
            <p:cNvGrpSpPr/>
            <p:nvPr/>
          </p:nvGrpSpPr>
          <p:grpSpPr>
            <a:xfrm>
              <a:off x="193429" y="703498"/>
              <a:ext cx="964187" cy="1458919"/>
              <a:chOff x="193429" y="1460830"/>
              <a:chExt cx="964187" cy="780417"/>
            </a:xfrm>
          </p:grpSpPr>
          <p:sp>
            <p:nvSpPr>
              <p:cNvPr id="154" name="Freeform 79"/>
              <p:cNvSpPr>
                <a:spLocks/>
              </p:cNvSpPr>
              <p:nvPr/>
            </p:nvSpPr>
            <p:spPr bwMode="auto">
              <a:xfrm>
                <a:off x="965844" y="1460830"/>
                <a:ext cx="191772" cy="103726"/>
              </a:xfrm>
              <a:custGeom>
                <a:avLst/>
                <a:gdLst>
                  <a:gd name="T0" fmla="*/ 0 w 574"/>
                  <a:gd name="T1" fmla="*/ 337 h 337"/>
                  <a:gd name="T2" fmla="*/ 0 w 574"/>
                  <a:gd name="T3" fmla="*/ 0 h 337"/>
                  <a:gd name="T4" fmla="*/ 574 w 574"/>
                  <a:gd name="T5" fmla="*/ 167 h 337"/>
                  <a:gd name="T6" fmla="*/ 0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0" y="337"/>
                    </a:moveTo>
                    <a:lnTo>
                      <a:pt x="0" y="0"/>
                    </a:lnTo>
                    <a:lnTo>
                      <a:pt x="574" y="16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8E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80"/>
              <p:cNvSpPr>
                <a:spLocks/>
              </p:cNvSpPr>
              <p:nvPr/>
            </p:nvSpPr>
            <p:spPr bwMode="auto">
              <a:xfrm>
                <a:off x="193429" y="1460830"/>
                <a:ext cx="191772" cy="103726"/>
              </a:xfrm>
              <a:custGeom>
                <a:avLst/>
                <a:gdLst>
                  <a:gd name="T0" fmla="*/ 574 w 574"/>
                  <a:gd name="T1" fmla="*/ 337 h 337"/>
                  <a:gd name="T2" fmla="*/ 0 w 574"/>
                  <a:gd name="T3" fmla="*/ 167 h 337"/>
                  <a:gd name="T4" fmla="*/ 574 w 574"/>
                  <a:gd name="T5" fmla="*/ 0 h 337"/>
                  <a:gd name="T6" fmla="*/ 574 w 574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4" h="337">
                    <a:moveTo>
                      <a:pt x="574" y="337"/>
                    </a:moveTo>
                    <a:lnTo>
                      <a:pt x="0" y="167"/>
                    </a:lnTo>
                    <a:lnTo>
                      <a:pt x="574" y="0"/>
                    </a:lnTo>
                    <a:lnTo>
                      <a:pt x="574" y="337"/>
                    </a:lnTo>
                    <a:close/>
                  </a:path>
                </a:pathLst>
              </a:custGeom>
              <a:solidFill>
                <a:srgbClr val="8E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100"/>
              <p:cNvSpPr>
                <a:spLocks/>
              </p:cNvSpPr>
              <p:nvPr/>
            </p:nvSpPr>
            <p:spPr bwMode="auto">
              <a:xfrm>
                <a:off x="193429" y="1511458"/>
                <a:ext cx="964187" cy="729789"/>
              </a:xfrm>
              <a:custGeom>
                <a:avLst/>
                <a:gdLst>
                  <a:gd name="T0" fmla="*/ 0 w 2896"/>
                  <a:gd name="T1" fmla="*/ 1934 h 2364"/>
                  <a:gd name="T2" fmla="*/ 1448 w 2896"/>
                  <a:gd name="T3" fmla="*/ 2364 h 2364"/>
                  <a:gd name="T4" fmla="*/ 2896 w 2896"/>
                  <a:gd name="T5" fmla="*/ 1934 h 2364"/>
                  <a:gd name="T6" fmla="*/ 2896 w 2896"/>
                  <a:gd name="T7" fmla="*/ 0 h 2364"/>
                  <a:gd name="T8" fmla="*/ 1448 w 2896"/>
                  <a:gd name="T9" fmla="*/ 429 h 2364"/>
                  <a:gd name="T10" fmla="*/ 0 w 2896"/>
                  <a:gd name="T11" fmla="*/ 0 h 2364"/>
                  <a:gd name="T12" fmla="*/ 0 w 2896"/>
                  <a:gd name="T13" fmla="*/ 1934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6" h="2364">
                    <a:moveTo>
                      <a:pt x="0" y="1934"/>
                    </a:moveTo>
                    <a:lnTo>
                      <a:pt x="1448" y="2364"/>
                    </a:lnTo>
                    <a:lnTo>
                      <a:pt x="2896" y="1934"/>
                    </a:lnTo>
                    <a:lnTo>
                      <a:pt x="2896" y="0"/>
                    </a:lnTo>
                    <a:lnTo>
                      <a:pt x="1448" y="429"/>
                    </a:lnTo>
                    <a:lnTo>
                      <a:pt x="0" y="0"/>
                    </a:lnTo>
                    <a:lnTo>
                      <a:pt x="0" y="1934"/>
                    </a:lnTo>
                    <a:close/>
                  </a:path>
                </a:pathLst>
              </a:custGeom>
              <a:solidFill>
                <a:srgbClr val="E6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101"/>
              <p:cNvSpPr>
                <a:spLocks/>
              </p:cNvSpPr>
              <p:nvPr/>
            </p:nvSpPr>
            <p:spPr bwMode="auto">
              <a:xfrm>
                <a:off x="193429" y="1511458"/>
                <a:ext cx="482094" cy="729789"/>
              </a:xfrm>
              <a:custGeom>
                <a:avLst/>
                <a:gdLst>
                  <a:gd name="T0" fmla="*/ 1448 w 1448"/>
                  <a:gd name="T1" fmla="*/ 2364 h 2364"/>
                  <a:gd name="T2" fmla="*/ 1448 w 1448"/>
                  <a:gd name="T3" fmla="*/ 2364 h 2364"/>
                  <a:gd name="T4" fmla="*/ 0 w 1448"/>
                  <a:gd name="T5" fmla="*/ 1934 h 2364"/>
                  <a:gd name="T6" fmla="*/ 0 w 1448"/>
                  <a:gd name="T7" fmla="*/ 0 h 2364"/>
                  <a:gd name="T8" fmla="*/ 1448 w 1448"/>
                  <a:gd name="T9" fmla="*/ 429 h 2364"/>
                  <a:gd name="T10" fmla="*/ 1448 w 1448"/>
                  <a:gd name="T11" fmla="*/ 2364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8" h="2364">
                    <a:moveTo>
                      <a:pt x="1448" y="2364"/>
                    </a:moveTo>
                    <a:lnTo>
                      <a:pt x="1448" y="2364"/>
                    </a:lnTo>
                    <a:lnTo>
                      <a:pt x="0" y="1934"/>
                    </a:lnTo>
                    <a:lnTo>
                      <a:pt x="0" y="0"/>
                    </a:lnTo>
                    <a:lnTo>
                      <a:pt x="1448" y="429"/>
                    </a:lnTo>
                    <a:lnTo>
                      <a:pt x="1448" y="2364"/>
                    </a:lnTo>
                    <a:close/>
                  </a:path>
                </a:pathLst>
              </a:custGeom>
              <a:solidFill>
                <a:srgbClr val="FF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0" y="6672731"/>
            <a:ext cx="12192000" cy="220133"/>
            <a:chOff x="0" y="4776804"/>
            <a:chExt cx="9144000" cy="366696"/>
          </a:xfrm>
        </p:grpSpPr>
        <p:sp>
          <p:nvSpPr>
            <p:cNvPr id="8" name="Rectangle 7"/>
            <p:cNvSpPr/>
            <p:nvPr/>
          </p:nvSpPr>
          <p:spPr>
            <a:xfrm>
              <a:off x="5334000" y="4776804"/>
              <a:ext cx="1508125" cy="366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776804"/>
              <a:ext cx="4546600" cy="36669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2125" y="4776804"/>
              <a:ext cx="1273175" cy="3666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15300" y="4776804"/>
              <a:ext cx="1028700" cy="3666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7700" y="4776804"/>
              <a:ext cx="2146300" cy="3666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29555" y="2224661"/>
            <a:ext cx="4940998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spcBef>
                <a:spcPts val="0"/>
              </a:spcBef>
              <a:defRPr/>
            </a:pP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Pemerintah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bersih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defTabSz="609630">
              <a:lnSpc>
                <a:spcPct val="150000"/>
              </a:lnSpc>
              <a:spcBef>
                <a:spcPts val="0"/>
              </a:spcBef>
              <a:defRPr/>
            </a:pP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akuntabel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 </a:t>
            </a: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berkinerja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tinggi</a:t>
            </a:r>
            <a:endParaRPr lang="id-ID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テキスト プレースホルダー 24"/>
          <p:cNvSpPr txBox="1">
            <a:spLocks/>
          </p:cNvSpPr>
          <p:nvPr/>
        </p:nvSpPr>
        <p:spPr>
          <a:xfrm>
            <a:off x="2128553" y="3804737"/>
            <a:ext cx="3982326" cy="788131"/>
          </a:xfrm>
          <a:prstGeom prst="rect">
            <a:avLst/>
          </a:prstGeom>
        </p:spPr>
        <p:txBody>
          <a:bodyPr/>
          <a:lstStyle>
            <a:lvl1pPr marL="0" indent="0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spcBef>
                <a:spcPts val="0"/>
              </a:spcBef>
              <a:defRPr/>
            </a:pPr>
            <a:r>
              <a:rPr lang="en-ID" sz="18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Pemerintahan</a:t>
            </a:r>
            <a:r>
              <a:rPr lang="en-ID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ID" sz="18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efektif</a:t>
            </a:r>
            <a:endParaRPr lang="en-ID" sz="1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09630">
              <a:spcBef>
                <a:spcPts val="0"/>
              </a:spcBef>
              <a:defRPr/>
            </a:pPr>
            <a:r>
              <a:rPr lang="en-ID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en-ID" sz="18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efisien</a:t>
            </a:r>
            <a:endParaRPr lang="id-ID" sz="1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3189" y="5313535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100000"/>
              </a:lnSpc>
              <a:spcBef>
                <a:spcPts val="0"/>
              </a:spcBef>
              <a:defRPr/>
            </a:pP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</a:t>
            </a:r>
          </a:p>
          <a:p>
            <a:pPr defTabSz="609630">
              <a:lnSpc>
                <a:spcPct val="100000"/>
              </a:lnSpc>
              <a:spcBef>
                <a:spcPts val="0"/>
              </a:spcBef>
              <a:defRPr/>
            </a:pP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ID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Berkualitas</a:t>
            </a:r>
            <a:r>
              <a:rPr lang="en-ID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d-ID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32" y="3098653"/>
            <a:ext cx="1748073" cy="17480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0978" y="2379784"/>
            <a:ext cx="740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0618" y="3980309"/>
            <a:ext cx="740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720" y="5412460"/>
            <a:ext cx="740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C5D455-3D95-4589-B6D2-235C27BF3A80}"/>
              </a:ext>
            </a:extLst>
          </p:cNvPr>
          <p:cNvSpPr txBox="1"/>
          <p:nvPr/>
        </p:nvSpPr>
        <p:spPr>
          <a:xfrm>
            <a:off x="9484338" y="4911110"/>
            <a:ext cx="169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Public Trust</a:t>
            </a:r>
            <a:endParaRPr lang="en-ID" b="1" i="1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0B612047-FA50-4225-A499-4D9C81EB86B1}"/>
              </a:ext>
            </a:extLst>
          </p:cNvPr>
          <p:cNvSpPr/>
          <p:nvPr/>
        </p:nvSpPr>
        <p:spPr>
          <a:xfrm>
            <a:off x="6762750" y="2570329"/>
            <a:ext cx="2019300" cy="3076936"/>
          </a:xfrm>
          <a:prstGeom prst="rightBrace">
            <a:avLst>
              <a:gd name="adj1" fmla="val 8333"/>
              <a:gd name="adj2" fmla="val 4948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5" name="Picture 8">
            <a:extLst>
              <a:ext uri="{FF2B5EF4-FFF2-40B4-BE49-F238E27FC236}">
                <a16:creationId xmlns:a16="http://schemas.microsoft.com/office/drawing/2014/main" id="{E54A2131-7D69-4619-A08F-2134B5A9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905" y="331264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AF75F475-6C56-43CF-B7F3-3C5E2C033703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6266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7653"/>
            <a:ext cx="12192000" cy="76808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spc="-15" dirty="0">
                <a:latin typeface="Calibri"/>
                <a:cs typeface="Calibri"/>
              </a:rPr>
              <a:t>SASARAN REFORMASI BIROKRASI 2020-2024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AE672D40-EF63-4EE0-AB0C-C860D4DF1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980661"/>
              </p:ext>
            </p:extLst>
          </p:nvPr>
        </p:nvGraphicFramePr>
        <p:xfrm>
          <a:off x="118291" y="737384"/>
          <a:ext cx="4987109" cy="626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F3A51A8-37D5-4D75-ABDC-7D9DC84DD29E}"/>
              </a:ext>
            </a:extLst>
          </p:cNvPr>
          <p:cNvSpPr txBox="1"/>
          <p:nvPr/>
        </p:nvSpPr>
        <p:spPr>
          <a:xfrm>
            <a:off x="7219522" y="1006873"/>
            <a:ext cx="4473948" cy="158780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749" tIns="110490" rIns="110490" bIns="110490" numCol="1" spcCol="1270" anchor="ctr" anchorCtr="0">
            <a:noAutofit/>
          </a:bodyPr>
          <a:lstStyle/>
          <a:p>
            <a:pPr marL="457200" lvl="0" indent="-45720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000" b="1" kern="1200" dirty="0" err="1">
                <a:solidFill>
                  <a:schemeClr val="tx1"/>
                </a:solidFill>
              </a:rPr>
              <a:t>Deregulasi</a:t>
            </a:r>
            <a:endParaRPr lang="en-US" sz="2000" b="1" kern="1200" dirty="0">
              <a:solidFill>
                <a:schemeClr val="tx1"/>
              </a:solidFill>
            </a:endParaRPr>
          </a:p>
          <a:p>
            <a:pPr marL="457200" lvl="0" indent="-45720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</a:rPr>
              <a:t>Akuntabilitas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lvl="0" indent="-45720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</a:rPr>
              <a:t>Pengawasan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CEC225-D485-45C6-9C27-7AD90168EBDF}"/>
              </a:ext>
            </a:extLst>
          </p:cNvPr>
          <p:cNvGrpSpPr/>
          <p:nvPr/>
        </p:nvGrpSpPr>
        <p:grpSpPr>
          <a:xfrm>
            <a:off x="7219522" y="2825836"/>
            <a:ext cx="4743878" cy="2618103"/>
            <a:chOff x="495204" y="617452"/>
            <a:chExt cx="4396531" cy="13032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78F01E-EDC4-447F-8330-5BFBF5ACE603}"/>
                </a:ext>
              </a:extLst>
            </p:cNvPr>
            <p:cNvSpPr/>
            <p:nvPr/>
          </p:nvSpPr>
          <p:spPr>
            <a:xfrm>
              <a:off x="495204" y="645915"/>
              <a:ext cx="4170469" cy="1168504"/>
            </a:xfrm>
            <a:prstGeom prst="rect">
              <a:avLst/>
            </a:prstGeom>
            <a:ln w="38100">
              <a:solidFill>
                <a:srgbClr val="30328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B05649-56A4-42DD-8AA2-153C9FD1BFBD}"/>
                </a:ext>
              </a:extLst>
            </p:cNvPr>
            <p:cNvSpPr txBox="1"/>
            <p:nvPr/>
          </p:nvSpPr>
          <p:spPr>
            <a:xfrm>
              <a:off x="495204" y="617452"/>
              <a:ext cx="4396531" cy="1303271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49" tIns="110490" rIns="110490" bIns="110490" numCol="1" spcCol="1270" anchor="ctr" anchorCtr="0">
              <a:noAutofit/>
            </a:bodyPr>
            <a:lstStyle/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kern="1200" dirty="0" err="1">
                  <a:solidFill>
                    <a:schemeClr val="tx1"/>
                  </a:solidFill>
                </a:rPr>
                <a:t>Manajemen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</a:rPr>
                <a:t>Perubahan</a:t>
              </a:r>
              <a:endParaRPr lang="en-US" sz="2000" b="1" kern="1200" dirty="0">
                <a:solidFill>
                  <a:schemeClr val="tx1"/>
                </a:solidFill>
              </a:endParaRPr>
            </a:p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 err="1">
                  <a:solidFill>
                    <a:schemeClr val="tx1"/>
                  </a:solidFill>
                </a:rPr>
                <a:t>Deregulasi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 err="1">
                  <a:solidFill>
                    <a:schemeClr val="tx1"/>
                  </a:solidFill>
                </a:rPr>
                <a:t>Organisasi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 err="1">
                  <a:solidFill>
                    <a:schemeClr val="tx1"/>
                  </a:solidFill>
                </a:rPr>
                <a:t>Tatalaksana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>
                  <a:solidFill>
                    <a:schemeClr val="tx1"/>
                  </a:solidFill>
                </a:rPr>
                <a:t>SDM </a:t>
              </a:r>
              <a:r>
                <a:rPr lang="en-US" sz="2000" b="1" dirty="0" err="1">
                  <a:solidFill>
                    <a:schemeClr val="tx1"/>
                  </a:solidFill>
                </a:rPr>
                <a:t>Aparatur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7CBD13-602B-4F71-9AF6-AC1FBCC416CB}"/>
              </a:ext>
            </a:extLst>
          </p:cNvPr>
          <p:cNvGrpSpPr/>
          <p:nvPr/>
        </p:nvGrpSpPr>
        <p:grpSpPr>
          <a:xfrm>
            <a:off x="7245530" y="5393762"/>
            <a:ext cx="4473948" cy="1016263"/>
            <a:chOff x="482265" y="511148"/>
            <a:chExt cx="4183408" cy="130327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B09295-EECF-497B-8B5B-30151820559C}"/>
                </a:ext>
              </a:extLst>
            </p:cNvPr>
            <p:cNvSpPr/>
            <p:nvPr/>
          </p:nvSpPr>
          <p:spPr>
            <a:xfrm>
              <a:off x="495204" y="511148"/>
              <a:ext cx="4170469" cy="1303271"/>
            </a:xfrm>
            <a:prstGeom prst="rect">
              <a:avLst/>
            </a:prstGeom>
            <a:ln w="38100">
              <a:solidFill>
                <a:srgbClr val="0A9BAB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131948-F728-4B51-B278-5B4B0AF24C2A}"/>
                </a:ext>
              </a:extLst>
            </p:cNvPr>
            <p:cNvSpPr txBox="1"/>
            <p:nvPr/>
          </p:nvSpPr>
          <p:spPr>
            <a:xfrm>
              <a:off x="482265" y="723207"/>
              <a:ext cx="4170469" cy="901259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49" tIns="110490" rIns="110490" bIns="110490" numCol="1" spcCol="1270" anchor="ctr" anchorCtr="0">
              <a:noAutofit/>
            </a:bodyPr>
            <a:lstStyle/>
            <a:p>
              <a:pPr marL="457200" lvl="0" indent="-45720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000" b="1" kern="1200" dirty="0" err="1">
                  <a:solidFill>
                    <a:schemeClr val="tx1"/>
                  </a:solidFill>
                </a:rPr>
                <a:t>Pelayanan</a:t>
              </a:r>
              <a:r>
                <a:rPr lang="en-US" sz="2000" b="1" kern="1200" dirty="0">
                  <a:solidFill>
                    <a:schemeClr val="tx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</a:rPr>
                <a:t>Publik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29A2E6-53BB-4458-9B20-79ED496205ED}"/>
              </a:ext>
            </a:extLst>
          </p:cNvPr>
          <p:cNvGrpSpPr/>
          <p:nvPr/>
        </p:nvGrpSpPr>
        <p:grpSpPr>
          <a:xfrm>
            <a:off x="4245306" y="1067259"/>
            <a:ext cx="3701387" cy="1872343"/>
            <a:chOff x="4362749" y="166365"/>
            <a:chExt cx="3701387" cy="187234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A797F0FE-F124-4800-A3EA-CF00991AAB25}"/>
                </a:ext>
              </a:extLst>
            </p:cNvPr>
            <p:cNvSpPr/>
            <p:nvPr/>
          </p:nvSpPr>
          <p:spPr>
            <a:xfrm>
              <a:off x="4981302" y="166365"/>
              <a:ext cx="3082834" cy="1872343"/>
            </a:xfrm>
            <a:prstGeom prst="rightArrow">
              <a:avLst>
                <a:gd name="adj1" fmla="val 62209"/>
                <a:gd name="adj2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D8FF9EA-3E9D-41FA-8D13-33B40A40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749" y="505666"/>
              <a:ext cx="3049818" cy="1219356"/>
            </a:xfrm>
            <a:prstGeom prst="rect">
              <a:avLst/>
            </a:prstGeom>
            <a:grpFill/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0F3B91-495E-416E-840F-EE0446A65326}"/>
              </a:ext>
            </a:extLst>
          </p:cNvPr>
          <p:cNvGrpSpPr/>
          <p:nvPr/>
        </p:nvGrpSpPr>
        <p:grpSpPr>
          <a:xfrm>
            <a:off x="4362749" y="4957019"/>
            <a:ext cx="3701387" cy="1777389"/>
            <a:chOff x="4362749" y="4945195"/>
            <a:chExt cx="3701387" cy="1872343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F6DF25D0-E349-4F43-A8F6-CF9FDB75CCEB}"/>
                </a:ext>
              </a:extLst>
            </p:cNvPr>
            <p:cNvSpPr/>
            <p:nvPr/>
          </p:nvSpPr>
          <p:spPr>
            <a:xfrm>
              <a:off x="4981302" y="4945195"/>
              <a:ext cx="3082834" cy="1872343"/>
            </a:xfrm>
            <a:prstGeom prst="rightArrow">
              <a:avLst>
                <a:gd name="adj1" fmla="val 63227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61309C1-D74A-4B7B-9743-5DC1BEE21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749" y="5257062"/>
              <a:ext cx="3049818" cy="121935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FFFA0A-E8C8-441A-A9AD-F110A4269E71}"/>
              </a:ext>
            </a:extLst>
          </p:cNvPr>
          <p:cNvGrpSpPr/>
          <p:nvPr/>
        </p:nvGrpSpPr>
        <p:grpSpPr>
          <a:xfrm>
            <a:off x="4377052" y="3019302"/>
            <a:ext cx="3701387" cy="1872343"/>
            <a:chOff x="4362749" y="2603257"/>
            <a:chExt cx="3701387" cy="1872343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1DDF9F12-D414-481A-A97B-73FDE644D18A}"/>
                </a:ext>
              </a:extLst>
            </p:cNvPr>
            <p:cNvSpPr/>
            <p:nvPr/>
          </p:nvSpPr>
          <p:spPr>
            <a:xfrm>
              <a:off x="4981302" y="2603257"/>
              <a:ext cx="3082834" cy="1872343"/>
            </a:xfrm>
            <a:prstGeom prst="rightArrow">
              <a:avLst>
                <a:gd name="adj1" fmla="val 64244"/>
                <a:gd name="adj2" fmla="val 50000"/>
              </a:avLst>
            </a:prstGeom>
            <a:solidFill>
              <a:srgbClr val="F6FAFD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B0E599-8F15-4120-9768-7C163685F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749" y="2924993"/>
              <a:ext cx="3049818" cy="1219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FADB423-D0AF-4BE8-A5FE-3F7FD922F5C1}"/>
              </a:ext>
            </a:extLst>
          </p:cNvPr>
          <p:cNvSpPr txBox="1"/>
          <p:nvPr/>
        </p:nvSpPr>
        <p:spPr>
          <a:xfrm>
            <a:off x="466248" y="1230224"/>
            <a:ext cx="928459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SG" sz="9600" dirty="0">
                <a:solidFill>
                  <a:srgbClr val="F6FAFD"/>
                </a:solidFill>
                <a:latin typeface="Abadi" panose="020B0604020104020204" pitchFamily="34" charset="0"/>
              </a:rPr>
              <a:t>1</a:t>
            </a:r>
            <a:endParaRPr lang="en-ID" sz="9600" dirty="0">
              <a:solidFill>
                <a:srgbClr val="F6FAFD"/>
              </a:solidFill>
              <a:latin typeface="Abadi" panose="020B06040201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F4C3A8-4338-4908-9816-D2E3D062D49C}"/>
              </a:ext>
            </a:extLst>
          </p:cNvPr>
          <p:cNvSpPr txBox="1"/>
          <p:nvPr/>
        </p:nvSpPr>
        <p:spPr>
          <a:xfrm>
            <a:off x="449231" y="3019302"/>
            <a:ext cx="928459" cy="1569660"/>
          </a:xfrm>
          <a:prstGeom prst="rect">
            <a:avLst/>
          </a:prstGeom>
          <a:solidFill>
            <a:srgbClr val="303281"/>
          </a:solidFill>
        </p:spPr>
        <p:txBody>
          <a:bodyPr wrap="none" rtlCol="0">
            <a:spAutoFit/>
          </a:bodyPr>
          <a:lstStyle/>
          <a:p>
            <a:r>
              <a:rPr lang="en-SG" sz="9600" dirty="0">
                <a:solidFill>
                  <a:srgbClr val="F6FAFD"/>
                </a:solidFill>
                <a:latin typeface="Abadi" panose="020B0604020104020204" pitchFamily="34" charset="0"/>
              </a:rPr>
              <a:t>2</a:t>
            </a:r>
            <a:endParaRPr lang="en-ID" sz="9600" dirty="0">
              <a:solidFill>
                <a:srgbClr val="F6FAFD"/>
              </a:solidFill>
              <a:latin typeface="Abadi" panose="020B06040201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C6025F-4007-48AF-81CB-E98BDC832F26}"/>
              </a:ext>
            </a:extLst>
          </p:cNvPr>
          <p:cNvSpPr txBox="1"/>
          <p:nvPr/>
        </p:nvSpPr>
        <p:spPr>
          <a:xfrm>
            <a:off x="449231" y="4871254"/>
            <a:ext cx="928459" cy="1569660"/>
          </a:xfrm>
          <a:prstGeom prst="rect">
            <a:avLst/>
          </a:prstGeom>
          <a:solidFill>
            <a:srgbClr val="0A9BAB"/>
          </a:solidFill>
        </p:spPr>
        <p:txBody>
          <a:bodyPr wrap="none" rtlCol="0">
            <a:spAutoFit/>
          </a:bodyPr>
          <a:lstStyle/>
          <a:p>
            <a:r>
              <a:rPr lang="en-SG" sz="9600" dirty="0">
                <a:solidFill>
                  <a:srgbClr val="F6FAFD"/>
                </a:solidFill>
                <a:latin typeface="Abadi" panose="020B0604020104020204" pitchFamily="34" charset="0"/>
              </a:rPr>
              <a:t>3</a:t>
            </a:r>
            <a:endParaRPr lang="en-ID" sz="9600" dirty="0">
              <a:solidFill>
                <a:srgbClr val="F6FAFD"/>
              </a:solidFill>
              <a:latin typeface="Abadi" panose="020B0604020104020204" pitchFamily="34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626A65C-760B-454E-9A16-E0A8226E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5CF25F5-D9F8-4E51-9377-6F8DA9B7B2CC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4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E1BA58-87EA-4BC1-935D-8557779CAD65}"/>
              </a:ext>
            </a:extLst>
          </p:cNvPr>
          <p:cNvSpPr/>
          <p:nvPr/>
        </p:nvSpPr>
        <p:spPr>
          <a:xfrm>
            <a:off x="1" y="17462"/>
            <a:ext cx="12192000" cy="6840537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7653"/>
            <a:ext cx="12192000" cy="76808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Langkah </a:t>
            </a:r>
            <a:r>
              <a:rPr lang="en-US" sz="3200" b="1" spc="-15" dirty="0" err="1">
                <a:latin typeface="Aharoni" panose="02010803020104030203" pitchFamily="2" charset="-79"/>
                <a:cs typeface="Aharoni" panose="02010803020104030203" pitchFamily="2" charset="-79"/>
              </a:rPr>
              <a:t>Membangun</a:t>
            </a:r>
            <a:r>
              <a:rPr lang="en-US" sz="32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 Unit </a:t>
            </a:r>
            <a:r>
              <a:rPr lang="en-US" sz="3200" b="1" spc="-15" dirty="0" err="1">
                <a:latin typeface="Aharoni" panose="02010803020104030203" pitchFamily="2" charset="-79"/>
                <a:cs typeface="Aharoni" panose="02010803020104030203" pitchFamily="2" charset="-79"/>
              </a:rPr>
              <a:t>Kerja</a:t>
            </a:r>
            <a:r>
              <a:rPr lang="en-US" sz="32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spc="-15" dirty="0" err="1">
                <a:latin typeface="Aharoni" panose="02010803020104030203" pitchFamily="2" charset="-79"/>
                <a:cs typeface="Aharoni" panose="02010803020104030203" pitchFamily="2" charset="-79"/>
              </a:rPr>
              <a:t>Menuju</a:t>
            </a:r>
            <a:r>
              <a:rPr lang="en-US" sz="32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 WBK/WBBM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06281-38BF-48B3-9B3D-29270388BE05}"/>
              </a:ext>
            </a:extLst>
          </p:cNvPr>
          <p:cNvSpPr/>
          <p:nvPr/>
        </p:nvSpPr>
        <p:spPr>
          <a:xfrm>
            <a:off x="957941" y="4777018"/>
            <a:ext cx="4963886" cy="15675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>
                <a:latin typeface="Calibri"/>
                <a:cs typeface="Calibri"/>
              </a:rPr>
              <a:t>Tim </a:t>
            </a:r>
            <a:r>
              <a:rPr lang="en-ID" sz="1600" dirty="0" err="1">
                <a:latin typeface="Calibri"/>
                <a:cs typeface="Calibri"/>
              </a:rPr>
              <a:t>Penilai</a:t>
            </a:r>
            <a:r>
              <a:rPr lang="en-ID" sz="1600" dirty="0">
                <a:latin typeface="Calibri"/>
                <a:cs typeface="Calibri"/>
              </a:rPr>
              <a:t> Internal </a:t>
            </a:r>
            <a:r>
              <a:rPr lang="en-ID" sz="1600" dirty="0" err="1">
                <a:latin typeface="Calibri"/>
                <a:cs typeface="Calibri"/>
              </a:rPr>
              <a:t>melakukan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penilaian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kepada</a:t>
            </a:r>
            <a:r>
              <a:rPr lang="en-ID" sz="1600" dirty="0">
                <a:latin typeface="Calibri"/>
                <a:cs typeface="Calibri"/>
              </a:rPr>
              <a:t>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percontohan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atas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hasil</a:t>
            </a:r>
            <a:r>
              <a:rPr lang="en-ID" sz="1600" dirty="0">
                <a:latin typeface="Calibri"/>
                <a:cs typeface="Calibri"/>
              </a:rPr>
              <a:t> Pembangunan Zona </a:t>
            </a:r>
            <a:r>
              <a:rPr lang="en-ID" sz="1600" dirty="0" err="1">
                <a:latin typeface="Calibri"/>
                <a:cs typeface="Calibri"/>
              </a:rPr>
              <a:t>Integritas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Menuju</a:t>
            </a:r>
            <a:r>
              <a:rPr lang="en-ID" sz="1600" dirty="0">
                <a:latin typeface="Calibri"/>
                <a:cs typeface="Calibri"/>
              </a:rPr>
              <a:t> WBK/WBBM  yang </a:t>
            </a:r>
            <a:r>
              <a:rPr lang="en-ID" sz="1600" dirty="0" err="1">
                <a:latin typeface="Calibri"/>
                <a:cs typeface="Calibri"/>
              </a:rPr>
              <a:t>dilakukan</a:t>
            </a:r>
            <a:r>
              <a:rPr lang="en-ID" sz="1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AF3EF-2AC9-45E2-B402-F19699D86837}"/>
              </a:ext>
            </a:extLst>
          </p:cNvPr>
          <p:cNvSpPr/>
          <p:nvPr/>
        </p:nvSpPr>
        <p:spPr>
          <a:xfrm>
            <a:off x="304799" y="5081819"/>
            <a:ext cx="870857" cy="8708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6C320-85D4-4066-AF36-5EE7E1F4EB21}"/>
              </a:ext>
            </a:extLst>
          </p:cNvPr>
          <p:cNvSpPr/>
          <p:nvPr/>
        </p:nvSpPr>
        <p:spPr>
          <a:xfrm>
            <a:off x="6785427" y="4777018"/>
            <a:ext cx="4963886" cy="15675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 err="1">
                <a:latin typeface="Calibri"/>
                <a:cs typeface="Calibri"/>
              </a:rPr>
              <a:t>Apabila</a:t>
            </a:r>
            <a:r>
              <a:rPr lang="en-ID" sz="1600" dirty="0">
                <a:latin typeface="Calibri"/>
                <a:cs typeface="Calibri"/>
              </a:rPr>
              <a:t> Hasil </a:t>
            </a:r>
            <a:r>
              <a:rPr lang="en-ID" sz="1600" dirty="0" err="1">
                <a:latin typeface="Calibri"/>
                <a:cs typeface="Calibri"/>
              </a:rPr>
              <a:t>Penilaian</a:t>
            </a:r>
            <a:r>
              <a:rPr lang="en-ID" sz="1600" dirty="0">
                <a:latin typeface="Calibri"/>
                <a:cs typeface="Calibri"/>
              </a:rPr>
              <a:t> Tim Internal ,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dinyatakan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berhasil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memenuhi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predikat</a:t>
            </a:r>
            <a:r>
              <a:rPr lang="en-ID" sz="1600" dirty="0">
                <a:latin typeface="Calibri"/>
                <a:cs typeface="Calibri"/>
              </a:rPr>
              <a:t> WBK/WBBM,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tersebut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Diajukan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Kepada</a:t>
            </a:r>
            <a:r>
              <a:rPr lang="en-ID" sz="1600" dirty="0">
                <a:latin typeface="Calibri"/>
                <a:cs typeface="Calibri"/>
              </a:rPr>
              <a:t>  Kementerian PANRB, </a:t>
            </a:r>
            <a:r>
              <a:rPr lang="en-ID" sz="1600" dirty="0" err="1">
                <a:latin typeface="Calibri"/>
                <a:cs typeface="Calibri"/>
              </a:rPr>
              <a:t>selaku</a:t>
            </a:r>
            <a:r>
              <a:rPr lang="en-ID" sz="1600" dirty="0">
                <a:latin typeface="Calibri"/>
                <a:cs typeface="Calibri"/>
              </a:rPr>
              <a:t> Tim </a:t>
            </a:r>
            <a:r>
              <a:rPr lang="en-ID" sz="1600" dirty="0" err="1">
                <a:latin typeface="Calibri"/>
                <a:cs typeface="Calibri"/>
              </a:rPr>
              <a:t>Penilai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Eksternal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untuk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dilakukan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evaluasi</a:t>
            </a:r>
            <a:r>
              <a:rPr lang="en-ID" sz="1600" dirty="0">
                <a:latin typeface="Calibri"/>
                <a:cs typeface="Calibri"/>
              </a:rPr>
              <a:t>. Hasil </a:t>
            </a:r>
            <a:r>
              <a:rPr lang="en-ID" sz="1600" dirty="0" err="1">
                <a:latin typeface="Calibri"/>
                <a:cs typeface="Calibri"/>
              </a:rPr>
              <a:t>Evaluasi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menetapkan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apakah</a:t>
            </a:r>
            <a:r>
              <a:rPr lang="en-ID" sz="1600" dirty="0">
                <a:latin typeface="Calibri"/>
                <a:cs typeface="Calibri"/>
              </a:rPr>
              <a:t>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lulus </a:t>
            </a:r>
            <a:r>
              <a:rPr lang="en-ID" sz="1600" dirty="0" err="1">
                <a:latin typeface="Calibri"/>
                <a:cs typeface="Calibri"/>
              </a:rPr>
              <a:t>atau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tidak</a:t>
            </a:r>
            <a:r>
              <a:rPr lang="en-ID" sz="1600" dirty="0">
                <a:latin typeface="Calibri"/>
                <a:cs typeface="Calibri"/>
              </a:rPr>
              <a:t>  </a:t>
            </a:r>
            <a:r>
              <a:rPr lang="en-ID" sz="1600" dirty="0" err="1">
                <a:latin typeface="Calibri"/>
                <a:cs typeface="Calibri"/>
              </a:rPr>
              <a:t>sebagai</a:t>
            </a:r>
            <a:r>
              <a:rPr lang="en-ID" sz="1600" dirty="0">
                <a:latin typeface="Calibri"/>
                <a:cs typeface="Calibri"/>
              </a:rPr>
              <a:t> WBK/WBBM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4C480B-8D16-4702-B8C8-4B7A6DD285AB}"/>
              </a:ext>
            </a:extLst>
          </p:cNvPr>
          <p:cNvSpPr/>
          <p:nvPr/>
        </p:nvSpPr>
        <p:spPr>
          <a:xfrm>
            <a:off x="6132285" y="5081819"/>
            <a:ext cx="870857" cy="8708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1970-73AF-452C-A22A-F1AE35FA6E4C}"/>
              </a:ext>
            </a:extLst>
          </p:cNvPr>
          <p:cNvSpPr/>
          <p:nvPr/>
        </p:nvSpPr>
        <p:spPr>
          <a:xfrm>
            <a:off x="957941" y="2955475"/>
            <a:ext cx="4963886" cy="156753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>
                <a:latin typeface="Calibri"/>
                <a:cs typeface="Calibri"/>
              </a:rPr>
              <a:t>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percontohan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melaksanakan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Rencana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Aksi</a:t>
            </a:r>
            <a:r>
              <a:rPr lang="en-ID" sz="1600" dirty="0">
                <a:latin typeface="Calibri"/>
                <a:cs typeface="Calibri"/>
              </a:rPr>
              <a:t> Pembangunan yang </a:t>
            </a:r>
            <a:r>
              <a:rPr lang="en-ID" sz="1600" dirty="0" err="1">
                <a:latin typeface="Calibri"/>
                <a:cs typeface="Calibri"/>
              </a:rPr>
              <a:t>telah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ditetapkan</a:t>
            </a:r>
            <a:r>
              <a:rPr lang="en-ID" sz="1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53452A-FE10-49D8-9D38-2436F668249F}"/>
              </a:ext>
            </a:extLst>
          </p:cNvPr>
          <p:cNvSpPr/>
          <p:nvPr/>
        </p:nvSpPr>
        <p:spPr>
          <a:xfrm>
            <a:off x="304799" y="3260276"/>
            <a:ext cx="870857" cy="870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A7671F-EBD3-426C-8733-309BF7FCCE13}"/>
              </a:ext>
            </a:extLst>
          </p:cNvPr>
          <p:cNvSpPr/>
          <p:nvPr/>
        </p:nvSpPr>
        <p:spPr>
          <a:xfrm>
            <a:off x="6785427" y="2955475"/>
            <a:ext cx="4963886" cy="156753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>
                <a:latin typeface="Calibri"/>
                <a:cs typeface="Calibri"/>
              </a:rPr>
              <a:t>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percontohan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melakukan</a:t>
            </a:r>
            <a:r>
              <a:rPr lang="en-ID" sz="1600" dirty="0">
                <a:latin typeface="Calibri"/>
                <a:cs typeface="Calibri"/>
              </a:rPr>
              <a:t> monitoring dan </a:t>
            </a:r>
            <a:r>
              <a:rPr lang="en-ID" sz="1600" dirty="0" err="1">
                <a:latin typeface="Calibri"/>
                <a:cs typeface="Calibri"/>
              </a:rPr>
              <a:t>evaluasi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berkala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atas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capaian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pelaksanaan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Rencana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Aksi</a:t>
            </a:r>
            <a:r>
              <a:rPr lang="en-ID" sz="1600" dirty="0">
                <a:latin typeface="Calibri"/>
                <a:cs typeface="Calibri"/>
              </a:rPr>
              <a:t> Pembangunan.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EDDFE-4A7E-4757-ACC4-1EE6024F849D}"/>
              </a:ext>
            </a:extLst>
          </p:cNvPr>
          <p:cNvSpPr/>
          <p:nvPr/>
        </p:nvSpPr>
        <p:spPr>
          <a:xfrm>
            <a:off x="6139540" y="3260275"/>
            <a:ext cx="870857" cy="870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6876CD-134A-4504-B355-DA715AFC2000}"/>
              </a:ext>
            </a:extLst>
          </p:cNvPr>
          <p:cNvSpPr/>
          <p:nvPr/>
        </p:nvSpPr>
        <p:spPr>
          <a:xfrm>
            <a:off x="957941" y="1133932"/>
            <a:ext cx="4963886" cy="15675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 err="1">
                <a:latin typeface="Calibri"/>
                <a:cs typeface="Calibri"/>
              </a:rPr>
              <a:t>Instansi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Pemerintah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Menetapkan</a:t>
            </a:r>
            <a:r>
              <a:rPr lang="en-ID" sz="1600" dirty="0">
                <a:latin typeface="Calibri"/>
                <a:cs typeface="Calibri"/>
              </a:rPr>
              <a:t> 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percontohan</a:t>
            </a:r>
            <a:r>
              <a:rPr lang="en-ID" sz="1600" dirty="0">
                <a:latin typeface="Calibri"/>
                <a:cs typeface="Calibri"/>
              </a:rPr>
              <a:t> yang </a:t>
            </a:r>
            <a:r>
              <a:rPr lang="en-ID" sz="1600" dirty="0" err="1">
                <a:latin typeface="Calibri"/>
                <a:cs typeface="Calibri"/>
              </a:rPr>
              <a:t>akan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dijadikan</a:t>
            </a:r>
            <a:r>
              <a:rPr lang="en-ID" sz="1600" dirty="0">
                <a:latin typeface="Calibri"/>
                <a:cs typeface="Calibri"/>
              </a:rPr>
              <a:t> Zona </a:t>
            </a:r>
            <a:r>
              <a:rPr lang="en-ID" sz="1600" dirty="0" err="1">
                <a:latin typeface="Calibri"/>
                <a:cs typeface="Calibri"/>
              </a:rPr>
              <a:t>Integritas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Menuju</a:t>
            </a:r>
            <a:r>
              <a:rPr lang="en-ID" sz="1600" dirty="0">
                <a:latin typeface="Calibri"/>
                <a:cs typeface="Calibri"/>
              </a:rPr>
              <a:t> Wilayah </a:t>
            </a:r>
            <a:r>
              <a:rPr lang="en-ID" sz="1600" dirty="0" err="1">
                <a:latin typeface="Calibri"/>
                <a:cs typeface="Calibri"/>
              </a:rPr>
              <a:t>Bebas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dari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Korupsi</a:t>
            </a:r>
            <a:r>
              <a:rPr lang="en-ID" sz="1600" dirty="0">
                <a:latin typeface="Calibri"/>
                <a:cs typeface="Calibri"/>
              </a:rPr>
              <a:t> (WBK)/ Wilayah  </a:t>
            </a:r>
            <a:r>
              <a:rPr lang="en-ID" sz="1600" dirty="0" err="1">
                <a:latin typeface="Calibri"/>
                <a:cs typeface="Calibri"/>
              </a:rPr>
              <a:t>Birokrasi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Bersih</a:t>
            </a:r>
            <a:r>
              <a:rPr lang="en-ID" sz="1600" dirty="0">
                <a:latin typeface="Calibri"/>
                <a:cs typeface="Calibri"/>
              </a:rPr>
              <a:t> dan </a:t>
            </a:r>
            <a:r>
              <a:rPr lang="en-ID" sz="1600" dirty="0" err="1">
                <a:latin typeface="Calibri"/>
                <a:cs typeface="Calibri"/>
              </a:rPr>
              <a:t>Melayani</a:t>
            </a:r>
            <a:r>
              <a:rPr lang="en-ID" sz="1600" dirty="0">
                <a:latin typeface="Calibri"/>
                <a:cs typeface="Calibri"/>
              </a:rPr>
              <a:t> (WBBM).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5FFCFB-311D-4232-BB57-9FF0DCDEAF5C}"/>
              </a:ext>
            </a:extLst>
          </p:cNvPr>
          <p:cNvSpPr/>
          <p:nvPr/>
        </p:nvSpPr>
        <p:spPr>
          <a:xfrm>
            <a:off x="304799" y="1438733"/>
            <a:ext cx="870857" cy="8708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E7A01A-4841-4BDC-A0E2-2483D8F3C9B5}"/>
              </a:ext>
            </a:extLst>
          </p:cNvPr>
          <p:cNvSpPr/>
          <p:nvPr/>
        </p:nvSpPr>
        <p:spPr>
          <a:xfrm>
            <a:off x="6785427" y="1133932"/>
            <a:ext cx="4963886" cy="15675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5080">
              <a:lnSpc>
                <a:spcPct val="89300"/>
              </a:lnSpc>
              <a:spcBef>
                <a:spcPts val="280"/>
              </a:spcBef>
            </a:pPr>
            <a:r>
              <a:rPr lang="en-ID" sz="1600" dirty="0">
                <a:latin typeface="Calibri"/>
                <a:cs typeface="Calibri"/>
              </a:rPr>
              <a:t>Unit </a:t>
            </a:r>
            <a:r>
              <a:rPr lang="en-ID" sz="1600" dirty="0" err="1">
                <a:latin typeface="Calibri"/>
                <a:cs typeface="Calibri"/>
              </a:rPr>
              <a:t>Kerja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percontohan</a:t>
            </a:r>
            <a:r>
              <a:rPr lang="en-ID" sz="1600" dirty="0">
                <a:latin typeface="Calibri"/>
                <a:cs typeface="Calibri"/>
              </a:rPr>
              <a:t> yang </a:t>
            </a:r>
            <a:r>
              <a:rPr lang="en-ID" sz="1600" dirty="0" err="1">
                <a:latin typeface="Calibri"/>
                <a:cs typeface="Calibri"/>
              </a:rPr>
              <a:t>ditetapkan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menyusun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rencana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aksi</a:t>
            </a:r>
            <a:r>
              <a:rPr lang="en-ID" sz="1600" dirty="0">
                <a:latin typeface="Calibri"/>
                <a:cs typeface="Calibri"/>
              </a:rPr>
              <a:t> Pembangunan Zona </a:t>
            </a:r>
            <a:r>
              <a:rPr lang="en-ID" sz="1600" dirty="0" err="1">
                <a:latin typeface="Calibri"/>
                <a:cs typeface="Calibri"/>
              </a:rPr>
              <a:t>Integritas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Menuju</a:t>
            </a:r>
            <a:r>
              <a:rPr lang="en-ID" sz="1600" dirty="0">
                <a:latin typeface="Calibri"/>
                <a:cs typeface="Calibri"/>
              </a:rPr>
              <a:t> WBK/WBBM </a:t>
            </a:r>
            <a:r>
              <a:rPr lang="en-ID" sz="1600" dirty="0" err="1">
                <a:latin typeface="Calibri"/>
                <a:cs typeface="Calibri"/>
              </a:rPr>
              <a:t>mengacu</a:t>
            </a:r>
            <a:r>
              <a:rPr lang="en-ID" sz="1600" dirty="0">
                <a:latin typeface="Calibri"/>
                <a:cs typeface="Calibri"/>
              </a:rPr>
              <a:t> pada  </a:t>
            </a:r>
            <a:r>
              <a:rPr lang="en-ID" sz="1600" dirty="0" err="1">
                <a:latin typeface="Calibri"/>
                <a:cs typeface="Calibri"/>
              </a:rPr>
              <a:t>pemenuhan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kriteria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indikator</a:t>
            </a:r>
            <a:r>
              <a:rPr lang="en-ID" sz="1600" dirty="0">
                <a:latin typeface="Calibri"/>
                <a:cs typeface="Calibri"/>
              </a:rPr>
              <a:t> WBK/WBBM. (</a:t>
            </a:r>
            <a:r>
              <a:rPr lang="en-ID" sz="1600" dirty="0" err="1">
                <a:latin typeface="Calibri"/>
                <a:cs typeface="Calibri"/>
              </a:rPr>
              <a:t>Indikator</a:t>
            </a:r>
            <a:r>
              <a:rPr lang="en-ID" sz="1600" dirty="0">
                <a:latin typeface="Calibri"/>
                <a:cs typeface="Calibri"/>
              </a:rPr>
              <a:t> </a:t>
            </a:r>
            <a:r>
              <a:rPr lang="en-ID" sz="1600" dirty="0" err="1">
                <a:latin typeface="Calibri"/>
                <a:cs typeface="Calibri"/>
              </a:rPr>
              <a:t>Pengungkit</a:t>
            </a:r>
            <a:r>
              <a:rPr lang="en-ID" sz="1600" dirty="0">
                <a:latin typeface="Calibri"/>
                <a:cs typeface="Calibri"/>
              </a:rPr>
              <a:t> dan Hasil)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90F1DD-B0DE-4E60-9F9A-D403162AAB60}"/>
              </a:ext>
            </a:extLst>
          </p:cNvPr>
          <p:cNvSpPr/>
          <p:nvPr/>
        </p:nvSpPr>
        <p:spPr>
          <a:xfrm>
            <a:off x="6132285" y="1438733"/>
            <a:ext cx="870857" cy="8708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en-ID" sz="4000" b="1" dirty="0">
              <a:solidFill>
                <a:schemeClr val="bg1"/>
              </a:solidFill>
            </a:endParaRP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EACEC76B-70E7-4688-9DD1-0FB65789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123" y="0"/>
            <a:ext cx="748877" cy="7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1">
            <a:extLst>
              <a:ext uri="{FF2B5EF4-FFF2-40B4-BE49-F238E27FC236}">
                <a16:creationId xmlns:a16="http://schemas.microsoft.com/office/drawing/2014/main" id="{731363F2-ABE8-4A6C-A942-8093DA85F4B5}"/>
              </a:ext>
            </a:extLst>
          </p:cNvPr>
          <p:cNvSpPr txBox="1">
            <a:spLocks/>
          </p:cNvSpPr>
          <p:nvPr/>
        </p:nvSpPr>
        <p:spPr>
          <a:xfrm>
            <a:off x="11353800" y="6492875"/>
            <a:ext cx="838200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5866360-B949-4906-B31C-AAB14B2EFBF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3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2095</Words>
  <Application>Microsoft Office PowerPoint</Application>
  <PresentationFormat>Widescreen</PresentationFormat>
  <Paragraphs>430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Abadi</vt:lpstr>
      <vt:lpstr>Aharoni</vt:lpstr>
      <vt:lpstr>Arial</vt:lpstr>
      <vt:lpstr>Arial Black</vt:lpstr>
      <vt:lpstr>Bookman Old Style</vt:lpstr>
      <vt:lpstr>Calibri</vt:lpstr>
      <vt:lpstr>Calibri Light</vt:lpstr>
      <vt:lpstr>Century Gothic</vt:lpstr>
      <vt:lpstr>Franklin Gothic Heavy</vt:lpstr>
      <vt:lpstr>Lato</vt:lpstr>
      <vt:lpstr>Open Sans</vt:lpstr>
      <vt:lpstr>Segoe UI</vt:lpstr>
      <vt:lpstr>Verdana</vt:lpstr>
      <vt:lpstr>Wingdings</vt:lpstr>
      <vt:lpstr>Office Theme</vt:lpstr>
      <vt:lpstr>Contents Slide Master</vt:lpstr>
      <vt:lpstr>1_Office Theme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Penetapan Unit Kerja Berpredikat WBK dan WBBM PERMENPANRB 10/2019</vt:lpstr>
      <vt:lpstr>PowerPoint Presentation</vt:lpstr>
      <vt:lpstr>PowerPoint Presentation</vt:lpstr>
      <vt:lpstr>DAFTAR SATKER YANG TELAH MENDAPAT PREDIKAT ZI WBK DARI TAHUN 2017 S.D. 2019</vt:lpstr>
      <vt:lpstr>DAFTAR FAKULTAS YANG DIUSULKAN UNTUK  MEMPEROLEH PREDIKAT ZI WBK TAHUN 2020</vt:lpstr>
      <vt:lpstr>DAFTAR FAKULTAS YANG LOLOS KE TAHAP 3 MENUJU PREDIKAT ZI WBK TAHUN 2020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Taufik</dc:creator>
  <cp:lastModifiedBy>Yenni</cp:lastModifiedBy>
  <cp:revision>49</cp:revision>
  <cp:lastPrinted>2020-11-23T02:45:05Z</cp:lastPrinted>
  <dcterms:created xsi:type="dcterms:W3CDTF">2020-08-26T02:25:49Z</dcterms:created>
  <dcterms:modified xsi:type="dcterms:W3CDTF">2020-11-25T00:15:54Z</dcterms:modified>
</cp:coreProperties>
</file>