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9"/>
  </p:notesMasterIdLst>
  <p:sldIdLst>
    <p:sldId id="344" r:id="rId4"/>
    <p:sldId id="347" r:id="rId5"/>
    <p:sldId id="348" r:id="rId6"/>
    <p:sldId id="260" r:id="rId7"/>
    <p:sldId id="349" r:id="rId8"/>
    <p:sldId id="371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277" r:id="rId19"/>
    <p:sldId id="369" r:id="rId20"/>
    <p:sldId id="362" r:id="rId21"/>
    <p:sldId id="363" r:id="rId22"/>
    <p:sldId id="361" r:id="rId23"/>
    <p:sldId id="370" r:id="rId24"/>
    <p:sldId id="364" r:id="rId25"/>
    <p:sldId id="365" r:id="rId26"/>
    <p:sldId id="259" r:id="rId27"/>
    <p:sldId id="36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9F1CD7-ADA1-4549-8FFB-C0AC487C64EF}" type="doc">
      <dgm:prSet loTypeId="urn:microsoft.com/office/officeart/2005/8/layout/vList3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ID"/>
        </a:p>
      </dgm:t>
    </dgm:pt>
    <dgm:pt modelId="{3C03785B-B430-4E0A-8412-AD223CD865F5}">
      <dgm:prSet phldrT="[Text]" custT="1"/>
      <dgm:spPr/>
      <dgm:t>
        <a:bodyPr/>
        <a:lstStyle/>
        <a:p>
          <a:pPr algn="just"/>
          <a:r>
            <a:rPr lang="en-AU" sz="1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Keputusan Menteri Pendidikan dan Kebudayaan Nomor 1178/P/2020 tentang Pedoman Pembangunan Zona Integritas menuju Wilayah Bebas dari Korupsi/Wilayah Birokrasi Bersih dan Melayani Kementerian Pendidikan dan Kebudayaan;</a:t>
          </a:r>
          <a:endParaRPr lang="en-ID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Lilita One"/>
          </a:endParaRPr>
        </a:p>
      </dgm:t>
    </dgm:pt>
    <dgm:pt modelId="{F2F2BE12-0FCC-45F3-9208-F504484FEA1A}" type="parTrans" cxnId="{AF041486-D2E7-4C96-8E2E-B1F9BA2253BD}">
      <dgm:prSet/>
      <dgm:spPr/>
      <dgm:t>
        <a:bodyPr/>
        <a:lstStyle/>
        <a:p>
          <a:pPr algn="just"/>
          <a:endParaRPr lang="en-ID" sz="4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Lilita One"/>
          </a:endParaRPr>
        </a:p>
      </dgm:t>
    </dgm:pt>
    <dgm:pt modelId="{BEFDD87A-20AF-447F-94BF-0F2F3571689D}" type="sibTrans" cxnId="{AF041486-D2E7-4C96-8E2E-B1F9BA2253BD}">
      <dgm:prSet/>
      <dgm:spPr/>
      <dgm:t>
        <a:bodyPr/>
        <a:lstStyle/>
        <a:p>
          <a:pPr algn="just"/>
          <a:endParaRPr lang="en-ID" sz="4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Lilita One"/>
          </a:endParaRPr>
        </a:p>
      </dgm:t>
    </dgm:pt>
    <dgm:pt modelId="{822C69BD-2E8F-4D2F-94E0-A69F41EAB132}">
      <dgm:prSet phldrT="[Text]" custT="1"/>
      <dgm:spPr/>
      <dgm:t>
        <a:bodyPr/>
        <a:lstStyle/>
        <a:p>
          <a:pPr algn="just"/>
          <a:r>
            <a:rPr lang="id-ID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Peraturan Menteri Pendayagunaan Aparatur Negara dan Reformasi Birokrasi </a:t>
          </a:r>
          <a:r>
            <a:rPr lang="en-US" sz="1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Nomor</a:t>
          </a:r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10 </a:t>
          </a:r>
          <a:r>
            <a:rPr lang="en-US" sz="1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Tahun</a:t>
          </a:r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2019 </a:t>
          </a:r>
          <a:r>
            <a:rPr lang="id-ID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tentang Pedoman Pembangunan Zona Integritas Menuju Wilayah Bebas dari Korupsi dan Wilayah Birokrasi Bersih dan Melayani di Lingkungan Instansi Pemerintah</a:t>
          </a:r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;</a:t>
          </a:r>
          <a:endParaRPr lang="en-ID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Lilita One"/>
          </a:endParaRPr>
        </a:p>
      </dgm:t>
    </dgm:pt>
    <dgm:pt modelId="{10DD1897-D83B-42EB-9EE0-D079CC390A6F}" type="parTrans" cxnId="{6B0FEB19-4285-4FB4-9782-4FB0C3DE0583}">
      <dgm:prSet/>
      <dgm:spPr/>
      <dgm:t>
        <a:bodyPr/>
        <a:lstStyle/>
        <a:p>
          <a:pPr algn="just"/>
          <a:endParaRPr lang="en-ID" sz="4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Lilita One"/>
          </a:endParaRPr>
        </a:p>
      </dgm:t>
    </dgm:pt>
    <dgm:pt modelId="{07E9E6E8-9060-4590-BDB3-F54667F726B2}" type="sibTrans" cxnId="{6B0FEB19-4285-4FB4-9782-4FB0C3DE0583}">
      <dgm:prSet/>
      <dgm:spPr/>
      <dgm:t>
        <a:bodyPr/>
        <a:lstStyle/>
        <a:p>
          <a:pPr algn="just"/>
          <a:endParaRPr lang="en-ID" sz="4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Lilita One"/>
          </a:endParaRPr>
        </a:p>
      </dgm:t>
    </dgm:pt>
    <dgm:pt modelId="{7DCA80D5-BF60-4896-8694-9DE93F50CB8F}">
      <dgm:prSet phldrT="[Text]" custT="1"/>
      <dgm:spPr/>
      <dgm:t>
        <a:bodyPr/>
        <a:lstStyle/>
        <a:p>
          <a:pPr algn="just"/>
          <a:r>
            <a:rPr lang="en-US" sz="1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Peraturan</a:t>
          </a:r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Menteri Pendidikan dan </a:t>
          </a:r>
          <a:r>
            <a:rPr lang="en-US" sz="1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Kebudayaan</a:t>
          </a:r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</a:t>
          </a:r>
          <a:r>
            <a:rPr lang="en-US" sz="1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Nomor</a:t>
          </a:r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22 </a:t>
          </a:r>
          <a:r>
            <a:rPr lang="en-US" sz="1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Tahun</a:t>
          </a:r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2020 </a:t>
          </a:r>
          <a:r>
            <a:rPr lang="en-US" sz="1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tentang</a:t>
          </a:r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</a:t>
          </a:r>
          <a:r>
            <a:rPr lang="en-US" sz="1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Rencana</a:t>
          </a:r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</a:t>
          </a:r>
          <a:r>
            <a:rPr lang="en-US" sz="1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Strategis</a:t>
          </a:r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Kementerian Pendidikan dan </a:t>
          </a:r>
          <a:r>
            <a:rPr lang="en-US" sz="1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Kebudayaan</a:t>
          </a:r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</a:t>
          </a:r>
          <a:r>
            <a:rPr lang="en-US" sz="1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Tahun</a:t>
          </a:r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2020 – 2024;</a:t>
          </a:r>
          <a:endParaRPr lang="en-ID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Lilita One"/>
          </a:endParaRPr>
        </a:p>
      </dgm:t>
    </dgm:pt>
    <dgm:pt modelId="{86E8A5E3-C550-46BD-8F99-25386D0012E2}" type="parTrans" cxnId="{1207FBDA-CC2B-454B-A5F9-D6BA879C5B9B}">
      <dgm:prSet/>
      <dgm:spPr/>
      <dgm:t>
        <a:bodyPr/>
        <a:lstStyle/>
        <a:p>
          <a:pPr algn="just"/>
          <a:endParaRPr lang="en-ID" sz="4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Lilita One"/>
          </a:endParaRPr>
        </a:p>
      </dgm:t>
    </dgm:pt>
    <dgm:pt modelId="{460FD4AC-2C00-4D92-80BE-D440778276A7}" type="sibTrans" cxnId="{1207FBDA-CC2B-454B-A5F9-D6BA879C5B9B}">
      <dgm:prSet/>
      <dgm:spPr/>
      <dgm:t>
        <a:bodyPr/>
        <a:lstStyle/>
        <a:p>
          <a:pPr algn="just"/>
          <a:endParaRPr lang="en-ID" sz="4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Lilita One"/>
          </a:endParaRPr>
        </a:p>
      </dgm:t>
    </dgm:pt>
    <dgm:pt modelId="{55A50FB4-3E23-43D5-BF07-0CE09F1F3BB3}">
      <dgm:prSet phldrT="[Text]" custT="1"/>
      <dgm:spPr/>
      <dgm:t>
        <a:bodyPr/>
        <a:lstStyle/>
        <a:p>
          <a:pPr algn="just"/>
          <a:r>
            <a:rPr lang="en-US" sz="1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Peraturan Presiden Nomor 81 Tahun 2010 tentang </a:t>
          </a:r>
          <a:r>
            <a:rPr lang="en-US" sz="1800" b="0" i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Grand Design</a:t>
          </a:r>
          <a:r>
            <a:rPr lang="en-US" sz="1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Reformasi Birokrasi 2010-2025;</a:t>
          </a:r>
          <a:endParaRPr lang="en-ID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Lilita One"/>
          </a:endParaRPr>
        </a:p>
      </dgm:t>
    </dgm:pt>
    <dgm:pt modelId="{C377CCBF-FE3B-4E25-A9CC-3EA1DA83806D}" type="parTrans" cxnId="{DA052CEB-5392-49BB-A1FE-C14BD9618FF7}">
      <dgm:prSet/>
      <dgm:spPr/>
      <dgm:t>
        <a:bodyPr/>
        <a:lstStyle/>
        <a:p>
          <a:pPr algn="just"/>
          <a:endParaRPr lang="en-ID" sz="4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Lilita One"/>
          </a:endParaRPr>
        </a:p>
      </dgm:t>
    </dgm:pt>
    <dgm:pt modelId="{3180980B-7F8E-46CE-AD7D-C5B5B697BE50}" type="sibTrans" cxnId="{DA052CEB-5392-49BB-A1FE-C14BD9618FF7}">
      <dgm:prSet/>
      <dgm:spPr/>
      <dgm:t>
        <a:bodyPr/>
        <a:lstStyle/>
        <a:p>
          <a:pPr algn="just"/>
          <a:endParaRPr lang="en-ID" sz="4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Lilita One"/>
          </a:endParaRPr>
        </a:p>
      </dgm:t>
    </dgm:pt>
    <dgm:pt modelId="{E1CEC9DB-5838-4121-86BF-3BCED86993E2}" type="pres">
      <dgm:prSet presAssocID="{CE9F1CD7-ADA1-4549-8FFB-C0AC487C64EF}" presName="linearFlow" presStyleCnt="0">
        <dgm:presLayoutVars>
          <dgm:dir/>
          <dgm:resizeHandles val="exact"/>
        </dgm:presLayoutVars>
      </dgm:prSet>
      <dgm:spPr/>
    </dgm:pt>
    <dgm:pt modelId="{FEBBBD38-1D46-40AD-A28D-50B86F5F2C3C}" type="pres">
      <dgm:prSet presAssocID="{55A50FB4-3E23-43D5-BF07-0CE09F1F3BB3}" presName="composite" presStyleCnt="0"/>
      <dgm:spPr/>
    </dgm:pt>
    <dgm:pt modelId="{A3EC9734-8276-4882-AC0E-CF84632DE226}" type="pres">
      <dgm:prSet presAssocID="{55A50FB4-3E23-43D5-BF07-0CE09F1F3BB3}" presName="imgShp" presStyleLbl="fgImgPlace1" presStyleIdx="0" presStyleCnt="4"/>
      <dgm:spPr/>
    </dgm:pt>
    <dgm:pt modelId="{C4FA3DB0-7459-4F35-A911-79F6DE01E7FE}" type="pres">
      <dgm:prSet presAssocID="{55A50FB4-3E23-43D5-BF07-0CE09F1F3BB3}" presName="txShp" presStyleLbl="node1" presStyleIdx="0" presStyleCnt="4">
        <dgm:presLayoutVars>
          <dgm:bulletEnabled val="1"/>
        </dgm:presLayoutVars>
      </dgm:prSet>
      <dgm:spPr/>
    </dgm:pt>
    <dgm:pt modelId="{FBF01BA6-3E5B-43B5-B88B-3C79B77AF127}" type="pres">
      <dgm:prSet presAssocID="{3180980B-7F8E-46CE-AD7D-C5B5B697BE50}" presName="spacing" presStyleCnt="0"/>
      <dgm:spPr/>
    </dgm:pt>
    <dgm:pt modelId="{065C8E65-4FDE-4FCD-8CF3-ACE6F2F085E7}" type="pres">
      <dgm:prSet presAssocID="{7DCA80D5-BF60-4896-8694-9DE93F50CB8F}" presName="composite" presStyleCnt="0"/>
      <dgm:spPr/>
    </dgm:pt>
    <dgm:pt modelId="{3AAA33C8-1981-45DB-B0AE-0454F6972D11}" type="pres">
      <dgm:prSet presAssocID="{7DCA80D5-BF60-4896-8694-9DE93F50CB8F}" presName="imgShp" presStyleLbl="fgImgPlace1" presStyleIdx="1" presStyleCnt="4"/>
      <dgm:spPr/>
    </dgm:pt>
    <dgm:pt modelId="{6753AA44-E8BC-4F09-A6F7-7D581349CE26}" type="pres">
      <dgm:prSet presAssocID="{7DCA80D5-BF60-4896-8694-9DE93F50CB8F}" presName="txShp" presStyleLbl="node1" presStyleIdx="1" presStyleCnt="4">
        <dgm:presLayoutVars>
          <dgm:bulletEnabled val="1"/>
        </dgm:presLayoutVars>
      </dgm:prSet>
      <dgm:spPr/>
    </dgm:pt>
    <dgm:pt modelId="{7B93B57E-ECC1-4CB9-947E-98CD80422B86}" type="pres">
      <dgm:prSet presAssocID="{460FD4AC-2C00-4D92-80BE-D440778276A7}" presName="spacing" presStyleCnt="0"/>
      <dgm:spPr/>
    </dgm:pt>
    <dgm:pt modelId="{E519C5EA-6092-4CCB-A4D8-7736C9973F10}" type="pres">
      <dgm:prSet presAssocID="{822C69BD-2E8F-4D2F-94E0-A69F41EAB132}" presName="composite" presStyleCnt="0"/>
      <dgm:spPr/>
    </dgm:pt>
    <dgm:pt modelId="{A1700426-9FB5-45F7-AB6D-9D0B068F5471}" type="pres">
      <dgm:prSet presAssocID="{822C69BD-2E8F-4D2F-94E0-A69F41EAB132}" presName="imgShp" presStyleLbl="fgImgPlace1" presStyleIdx="2" presStyleCnt="4"/>
      <dgm:spPr/>
    </dgm:pt>
    <dgm:pt modelId="{64085DD9-A131-4ED7-B980-3312B0441461}" type="pres">
      <dgm:prSet presAssocID="{822C69BD-2E8F-4D2F-94E0-A69F41EAB132}" presName="txShp" presStyleLbl="node1" presStyleIdx="2" presStyleCnt="4">
        <dgm:presLayoutVars>
          <dgm:bulletEnabled val="1"/>
        </dgm:presLayoutVars>
      </dgm:prSet>
      <dgm:spPr/>
    </dgm:pt>
    <dgm:pt modelId="{07E080F5-EFBB-4F56-A3CD-535562C19F1C}" type="pres">
      <dgm:prSet presAssocID="{07E9E6E8-9060-4590-BDB3-F54667F726B2}" presName="spacing" presStyleCnt="0"/>
      <dgm:spPr/>
    </dgm:pt>
    <dgm:pt modelId="{4C80627B-7F75-4641-A16B-455CB072047D}" type="pres">
      <dgm:prSet presAssocID="{3C03785B-B430-4E0A-8412-AD223CD865F5}" presName="composite" presStyleCnt="0"/>
      <dgm:spPr/>
    </dgm:pt>
    <dgm:pt modelId="{DAEC2CAD-4053-4224-B745-C9E790AFCA0F}" type="pres">
      <dgm:prSet presAssocID="{3C03785B-B430-4E0A-8412-AD223CD865F5}" presName="imgShp" presStyleLbl="fgImgPlace1" presStyleIdx="3" presStyleCnt="4"/>
      <dgm:spPr/>
    </dgm:pt>
    <dgm:pt modelId="{1930891D-F1DB-4D31-A7AC-0BAE7F38BFFC}" type="pres">
      <dgm:prSet presAssocID="{3C03785B-B430-4E0A-8412-AD223CD865F5}" presName="txShp" presStyleLbl="node1" presStyleIdx="3" presStyleCnt="4">
        <dgm:presLayoutVars>
          <dgm:bulletEnabled val="1"/>
        </dgm:presLayoutVars>
      </dgm:prSet>
      <dgm:spPr/>
    </dgm:pt>
  </dgm:ptLst>
  <dgm:cxnLst>
    <dgm:cxn modelId="{36747C0F-AC55-4407-B380-35FE31AF1544}" type="presOf" srcId="{55A50FB4-3E23-43D5-BF07-0CE09F1F3BB3}" destId="{C4FA3DB0-7459-4F35-A911-79F6DE01E7FE}" srcOrd="0" destOrd="0" presId="urn:microsoft.com/office/officeart/2005/8/layout/vList3"/>
    <dgm:cxn modelId="{90C19A14-BD82-4816-B335-3455DB9560E3}" type="presOf" srcId="{7DCA80D5-BF60-4896-8694-9DE93F50CB8F}" destId="{6753AA44-E8BC-4F09-A6F7-7D581349CE26}" srcOrd="0" destOrd="0" presId="urn:microsoft.com/office/officeart/2005/8/layout/vList3"/>
    <dgm:cxn modelId="{6B0FEB19-4285-4FB4-9782-4FB0C3DE0583}" srcId="{CE9F1CD7-ADA1-4549-8FFB-C0AC487C64EF}" destId="{822C69BD-2E8F-4D2F-94E0-A69F41EAB132}" srcOrd="2" destOrd="0" parTransId="{10DD1897-D83B-42EB-9EE0-D079CC390A6F}" sibTransId="{07E9E6E8-9060-4590-BDB3-F54667F726B2}"/>
    <dgm:cxn modelId="{69912B66-9DF1-46EA-86D4-6CD142A50114}" type="presOf" srcId="{822C69BD-2E8F-4D2F-94E0-A69F41EAB132}" destId="{64085DD9-A131-4ED7-B980-3312B0441461}" srcOrd="0" destOrd="0" presId="urn:microsoft.com/office/officeart/2005/8/layout/vList3"/>
    <dgm:cxn modelId="{AF041486-D2E7-4C96-8E2E-B1F9BA2253BD}" srcId="{CE9F1CD7-ADA1-4549-8FFB-C0AC487C64EF}" destId="{3C03785B-B430-4E0A-8412-AD223CD865F5}" srcOrd="3" destOrd="0" parTransId="{F2F2BE12-0FCC-45F3-9208-F504484FEA1A}" sibTransId="{BEFDD87A-20AF-447F-94BF-0F2F3571689D}"/>
    <dgm:cxn modelId="{C05066B5-D1BA-4BE5-B1A5-5E0419A53FB4}" type="presOf" srcId="{3C03785B-B430-4E0A-8412-AD223CD865F5}" destId="{1930891D-F1DB-4D31-A7AC-0BAE7F38BFFC}" srcOrd="0" destOrd="0" presId="urn:microsoft.com/office/officeart/2005/8/layout/vList3"/>
    <dgm:cxn modelId="{1207FBDA-CC2B-454B-A5F9-D6BA879C5B9B}" srcId="{CE9F1CD7-ADA1-4549-8FFB-C0AC487C64EF}" destId="{7DCA80D5-BF60-4896-8694-9DE93F50CB8F}" srcOrd="1" destOrd="0" parTransId="{86E8A5E3-C550-46BD-8F99-25386D0012E2}" sibTransId="{460FD4AC-2C00-4D92-80BE-D440778276A7}"/>
    <dgm:cxn modelId="{38E093DE-5DFC-4CA2-A2F6-435B61981603}" type="presOf" srcId="{CE9F1CD7-ADA1-4549-8FFB-C0AC487C64EF}" destId="{E1CEC9DB-5838-4121-86BF-3BCED86993E2}" srcOrd="0" destOrd="0" presId="urn:microsoft.com/office/officeart/2005/8/layout/vList3"/>
    <dgm:cxn modelId="{DA052CEB-5392-49BB-A1FE-C14BD9618FF7}" srcId="{CE9F1CD7-ADA1-4549-8FFB-C0AC487C64EF}" destId="{55A50FB4-3E23-43D5-BF07-0CE09F1F3BB3}" srcOrd="0" destOrd="0" parTransId="{C377CCBF-FE3B-4E25-A9CC-3EA1DA83806D}" sibTransId="{3180980B-7F8E-46CE-AD7D-C5B5B697BE50}"/>
    <dgm:cxn modelId="{FABE2019-96FA-4E9F-81CB-4F7223062F7D}" type="presParOf" srcId="{E1CEC9DB-5838-4121-86BF-3BCED86993E2}" destId="{FEBBBD38-1D46-40AD-A28D-50B86F5F2C3C}" srcOrd="0" destOrd="0" presId="urn:microsoft.com/office/officeart/2005/8/layout/vList3"/>
    <dgm:cxn modelId="{9509E209-5F4E-4411-8D0A-CFA48260B918}" type="presParOf" srcId="{FEBBBD38-1D46-40AD-A28D-50B86F5F2C3C}" destId="{A3EC9734-8276-4882-AC0E-CF84632DE226}" srcOrd="0" destOrd="0" presId="urn:microsoft.com/office/officeart/2005/8/layout/vList3"/>
    <dgm:cxn modelId="{8EE8E217-6C5D-475A-BCFA-7C6B633CACE6}" type="presParOf" srcId="{FEBBBD38-1D46-40AD-A28D-50B86F5F2C3C}" destId="{C4FA3DB0-7459-4F35-A911-79F6DE01E7FE}" srcOrd="1" destOrd="0" presId="urn:microsoft.com/office/officeart/2005/8/layout/vList3"/>
    <dgm:cxn modelId="{9A22C215-100A-4D00-9BE6-1246DB8AD8EC}" type="presParOf" srcId="{E1CEC9DB-5838-4121-86BF-3BCED86993E2}" destId="{FBF01BA6-3E5B-43B5-B88B-3C79B77AF127}" srcOrd="1" destOrd="0" presId="urn:microsoft.com/office/officeart/2005/8/layout/vList3"/>
    <dgm:cxn modelId="{F1D773CA-36AD-4278-A8EB-5FE403F706C5}" type="presParOf" srcId="{E1CEC9DB-5838-4121-86BF-3BCED86993E2}" destId="{065C8E65-4FDE-4FCD-8CF3-ACE6F2F085E7}" srcOrd="2" destOrd="0" presId="urn:microsoft.com/office/officeart/2005/8/layout/vList3"/>
    <dgm:cxn modelId="{944E0ECD-9407-4289-9750-EE7FAC34DF0B}" type="presParOf" srcId="{065C8E65-4FDE-4FCD-8CF3-ACE6F2F085E7}" destId="{3AAA33C8-1981-45DB-B0AE-0454F6972D11}" srcOrd="0" destOrd="0" presId="urn:microsoft.com/office/officeart/2005/8/layout/vList3"/>
    <dgm:cxn modelId="{8B034350-3F22-4AD1-814B-755AC5AC606E}" type="presParOf" srcId="{065C8E65-4FDE-4FCD-8CF3-ACE6F2F085E7}" destId="{6753AA44-E8BC-4F09-A6F7-7D581349CE26}" srcOrd="1" destOrd="0" presId="urn:microsoft.com/office/officeart/2005/8/layout/vList3"/>
    <dgm:cxn modelId="{C7CBE5EB-E093-4D23-AF1D-C5C5F3342D23}" type="presParOf" srcId="{E1CEC9DB-5838-4121-86BF-3BCED86993E2}" destId="{7B93B57E-ECC1-4CB9-947E-98CD80422B86}" srcOrd="3" destOrd="0" presId="urn:microsoft.com/office/officeart/2005/8/layout/vList3"/>
    <dgm:cxn modelId="{1D82A698-0ED9-4749-BD33-430F4052ADCD}" type="presParOf" srcId="{E1CEC9DB-5838-4121-86BF-3BCED86993E2}" destId="{E519C5EA-6092-4CCB-A4D8-7736C9973F10}" srcOrd="4" destOrd="0" presId="urn:microsoft.com/office/officeart/2005/8/layout/vList3"/>
    <dgm:cxn modelId="{0DF0B088-C718-4762-8B08-69F10C178537}" type="presParOf" srcId="{E519C5EA-6092-4CCB-A4D8-7736C9973F10}" destId="{A1700426-9FB5-45F7-AB6D-9D0B068F5471}" srcOrd="0" destOrd="0" presId="urn:microsoft.com/office/officeart/2005/8/layout/vList3"/>
    <dgm:cxn modelId="{00DF8F71-F798-40EF-8F43-D57865FC27F6}" type="presParOf" srcId="{E519C5EA-6092-4CCB-A4D8-7736C9973F10}" destId="{64085DD9-A131-4ED7-B980-3312B0441461}" srcOrd="1" destOrd="0" presId="urn:microsoft.com/office/officeart/2005/8/layout/vList3"/>
    <dgm:cxn modelId="{D6AB93F7-F032-41C5-9261-066B0B9F0B7A}" type="presParOf" srcId="{E1CEC9DB-5838-4121-86BF-3BCED86993E2}" destId="{07E080F5-EFBB-4F56-A3CD-535562C19F1C}" srcOrd="5" destOrd="0" presId="urn:microsoft.com/office/officeart/2005/8/layout/vList3"/>
    <dgm:cxn modelId="{E94DB754-562B-4D02-9D4B-6DEF778191F1}" type="presParOf" srcId="{E1CEC9DB-5838-4121-86BF-3BCED86993E2}" destId="{4C80627B-7F75-4641-A16B-455CB072047D}" srcOrd="6" destOrd="0" presId="urn:microsoft.com/office/officeart/2005/8/layout/vList3"/>
    <dgm:cxn modelId="{66CB89B8-92C9-46DC-AC95-801A9D7FED0A}" type="presParOf" srcId="{4C80627B-7F75-4641-A16B-455CB072047D}" destId="{DAEC2CAD-4053-4224-B745-C9E790AFCA0F}" srcOrd="0" destOrd="0" presId="urn:microsoft.com/office/officeart/2005/8/layout/vList3"/>
    <dgm:cxn modelId="{4B34F590-8AF6-4605-A94D-A5E42E819DAE}" type="presParOf" srcId="{4C80627B-7F75-4641-A16B-455CB072047D}" destId="{1930891D-F1DB-4D31-A7AC-0BAE7F38BFF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CB69CA-1891-47EC-A17B-9F22A5C0F2E7}" type="doc">
      <dgm:prSet loTypeId="urn:microsoft.com/office/officeart/2011/layout/HexagonRadial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ID"/>
        </a:p>
      </dgm:t>
    </dgm:pt>
    <dgm:pt modelId="{F95159ED-DAA3-4704-8A50-C537B360EE59}">
      <dgm:prSet phldrT="[Text]"/>
      <dgm:spPr/>
      <dgm:t>
        <a:bodyPr/>
        <a:lstStyle/>
        <a:p>
          <a:endParaRPr lang="en-ID" dirty="0"/>
        </a:p>
      </dgm:t>
    </dgm:pt>
    <dgm:pt modelId="{C8025D37-103D-489B-B3E4-D21E01953039}" type="parTrans" cxnId="{963C7FC0-DB2F-4327-A93B-11C0EFFCEA6A}">
      <dgm:prSet/>
      <dgm:spPr/>
      <dgm:t>
        <a:bodyPr/>
        <a:lstStyle/>
        <a:p>
          <a:endParaRPr lang="en-ID"/>
        </a:p>
      </dgm:t>
    </dgm:pt>
    <dgm:pt modelId="{A6EA337F-7D15-4618-861D-1CD044325912}" type="sibTrans" cxnId="{963C7FC0-DB2F-4327-A93B-11C0EFFCEA6A}">
      <dgm:prSet/>
      <dgm:spPr/>
      <dgm:t>
        <a:bodyPr/>
        <a:lstStyle/>
        <a:p>
          <a:endParaRPr lang="en-ID"/>
        </a:p>
      </dgm:t>
    </dgm:pt>
    <dgm:pt modelId="{7EB5FEC5-DE19-4811-9BCC-DE366AF54D54}">
      <dgm:prSet/>
      <dgm:spPr/>
      <dgm:t>
        <a:bodyPr/>
        <a:lstStyle/>
        <a:p>
          <a:endParaRPr lang="id-ID"/>
        </a:p>
      </dgm:t>
    </dgm:pt>
    <dgm:pt modelId="{AD565876-3B70-46EC-A07A-152C002F0E45}" type="parTrans" cxnId="{64971E90-DDDD-47AB-9B45-65EEF0C0585D}">
      <dgm:prSet/>
      <dgm:spPr/>
      <dgm:t>
        <a:bodyPr/>
        <a:lstStyle/>
        <a:p>
          <a:endParaRPr lang="id-ID"/>
        </a:p>
      </dgm:t>
    </dgm:pt>
    <dgm:pt modelId="{DF0458DE-74F7-4DE4-B113-53F2139C2612}" type="sibTrans" cxnId="{64971E90-DDDD-47AB-9B45-65EEF0C0585D}">
      <dgm:prSet/>
      <dgm:spPr/>
      <dgm:t>
        <a:bodyPr/>
        <a:lstStyle/>
        <a:p>
          <a:endParaRPr lang="id-ID"/>
        </a:p>
      </dgm:t>
    </dgm:pt>
    <dgm:pt modelId="{8A11A7D3-4A35-41EE-9B69-02128EFA8A6D}">
      <dgm:prSet/>
      <dgm:spPr/>
      <dgm:t>
        <a:bodyPr/>
        <a:lstStyle/>
        <a:p>
          <a:endParaRPr lang="id-ID"/>
        </a:p>
      </dgm:t>
    </dgm:pt>
    <dgm:pt modelId="{F2E038C7-10D8-4F7A-AB65-9AD000F90C69}" type="parTrans" cxnId="{F258CA8C-C555-4AFA-80CE-F3637F603894}">
      <dgm:prSet/>
      <dgm:spPr/>
      <dgm:t>
        <a:bodyPr/>
        <a:lstStyle/>
        <a:p>
          <a:endParaRPr lang="id-ID"/>
        </a:p>
      </dgm:t>
    </dgm:pt>
    <dgm:pt modelId="{5A8A29EE-2FC7-46B4-8D6E-69F83CEDFC5B}" type="sibTrans" cxnId="{F258CA8C-C555-4AFA-80CE-F3637F603894}">
      <dgm:prSet/>
      <dgm:spPr/>
      <dgm:t>
        <a:bodyPr/>
        <a:lstStyle/>
        <a:p>
          <a:endParaRPr lang="id-ID"/>
        </a:p>
      </dgm:t>
    </dgm:pt>
    <dgm:pt modelId="{5E463097-7AD1-45BD-B466-2CBACE3CF1C5}" type="pres">
      <dgm:prSet presAssocID="{A0CB69CA-1891-47EC-A17B-9F22A5C0F2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5A51A74-431E-4B3C-A472-26F88C64AD87}" type="pres">
      <dgm:prSet presAssocID="{F95159ED-DAA3-4704-8A50-C537B360EE59}" presName="Parent" presStyleLbl="node0" presStyleIdx="0" presStyleCnt="1" custAng="16200000" custScaleX="60286" custScaleY="57374" custLinFactNeighborY="0">
        <dgm:presLayoutVars>
          <dgm:chMax val="6"/>
          <dgm:chPref val="6"/>
        </dgm:presLayoutVars>
      </dgm:prSet>
      <dgm:spPr/>
    </dgm:pt>
  </dgm:ptLst>
  <dgm:cxnLst>
    <dgm:cxn modelId="{22468505-1B9F-4766-97D6-FBD0B913D587}" type="presOf" srcId="{F95159ED-DAA3-4704-8A50-C537B360EE59}" destId="{65A51A74-431E-4B3C-A472-26F88C64AD87}" srcOrd="0" destOrd="0" presId="urn:microsoft.com/office/officeart/2011/layout/HexagonRadial"/>
    <dgm:cxn modelId="{08894106-8BCF-44B1-95E8-9599540519AA}" type="presOf" srcId="{A0CB69CA-1891-47EC-A17B-9F22A5C0F2E7}" destId="{5E463097-7AD1-45BD-B466-2CBACE3CF1C5}" srcOrd="0" destOrd="0" presId="urn:microsoft.com/office/officeart/2011/layout/HexagonRadial"/>
    <dgm:cxn modelId="{F258CA8C-C555-4AFA-80CE-F3637F603894}" srcId="{A0CB69CA-1891-47EC-A17B-9F22A5C0F2E7}" destId="{8A11A7D3-4A35-41EE-9B69-02128EFA8A6D}" srcOrd="2" destOrd="0" parTransId="{F2E038C7-10D8-4F7A-AB65-9AD000F90C69}" sibTransId="{5A8A29EE-2FC7-46B4-8D6E-69F83CEDFC5B}"/>
    <dgm:cxn modelId="{64971E90-DDDD-47AB-9B45-65EEF0C0585D}" srcId="{A0CB69CA-1891-47EC-A17B-9F22A5C0F2E7}" destId="{7EB5FEC5-DE19-4811-9BCC-DE366AF54D54}" srcOrd="1" destOrd="0" parTransId="{AD565876-3B70-46EC-A07A-152C002F0E45}" sibTransId="{DF0458DE-74F7-4DE4-B113-53F2139C2612}"/>
    <dgm:cxn modelId="{963C7FC0-DB2F-4327-A93B-11C0EFFCEA6A}" srcId="{A0CB69CA-1891-47EC-A17B-9F22A5C0F2E7}" destId="{F95159ED-DAA3-4704-8A50-C537B360EE59}" srcOrd="0" destOrd="0" parTransId="{C8025D37-103D-489B-B3E4-D21E01953039}" sibTransId="{A6EA337F-7D15-4618-861D-1CD044325912}"/>
    <dgm:cxn modelId="{D10FF7FB-F262-47D3-A1B9-5CD311F2A3F5}" type="presParOf" srcId="{5E463097-7AD1-45BD-B466-2CBACE3CF1C5}" destId="{65A51A74-431E-4B3C-A472-26F88C64AD87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A3DB0-7459-4F35-A911-79F6DE01E7FE}">
      <dsp:nvSpPr>
        <dsp:cNvPr id="0" name=""/>
        <dsp:cNvSpPr/>
      </dsp:nvSpPr>
      <dsp:spPr>
        <a:xfrm rot="10800000">
          <a:off x="2622192" y="967"/>
          <a:ext cx="9386173" cy="1032022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093" tIns="68580" rIns="128016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Peraturan Presiden Nomor 81 Tahun 2010 tentang </a:t>
          </a:r>
          <a:r>
            <a:rPr lang="en-US" sz="1800" b="0" i="1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Grand Design</a:t>
          </a:r>
          <a:r>
            <a:rPr lang="en-US" sz="1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Reformasi Birokrasi 2010-2025;</a:t>
          </a:r>
          <a:endParaRPr lang="en-ID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Lilita One"/>
          </a:endParaRPr>
        </a:p>
      </dsp:txBody>
      <dsp:txXfrm rot="10800000">
        <a:off x="2880197" y="967"/>
        <a:ext cx="9128168" cy="1032022"/>
      </dsp:txXfrm>
    </dsp:sp>
    <dsp:sp modelId="{A3EC9734-8276-4882-AC0E-CF84632DE226}">
      <dsp:nvSpPr>
        <dsp:cNvPr id="0" name=""/>
        <dsp:cNvSpPr/>
      </dsp:nvSpPr>
      <dsp:spPr>
        <a:xfrm>
          <a:off x="2106180" y="967"/>
          <a:ext cx="1032022" cy="10320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53AA44-E8BC-4F09-A6F7-7D581349CE26}">
      <dsp:nvSpPr>
        <dsp:cNvPr id="0" name=""/>
        <dsp:cNvSpPr/>
      </dsp:nvSpPr>
      <dsp:spPr>
        <a:xfrm rot="10800000">
          <a:off x="2622192" y="1302457"/>
          <a:ext cx="9386173" cy="1032022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169096"/>
                <a:satOff val="4298"/>
                <a:lumOff val="197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9096"/>
                <a:satOff val="4298"/>
                <a:lumOff val="197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9096"/>
                <a:satOff val="4298"/>
                <a:lumOff val="197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093" tIns="68580" rIns="128016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Peraturan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Menteri Pendidikan dan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Kebudayaan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Nomor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22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Tahun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2020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tentang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Rencana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Strategis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Kementerian Pendidikan dan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Kebudayaan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Tahun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2020 – 2024;</a:t>
          </a:r>
          <a:endParaRPr lang="en-ID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Lilita One"/>
          </a:endParaRPr>
        </a:p>
      </dsp:txBody>
      <dsp:txXfrm rot="10800000">
        <a:off x="2880197" y="1302457"/>
        <a:ext cx="9128168" cy="1032022"/>
      </dsp:txXfrm>
    </dsp:sp>
    <dsp:sp modelId="{3AAA33C8-1981-45DB-B0AE-0454F6972D11}">
      <dsp:nvSpPr>
        <dsp:cNvPr id="0" name=""/>
        <dsp:cNvSpPr/>
      </dsp:nvSpPr>
      <dsp:spPr>
        <a:xfrm>
          <a:off x="2106180" y="1302457"/>
          <a:ext cx="1032022" cy="1032022"/>
        </a:xfrm>
        <a:prstGeom prst="ellipse">
          <a:avLst/>
        </a:prstGeom>
        <a:solidFill>
          <a:schemeClr val="accent1">
            <a:tint val="50000"/>
            <a:hueOff val="-5597"/>
            <a:satOff val="192"/>
            <a:lumOff val="-6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085DD9-A131-4ED7-B980-3312B0441461}">
      <dsp:nvSpPr>
        <dsp:cNvPr id="0" name=""/>
        <dsp:cNvSpPr/>
      </dsp:nvSpPr>
      <dsp:spPr>
        <a:xfrm rot="10800000">
          <a:off x="2622192" y="2603947"/>
          <a:ext cx="9386173" cy="1032022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338191"/>
                <a:satOff val="8596"/>
                <a:lumOff val="395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38191"/>
                <a:satOff val="8596"/>
                <a:lumOff val="395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38191"/>
                <a:satOff val="8596"/>
                <a:lumOff val="395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093" tIns="68580" rIns="128016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Peraturan Menteri Pendayagunaan Aparatur Negara dan Reformasi Birokrasi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Nomor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10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Tahun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 2019 </a:t>
          </a:r>
          <a:r>
            <a:rPr lang="id-ID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tentang Pedoman Pembangunan Zona Integritas Menuju Wilayah Bebas dari Korupsi dan Wilayah Birokrasi Bersih dan Melayani di Lingkungan Instansi Pemerintah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;</a:t>
          </a:r>
          <a:endParaRPr lang="en-ID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Lilita One"/>
          </a:endParaRPr>
        </a:p>
      </dsp:txBody>
      <dsp:txXfrm rot="10800000">
        <a:off x="2880197" y="2603947"/>
        <a:ext cx="9128168" cy="1032022"/>
      </dsp:txXfrm>
    </dsp:sp>
    <dsp:sp modelId="{A1700426-9FB5-45F7-AB6D-9D0B068F5471}">
      <dsp:nvSpPr>
        <dsp:cNvPr id="0" name=""/>
        <dsp:cNvSpPr/>
      </dsp:nvSpPr>
      <dsp:spPr>
        <a:xfrm>
          <a:off x="2106180" y="2603947"/>
          <a:ext cx="1032022" cy="1032022"/>
        </a:xfrm>
        <a:prstGeom prst="ellipse">
          <a:avLst/>
        </a:prstGeom>
        <a:solidFill>
          <a:schemeClr val="accent1">
            <a:tint val="50000"/>
            <a:hueOff val="-11194"/>
            <a:satOff val="383"/>
            <a:lumOff val="-12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30891D-F1DB-4D31-A7AC-0BAE7F38BFFC}">
      <dsp:nvSpPr>
        <dsp:cNvPr id="0" name=""/>
        <dsp:cNvSpPr/>
      </dsp:nvSpPr>
      <dsp:spPr>
        <a:xfrm rot="10800000">
          <a:off x="2622192" y="3905438"/>
          <a:ext cx="9386173" cy="1032022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169096"/>
                <a:satOff val="4298"/>
                <a:lumOff val="197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9096"/>
                <a:satOff val="4298"/>
                <a:lumOff val="197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9096"/>
                <a:satOff val="4298"/>
                <a:lumOff val="197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093" tIns="68580" rIns="128016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lita One"/>
            </a:rPr>
            <a:t>Keputusan Menteri Pendidikan dan Kebudayaan Nomor 1178/P/2020 tentang Pedoman Pembangunan Zona Integritas menuju Wilayah Bebas dari Korupsi/Wilayah Birokrasi Bersih dan Melayani Kementerian Pendidikan dan Kebudayaan;</a:t>
          </a:r>
          <a:endParaRPr lang="en-ID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Lilita One"/>
          </a:endParaRPr>
        </a:p>
      </dsp:txBody>
      <dsp:txXfrm rot="10800000">
        <a:off x="2880197" y="3905438"/>
        <a:ext cx="9128168" cy="1032022"/>
      </dsp:txXfrm>
    </dsp:sp>
    <dsp:sp modelId="{DAEC2CAD-4053-4224-B745-C9E790AFCA0F}">
      <dsp:nvSpPr>
        <dsp:cNvPr id="0" name=""/>
        <dsp:cNvSpPr/>
      </dsp:nvSpPr>
      <dsp:spPr>
        <a:xfrm>
          <a:off x="2106180" y="3905438"/>
          <a:ext cx="1032022" cy="1032022"/>
        </a:xfrm>
        <a:prstGeom prst="ellipse">
          <a:avLst/>
        </a:prstGeom>
        <a:solidFill>
          <a:schemeClr val="accent1">
            <a:tint val="50000"/>
            <a:hueOff val="-16792"/>
            <a:satOff val="575"/>
            <a:lumOff val="-1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51A74-431E-4B3C-A472-26F88C64AD87}">
      <dsp:nvSpPr>
        <dsp:cNvPr id="0" name=""/>
        <dsp:cNvSpPr/>
      </dsp:nvSpPr>
      <dsp:spPr>
        <a:xfrm rot="16200000">
          <a:off x="3889753" y="1342541"/>
          <a:ext cx="4390308" cy="361408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500" kern="1200" dirty="0"/>
        </a:p>
      </dsp:txBody>
      <dsp:txXfrm>
        <a:off x="4599793" y="1927043"/>
        <a:ext cx="2970228" cy="2445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5" name="Google Shape;2985;g6b11a8b499_0_1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6" name="Google Shape;2986;g6b11a8b499_0_1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B08BDAF-A042-4560-BBD8-F1CA5D9DB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90341" y="2999128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375B096-EBDB-4C71-BACA-9F780BF702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4653" y="3623107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1F3A08B-34AD-476C-9953-B19BAF7F62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93127" y="1209715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64DE5B1-7A92-485E-BF4B-DC34DB0ECF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7439" y="1833693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D283E2-312F-41C5-9422-DB6C85B4455D}"/>
              </a:ext>
            </a:extLst>
          </p:cNvPr>
          <p:cNvSpPr/>
          <p:nvPr userDrawn="1"/>
        </p:nvSpPr>
        <p:spPr>
          <a:xfrm flipH="1">
            <a:off x="9483952" y="2398143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AAC7CE-37C6-4882-8A2F-D617C7403A00}"/>
              </a:ext>
            </a:extLst>
          </p:cNvPr>
          <p:cNvSpPr/>
          <p:nvPr userDrawn="1"/>
        </p:nvSpPr>
        <p:spPr>
          <a:xfrm flipH="1">
            <a:off x="0" y="1819635"/>
            <a:ext cx="6869544" cy="3399346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D26266-8DF8-4F9E-8108-90547D7F6DB4}"/>
              </a:ext>
            </a:extLst>
          </p:cNvPr>
          <p:cNvGrpSpPr/>
          <p:nvPr userDrawn="1"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7F633FE-376E-404F-91E4-88544776309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00AA72A-9E73-4E92-9A24-FC8789F6DFA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BD5C51-A833-433E-BB70-71DFE09A603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38E9B8E-66AA-4D07-8C4F-4CA5F0182522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BC8E66A-1394-4D3C-B2E0-334A1F599DA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D4802E1-A5FC-45E8-8180-8E940D832B5F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825B71-4111-4DEB-8EF4-3C86689A682C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3A80384-9207-4A80-9B70-A1F7CDE8F6C3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416A75-B8CF-4929-BC37-2BBFEDC80AA1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01AED590-6033-41B9-B612-A655FC2D2471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4BA74944-B383-469B-9810-16FAA473610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3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73844864-235F-4E14-9FBA-EB17CB8C013A}"/>
              </a:ext>
            </a:extLst>
          </p:cNvPr>
          <p:cNvGrpSpPr/>
          <p:nvPr userDrawn="1"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A0C7D66C-8C6F-4B9E-8DC1-072BF2073C6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764ECC13-9256-4F74-B289-1001D8F2747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6" name="Group 23">
              <a:extLst>
                <a:ext uri="{FF2B5EF4-FFF2-40B4-BE49-F238E27FC236}">
                  <a16:creationId xmlns:a16="http://schemas.microsoft.com/office/drawing/2014/main" id="{808E2BAA-465D-4C79-8B44-51C252EE8A0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2402E4F7-C37D-4790-B616-737E2810F7F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8" name="Rounded Rectangle 25">
                <a:extLst>
                  <a:ext uri="{FF2B5EF4-FFF2-40B4-BE49-F238E27FC236}">
                    <a16:creationId xmlns:a16="http://schemas.microsoft.com/office/drawing/2014/main" id="{76D07C3D-86F4-43C7-B719-BBBFD744E10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1B67B68D-FEC5-42A8-B837-0016014A5CE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6F402C5-963E-430D-8D32-CCEA9657B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2">
            <a:extLst>
              <a:ext uri="{FF2B5EF4-FFF2-40B4-BE49-F238E27FC236}">
                <a16:creationId xmlns:a16="http://schemas.microsoft.com/office/drawing/2014/main" id="{E58C46AB-72B0-452F-8968-7F13D6C693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AE252F-2F95-498B-9748-639B6E785753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0EF3A-BE58-433D-9D14-B9221C51EC7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912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columns">
  <p:cSld name="Five columns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latin typeface="Bahnschrift" panose="020B05020402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7"/>
          <p:cNvSpPr txBox="1">
            <a:spLocks noGrp="1"/>
          </p:cNvSpPr>
          <p:nvPr>
            <p:ph type="subTitle" idx="1"/>
          </p:nvPr>
        </p:nvSpPr>
        <p:spPr>
          <a:xfrm>
            <a:off x="1990651" y="4890433"/>
            <a:ext cx="22608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47" name="Google Shape;747;p27"/>
          <p:cNvSpPr txBox="1">
            <a:spLocks noGrp="1"/>
          </p:cNvSpPr>
          <p:nvPr>
            <p:ph type="subTitle" idx="2"/>
          </p:nvPr>
        </p:nvSpPr>
        <p:spPr>
          <a:xfrm>
            <a:off x="1990667" y="5357389"/>
            <a:ext cx="2260800" cy="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27"/>
          <p:cNvSpPr txBox="1">
            <a:spLocks noGrp="1"/>
          </p:cNvSpPr>
          <p:nvPr>
            <p:ph type="subTitle" idx="3"/>
          </p:nvPr>
        </p:nvSpPr>
        <p:spPr>
          <a:xfrm>
            <a:off x="4965584" y="4890433"/>
            <a:ext cx="22608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49" name="Google Shape;749;p27"/>
          <p:cNvSpPr txBox="1">
            <a:spLocks noGrp="1"/>
          </p:cNvSpPr>
          <p:nvPr>
            <p:ph type="subTitle" idx="4"/>
          </p:nvPr>
        </p:nvSpPr>
        <p:spPr>
          <a:xfrm>
            <a:off x="4965600" y="5357389"/>
            <a:ext cx="2260800" cy="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27"/>
          <p:cNvSpPr txBox="1">
            <a:spLocks noGrp="1"/>
          </p:cNvSpPr>
          <p:nvPr>
            <p:ph type="subTitle" idx="5"/>
          </p:nvPr>
        </p:nvSpPr>
        <p:spPr>
          <a:xfrm>
            <a:off x="7940517" y="4890433"/>
            <a:ext cx="22608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51" name="Google Shape;751;p27"/>
          <p:cNvSpPr txBox="1">
            <a:spLocks noGrp="1"/>
          </p:cNvSpPr>
          <p:nvPr>
            <p:ph type="subTitle" idx="6"/>
          </p:nvPr>
        </p:nvSpPr>
        <p:spPr>
          <a:xfrm>
            <a:off x="7940533" y="5357389"/>
            <a:ext cx="2260800" cy="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7"/>
          <p:cNvSpPr txBox="1">
            <a:spLocks noGrp="1"/>
          </p:cNvSpPr>
          <p:nvPr>
            <p:ph type="subTitle" idx="7"/>
          </p:nvPr>
        </p:nvSpPr>
        <p:spPr>
          <a:xfrm>
            <a:off x="3455100" y="2236968"/>
            <a:ext cx="22608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53" name="Google Shape;753;p27"/>
          <p:cNvSpPr txBox="1">
            <a:spLocks noGrp="1"/>
          </p:cNvSpPr>
          <p:nvPr>
            <p:ph type="subTitle" idx="8"/>
          </p:nvPr>
        </p:nvSpPr>
        <p:spPr>
          <a:xfrm>
            <a:off x="3455133" y="1623500"/>
            <a:ext cx="2260800" cy="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27"/>
          <p:cNvSpPr txBox="1">
            <a:spLocks noGrp="1"/>
          </p:cNvSpPr>
          <p:nvPr>
            <p:ph type="subTitle" idx="9"/>
          </p:nvPr>
        </p:nvSpPr>
        <p:spPr>
          <a:xfrm>
            <a:off x="6453051" y="2236968"/>
            <a:ext cx="22608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55" name="Google Shape;755;p27"/>
          <p:cNvSpPr txBox="1">
            <a:spLocks noGrp="1"/>
          </p:cNvSpPr>
          <p:nvPr>
            <p:ph type="subTitle" idx="13"/>
          </p:nvPr>
        </p:nvSpPr>
        <p:spPr>
          <a:xfrm>
            <a:off x="6453100" y="1623817"/>
            <a:ext cx="2260800" cy="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30423D-C824-4775-9570-2E56E473A5FD}"/>
              </a:ext>
            </a:extLst>
          </p:cNvPr>
          <p:cNvGrpSpPr/>
          <p:nvPr userDrawn="1"/>
        </p:nvGrpSpPr>
        <p:grpSpPr>
          <a:xfrm>
            <a:off x="-974" y="6334340"/>
            <a:ext cx="12191777" cy="530005"/>
            <a:chOff x="-731" y="4750755"/>
            <a:chExt cx="9143833" cy="397504"/>
          </a:xfrm>
        </p:grpSpPr>
        <p:sp>
          <p:nvSpPr>
            <p:cNvPr id="15" name="Google Shape;13;p3">
              <a:extLst>
                <a:ext uri="{FF2B5EF4-FFF2-40B4-BE49-F238E27FC236}">
                  <a16:creationId xmlns:a16="http://schemas.microsoft.com/office/drawing/2014/main" id="{D41C1D58-1382-45F1-B749-3E5F61D0B879}"/>
                </a:ext>
              </a:extLst>
            </p:cNvPr>
            <p:cNvSpPr/>
            <p:nvPr/>
          </p:nvSpPr>
          <p:spPr>
            <a:xfrm>
              <a:off x="-731" y="4750755"/>
              <a:ext cx="9143833" cy="397504"/>
            </a:xfrm>
            <a:custGeom>
              <a:avLst/>
              <a:gdLst/>
              <a:ahLst/>
              <a:cxnLst/>
              <a:rect l="l" t="t" r="r" b="b"/>
              <a:pathLst>
                <a:path w="285299" h="14838" extrusionOk="0">
                  <a:moveTo>
                    <a:pt x="0" y="1"/>
                  </a:moveTo>
                  <a:lnTo>
                    <a:pt x="0" y="14838"/>
                  </a:lnTo>
                  <a:lnTo>
                    <a:pt x="285299" y="14838"/>
                  </a:lnTo>
                  <a:lnTo>
                    <a:pt x="285299" y="1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715415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67" dirty="0">
                  <a:solidFill>
                    <a:schemeClr val="bg1">
                      <a:lumMod val="75000"/>
                    </a:schemeClr>
                  </a:solidFill>
                  <a:latin typeface="Lilita One"/>
                </a:rPr>
                <a:t>KEMENTERIAN</a:t>
              </a:r>
            </a:p>
            <a:p>
              <a:pPr marL="715415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67" dirty="0">
                  <a:solidFill>
                    <a:schemeClr val="bg1">
                      <a:lumMod val="75000"/>
                    </a:schemeClr>
                  </a:solidFill>
                  <a:latin typeface="Lilita One"/>
                </a:rPr>
                <a:t>PENDIDIKAN DAN KEBUDAYAAN</a:t>
              </a:r>
              <a:endParaRPr sz="1467" dirty="0">
                <a:solidFill>
                  <a:schemeClr val="bg1">
                    <a:lumMod val="75000"/>
                  </a:schemeClr>
                </a:solidFill>
                <a:latin typeface="Lilita One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D86A4E7-E2B7-4F60-BD85-8F466BB544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485" y="4770486"/>
              <a:ext cx="359404" cy="35940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B16006-327E-4A1A-A60B-6AFEE29F88EF}"/>
                </a:ext>
              </a:extLst>
            </p:cNvPr>
            <p:cNvSpPr txBox="1"/>
            <p:nvPr userDrawn="1"/>
          </p:nvSpPr>
          <p:spPr>
            <a:xfrm>
              <a:off x="6428300" y="4818702"/>
              <a:ext cx="2545715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>
                      <a:lumMod val="85000"/>
                    </a:schemeClr>
                  </a:solidFill>
                  <a:latin typeface="Lilita One"/>
                </a:rPr>
                <a:t>www.</a:t>
              </a:r>
              <a:r>
                <a:rPr lang="en-US" sz="1400" b="1" dirty="0">
                  <a:solidFill>
                    <a:schemeClr val="bg1">
                      <a:lumMod val="75000"/>
                    </a:schemeClr>
                  </a:solidFill>
                  <a:latin typeface="Lilita One"/>
                </a:rPr>
                <a:t>KEMDIKBUD</a:t>
              </a:r>
              <a:r>
                <a:rPr lang="en-US" sz="1400" dirty="0">
                  <a:solidFill>
                    <a:schemeClr val="bg1">
                      <a:lumMod val="85000"/>
                    </a:schemeClr>
                  </a:solidFill>
                  <a:latin typeface="Lilita One"/>
                </a:rPr>
                <a:t>.go.id</a:t>
              </a:r>
              <a:endParaRPr lang="en-ID" sz="1400" dirty="0">
                <a:solidFill>
                  <a:schemeClr val="bg1">
                    <a:lumMod val="85000"/>
                  </a:schemeClr>
                </a:solidFill>
                <a:latin typeface="Lilita One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E681A1F-A0B9-4C66-81C7-7DEE310935F3}"/>
                </a:ext>
              </a:extLst>
            </p:cNvPr>
            <p:cNvGrpSpPr/>
            <p:nvPr userDrawn="1"/>
          </p:nvGrpSpPr>
          <p:grpSpPr>
            <a:xfrm>
              <a:off x="3522957" y="4818703"/>
              <a:ext cx="3434618" cy="230833"/>
              <a:chOff x="642253" y="3817357"/>
              <a:chExt cx="5573809" cy="374602"/>
            </a:xfrm>
          </p:grpSpPr>
          <p:grpSp>
            <p:nvGrpSpPr>
              <p:cNvPr id="25" name="Google Shape;19826;p77">
                <a:extLst>
                  <a:ext uri="{FF2B5EF4-FFF2-40B4-BE49-F238E27FC236}">
                    <a16:creationId xmlns:a16="http://schemas.microsoft.com/office/drawing/2014/main" id="{731E8FBA-D232-426B-B353-57BA7F9ECD40}"/>
                  </a:ext>
                </a:extLst>
              </p:cNvPr>
              <p:cNvGrpSpPr/>
              <p:nvPr userDrawn="1"/>
            </p:nvGrpSpPr>
            <p:grpSpPr>
              <a:xfrm>
                <a:off x="642253" y="3817357"/>
                <a:ext cx="362920" cy="356865"/>
                <a:chOff x="2866317" y="3817357"/>
                <a:chExt cx="362920" cy="356865"/>
              </a:xfrm>
            </p:grpSpPr>
            <p:sp>
              <p:nvSpPr>
                <p:cNvPr id="39" name="Google Shape;19827;p77">
                  <a:extLst>
                    <a:ext uri="{FF2B5EF4-FFF2-40B4-BE49-F238E27FC236}">
                      <a16:creationId xmlns:a16="http://schemas.microsoft.com/office/drawing/2014/main" id="{B31D0765-AC5A-4191-AA0A-6A8271649B60}"/>
                    </a:ext>
                  </a:extLst>
                </p:cNvPr>
                <p:cNvSpPr/>
                <p:nvPr/>
              </p:nvSpPr>
              <p:spPr>
                <a:xfrm>
                  <a:off x="2866317" y="3817357"/>
                  <a:ext cx="356865" cy="35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599" extrusionOk="0">
                      <a:moveTo>
                        <a:pt x="6799" y="0"/>
                      </a:moveTo>
                      <a:cubicBezTo>
                        <a:pt x="3046" y="0"/>
                        <a:pt x="0" y="3046"/>
                        <a:pt x="0" y="6799"/>
                      </a:cubicBezTo>
                      <a:cubicBezTo>
                        <a:pt x="0" y="10552"/>
                        <a:pt x="3046" y="13598"/>
                        <a:pt x="6799" y="13598"/>
                      </a:cubicBezTo>
                      <a:cubicBezTo>
                        <a:pt x="10567" y="13598"/>
                        <a:pt x="13613" y="10552"/>
                        <a:pt x="13613" y="6799"/>
                      </a:cubicBezTo>
                      <a:cubicBezTo>
                        <a:pt x="13613" y="3046"/>
                        <a:pt x="10567" y="0"/>
                        <a:pt x="6799" y="0"/>
                      </a:cubicBezTo>
                      <a:close/>
                    </a:path>
                  </a:pathLst>
                </a:custGeom>
                <a:solidFill>
                  <a:srgbClr val="8AA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" name="Google Shape;19828;p77">
                  <a:extLst>
                    <a:ext uri="{FF2B5EF4-FFF2-40B4-BE49-F238E27FC236}">
                      <a16:creationId xmlns:a16="http://schemas.microsoft.com/office/drawing/2014/main" id="{59177C4A-4756-40FC-9EDA-061CBE502E5E}"/>
                    </a:ext>
                  </a:extLst>
                </p:cNvPr>
                <p:cNvSpPr/>
                <p:nvPr/>
              </p:nvSpPr>
              <p:spPr>
                <a:xfrm>
                  <a:off x="3021457" y="3817357"/>
                  <a:ext cx="207780" cy="356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6" h="13602" extrusionOk="0">
                      <a:moveTo>
                        <a:pt x="881" y="0"/>
                      </a:moveTo>
                      <a:cubicBezTo>
                        <a:pt x="593" y="0"/>
                        <a:pt x="290" y="15"/>
                        <a:pt x="1" y="58"/>
                      </a:cubicBezTo>
                      <a:cubicBezTo>
                        <a:pt x="3379" y="505"/>
                        <a:pt x="5919" y="3378"/>
                        <a:pt x="5919" y="6799"/>
                      </a:cubicBezTo>
                      <a:cubicBezTo>
                        <a:pt x="5919" y="10220"/>
                        <a:pt x="3379" y="13093"/>
                        <a:pt x="1" y="13541"/>
                      </a:cubicBezTo>
                      <a:cubicBezTo>
                        <a:pt x="306" y="13581"/>
                        <a:pt x="610" y="13601"/>
                        <a:pt x="909" y="13601"/>
                      </a:cubicBezTo>
                      <a:cubicBezTo>
                        <a:pt x="4431" y="13601"/>
                        <a:pt x="7440" y="10865"/>
                        <a:pt x="7666" y="7247"/>
                      </a:cubicBezTo>
                      <a:cubicBezTo>
                        <a:pt x="7926" y="3320"/>
                        <a:pt x="4822" y="0"/>
                        <a:pt x="881" y="0"/>
                      </a:cubicBezTo>
                      <a:close/>
                    </a:path>
                  </a:pathLst>
                </a:custGeom>
                <a:solidFill>
                  <a:srgbClr val="6277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" name="Google Shape;19829;p77">
                  <a:extLst>
                    <a:ext uri="{FF2B5EF4-FFF2-40B4-BE49-F238E27FC236}">
                      <a16:creationId xmlns:a16="http://schemas.microsoft.com/office/drawing/2014/main" id="{27CE5DF7-96E8-4E29-BB9C-4EBDAEE154F3}"/>
                    </a:ext>
                  </a:extLst>
                </p:cNvPr>
                <p:cNvSpPr/>
                <p:nvPr/>
              </p:nvSpPr>
              <p:spPr>
                <a:xfrm>
                  <a:off x="2928367" y="3894561"/>
                  <a:ext cx="194175" cy="279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7" h="10668" extrusionOk="0">
                      <a:moveTo>
                        <a:pt x="6208" y="0"/>
                      </a:moveTo>
                      <a:cubicBezTo>
                        <a:pt x="4086" y="14"/>
                        <a:pt x="2079" y="1732"/>
                        <a:pt x="2079" y="3854"/>
                      </a:cubicBezTo>
                      <a:lnTo>
                        <a:pt x="2079" y="4114"/>
                      </a:lnTo>
                      <a:cubicBezTo>
                        <a:pt x="2079" y="4129"/>
                        <a:pt x="2051" y="4157"/>
                        <a:pt x="2036" y="4157"/>
                      </a:cubicBezTo>
                      <a:lnTo>
                        <a:pt x="174" y="4157"/>
                      </a:lnTo>
                      <a:cubicBezTo>
                        <a:pt x="73" y="4157"/>
                        <a:pt x="1" y="4230"/>
                        <a:pt x="1" y="4331"/>
                      </a:cubicBezTo>
                      <a:lnTo>
                        <a:pt x="1" y="6048"/>
                      </a:lnTo>
                      <a:cubicBezTo>
                        <a:pt x="1" y="6149"/>
                        <a:pt x="73" y="6236"/>
                        <a:pt x="174" y="6236"/>
                      </a:cubicBezTo>
                      <a:lnTo>
                        <a:pt x="2036" y="6236"/>
                      </a:lnTo>
                      <a:cubicBezTo>
                        <a:pt x="2051" y="6236"/>
                        <a:pt x="2079" y="6251"/>
                        <a:pt x="2079" y="6279"/>
                      </a:cubicBezTo>
                      <a:lnTo>
                        <a:pt x="2079" y="10220"/>
                      </a:lnTo>
                      <a:cubicBezTo>
                        <a:pt x="2079" y="10235"/>
                        <a:pt x="2079" y="10249"/>
                        <a:pt x="2108" y="10264"/>
                      </a:cubicBezTo>
                      <a:cubicBezTo>
                        <a:pt x="2743" y="10495"/>
                        <a:pt x="3422" y="10624"/>
                        <a:pt x="4100" y="10668"/>
                      </a:cubicBezTo>
                      <a:cubicBezTo>
                        <a:pt x="4129" y="10668"/>
                        <a:pt x="4144" y="10639"/>
                        <a:pt x="4144" y="10624"/>
                      </a:cubicBezTo>
                      <a:lnTo>
                        <a:pt x="4144" y="6279"/>
                      </a:lnTo>
                      <a:cubicBezTo>
                        <a:pt x="4144" y="6251"/>
                        <a:pt x="4158" y="6236"/>
                        <a:pt x="4187" y="6236"/>
                      </a:cubicBezTo>
                      <a:lnTo>
                        <a:pt x="7218" y="6236"/>
                      </a:lnTo>
                      <a:cubicBezTo>
                        <a:pt x="7319" y="6236"/>
                        <a:pt x="7406" y="6149"/>
                        <a:pt x="7406" y="6048"/>
                      </a:cubicBezTo>
                      <a:lnTo>
                        <a:pt x="7406" y="4331"/>
                      </a:lnTo>
                      <a:cubicBezTo>
                        <a:pt x="7406" y="4230"/>
                        <a:pt x="7319" y="4143"/>
                        <a:pt x="7218" y="4143"/>
                      </a:cubicBezTo>
                      <a:lnTo>
                        <a:pt x="4187" y="4143"/>
                      </a:lnTo>
                      <a:cubicBezTo>
                        <a:pt x="4158" y="4143"/>
                        <a:pt x="4144" y="4129"/>
                        <a:pt x="4144" y="4100"/>
                      </a:cubicBezTo>
                      <a:lnTo>
                        <a:pt x="4144" y="3854"/>
                      </a:lnTo>
                      <a:cubicBezTo>
                        <a:pt x="4144" y="2714"/>
                        <a:pt x="5068" y="2079"/>
                        <a:pt x="6208" y="2079"/>
                      </a:cubicBezTo>
                      <a:lnTo>
                        <a:pt x="7218" y="2079"/>
                      </a:lnTo>
                      <a:cubicBezTo>
                        <a:pt x="7319" y="2079"/>
                        <a:pt x="7406" y="1992"/>
                        <a:pt x="7406" y="1891"/>
                      </a:cubicBezTo>
                      <a:lnTo>
                        <a:pt x="7406" y="173"/>
                      </a:lnTo>
                      <a:cubicBezTo>
                        <a:pt x="7406" y="72"/>
                        <a:pt x="7319" y="0"/>
                        <a:pt x="7218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" name="Google Shape;19866;p77">
                <a:extLst>
                  <a:ext uri="{FF2B5EF4-FFF2-40B4-BE49-F238E27FC236}">
                    <a16:creationId xmlns:a16="http://schemas.microsoft.com/office/drawing/2014/main" id="{F91D164C-85C4-449C-9237-76BCBE85879B}"/>
                  </a:ext>
                </a:extLst>
              </p:cNvPr>
              <p:cNvGrpSpPr/>
              <p:nvPr userDrawn="1"/>
            </p:nvGrpSpPr>
            <p:grpSpPr>
              <a:xfrm>
                <a:off x="2573368" y="3817357"/>
                <a:ext cx="362920" cy="356865"/>
                <a:chOff x="3314750" y="3817357"/>
                <a:chExt cx="362920" cy="356865"/>
              </a:xfrm>
            </p:grpSpPr>
            <p:sp>
              <p:nvSpPr>
                <p:cNvPr id="34" name="Google Shape;19867;p77">
                  <a:extLst>
                    <a:ext uri="{FF2B5EF4-FFF2-40B4-BE49-F238E27FC236}">
                      <a16:creationId xmlns:a16="http://schemas.microsoft.com/office/drawing/2014/main" id="{BA63C147-B033-4543-9D0D-2CAAFE6B924C}"/>
                    </a:ext>
                  </a:extLst>
                </p:cNvPr>
                <p:cNvSpPr/>
                <p:nvPr/>
              </p:nvSpPr>
              <p:spPr>
                <a:xfrm>
                  <a:off x="3314750" y="3817357"/>
                  <a:ext cx="356865" cy="35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599" extrusionOk="0">
                      <a:moveTo>
                        <a:pt x="6814" y="0"/>
                      </a:moveTo>
                      <a:cubicBezTo>
                        <a:pt x="3046" y="0"/>
                        <a:pt x="0" y="3046"/>
                        <a:pt x="0" y="6799"/>
                      </a:cubicBezTo>
                      <a:cubicBezTo>
                        <a:pt x="0" y="10552"/>
                        <a:pt x="3046" y="13598"/>
                        <a:pt x="6814" y="13598"/>
                      </a:cubicBezTo>
                      <a:cubicBezTo>
                        <a:pt x="10567" y="13598"/>
                        <a:pt x="13613" y="10552"/>
                        <a:pt x="13613" y="6799"/>
                      </a:cubicBezTo>
                      <a:cubicBezTo>
                        <a:pt x="13613" y="3046"/>
                        <a:pt x="10567" y="0"/>
                        <a:pt x="6814" y="0"/>
                      </a:cubicBezTo>
                      <a:close/>
                    </a:path>
                  </a:pathLst>
                </a:custGeom>
                <a:solidFill>
                  <a:srgbClr val="AABB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" name="Google Shape;19868;p77">
                  <a:extLst>
                    <a:ext uri="{FF2B5EF4-FFF2-40B4-BE49-F238E27FC236}">
                      <a16:creationId xmlns:a16="http://schemas.microsoft.com/office/drawing/2014/main" id="{6BBFBD65-6B18-4665-A903-5AB68BFAE5AD}"/>
                    </a:ext>
                  </a:extLst>
                </p:cNvPr>
                <p:cNvSpPr/>
                <p:nvPr/>
              </p:nvSpPr>
              <p:spPr>
                <a:xfrm>
                  <a:off x="3469891" y="3817357"/>
                  <a:ext cx="207780" cy="356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6" h="13613" extrusionOk="0">
                      <a:moveTo>
                        <a:pt x="881" y="0"/>
                      </a:moveTo>
                      <a:cubicBezTo>
                        <a:pt x="884" y="0"/>
                        <a:pt x="886" y="0"/>
                        <a:pt x="888" y="0"/>
                      </a:cubicBezTo>
                      <a:lnTo>
                        <a:pt x="888" y="0"/>
                      </a:lnTo>
                      <a:cubicBezTo>
                        <a:pt x="891" y="0"/>
                        <a:pt x="893" y="0"/>
                        <a:pt x="896" y="0"/>
                      </a:cubicBezTo>
                      <a:close/>
                      <a:moveTo>
                        <a:pt x="888" y="0"/>
                      </a:moveTo>
                      <a:lnTo>
                        <a:pt x="888" y="0"/>
                      </a:lnTo>
                      <a:cubicBezTo>
                        <a:pt x="588" y="0"/>
                        <a:pt x="301" y="15"/>
                        <a:pt x="1" y="58"/>
                      </a:cubicBezTo>
                      <a:cubicBezTo>
                        <a:pt x="3393" y="491"/>
                        <a:pt x="5934" y="3378"/>
                        <a:pt x="5934" y="6799"/>
                      </a:cubicBezTo>
                      <a:cubicBezTo>
                        <a:pt x="5934" y="10220"/>
                        <a:pt x="3393" y="13107"/>
                        <a:pt x="1" y="13555"/>
                      </a:cubicBezTo>
                      <a:cubicBezTo>
                        <a:pt x="299" y="13594"/>
                        <a:pt x="595" y="13612"/>
                        <a:pt x="887" y="13612"/>
                      </a:cubicBezTo>
                      <a:cubicBezTo>
                        <a:pt x="4418" y="13612"/>
                        <a:pt x="7441" y="10873"/>
                        <a:pt x="7680" y="7247"/>
                      </a:cubicBezTo>
                      <a:cubicBezTo>
                        <a:pt x="7926" y="3323"/>
                        <a:pt x="4826" y="4"/>
                        <a:pt x="888" y="0"/>
                      </a:cubicBezTo>
                      <a:close/>
                    </a:path>
                  </a:pathLst>
                </a:custGeom>
                <a:solidFill>
                  <a:srgbClr val="9CAB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" name="Google Shape;19869;p77">
                  <a:extLst>
                    <a:ext uri="{FF2B5EF4-FFF2-40B4-BE49-F238E27FC236}">
                      <a16:creationId xmlns:a16="http://schemas.microsoft.com/office/drawing/2014/main" id="{7D819DED-7662-40DA-B6A4-158896E4A865}"/>
                    </a:ext>
                  </a:extLst>
                </p:cNvPr>
                <p:cNvSpPr/>
                <p:nvPr/>
              </p:nvSpPr>
              <p:spPr>
                <a:xfrm>
                  <a:off x="3379082" y="3881296"/>
                  <a:ext cx="228595" cy="22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0" h="8720" extrusionOk="0">
                      <a:moveTo>
                        <a:pt x="6886" y="448"/>
                      </a:moveTo>
                      <a:cubicBezTo>
                        <a:pt x="7651" y="448"/>
                        <a:pt x="8272" y="1069"/>
                        <a:pt x="8272" y="1834"/>
                      </a:cubicBezTo>
                      <a:lnTo>
                        <a:pt x="8272" y="6872"/>
                      </a:lnTo>
                      <a:lnTo>
                        <a:pt x="8272" y="6886"/>
                      </a:lnTo>
                      <a:cubicBezTo>
                        <a:pt x="8272" y="7652"/>
                        <a:pt x="7651" y="8272"/>
                        <a:pt x="6872" y="8272"/>
                      </a:cubicBezTo>
                      <a:lnTo>
                        <a:pt x="1848" y="8272"/>
                      </a:lnTo>
                      <a:cubicBezTo>
                        <a:pt x="1069" y="8272"/>
                        <a:pt x="448" y="7652"/>
                        <a:pt x="448" y="6886"/>
                      </a:cubicBezTo>
                      <a:lnTo>
                        <a:pt x="448" y="1834"/>
                      </a:lnTo>
                      <a:cubicBezTo>
                        <a:pt x="448" y="1069"/>
                        <a:pt x="1069" y="448"/>
                        <a:pt x="1848" y="448"/>
                      </a:cubicBezTo>
                      <a:close/>
                      <a:moveTo>
                        <a:pt x="1848" y="1"/>
                      </a:moveTo>
                      <a:cubicBezTo>
                        <a:pt x="823" y="1"/>
                        <a:pt x="0" y="824"/>
                        <a:pt x="0" y="1834"/>
                      </a:cubicBezTo>
                      <a:lnTo>
                        <a:pt x="0" y="6872"/>
                      </a:lnTo>
                      <a:cubicBezTo>
                        <a:pt x="0" y="7897"/>
                        <a:pt x="823" y="8720"/>
                        <a:pt x="1848" y="8720"/>
                      </a:cubicBezTo>
                      <a:lnTo>
                        <a:pt x="6886" y="8720"/>
                      </a:lnTo>
                      <a:cubicBezTo>
                        <a:pt x="7897" y="8720"/>
                        <a:pt x="8719" y="7897"/>
                        <a:pt x="8719" y="6886"/>
                      </a:cubicBezTo>
                      <a:lnTo>
                        <a:pt x="8719" y="1834"/>
                      </a:lnTo>
                      <a:cubicBezTo>
                        <a:pt x="8719" y="824"/>
                        <a:pt x="7897" y="1"/>
                        <a:pt x="68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" name="Google Shape;19870;p77">
                  <a:extLst>
                    <a:ext uri="{FF2B5EF4-FFF2-40B4-BE49-F238E27FC236}">
                      <a16:creationId xmlns:a16="http://schemas.microsoft.com/office/drawing/2014/main" id="{2395BE8F-524F-4DEC-9589-798A1F168C71}"/>
                    </a:ext>
                  </a:extLst>
                </p:cNvPr>
                <p:cNvSpPr/>
                <p:nvPr/>
              </p:nvSpPr>
              <p:spPr>
                <a:xfrm>
                  <a:off x="3412768" y="3935430"/>
                  <a:ext cx="140408" cy="120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6" h="4588" extrusionOk="0">
                      <a:moveTo>
                        <a:pt x="3063" y="447"/>
                      </a:moveTo>
                      <a:cubicBezTo>
                        <a:pt x="4013" y="447"/>
                        <a:pt x="4923" y="1183"/>
                        <a:pt x="4923" y="2295"/>
                      </a:cubicBezTo>
                      <a:cubicBezTo>
                        <a:pt x="4908" y="3320"/>
                        <a:pt x="4085" y="4143"/>
                        <a:pt x="3075" y="4143"/>
                      </a:cubicBezTo>
                      <a:cubicBezTo>
                        <a:pt x="1429" y="4143"/>
                        <a:pt x="592" y="2151"/>
                        <a:pt x="1761" y="996"/>
                      </a:cubicBezTo>
                      <a:cubicBezTo>
                        <a:pt x="2140" y="617"/>
                        <a:pt x="2606" y="447"/>
                        <a:pt x="3063" y="447"/>
                      </a:cubicBezTo>
                      <a:close/>
                      <a:moveTo>
                        <a:pt x="3075" y="0"/>
                      </a:moveTo>
                      <a:cubicBezTo>
                        <a:pt x="1025" y="0"/>
                        <a:pt x="0" y="2468"/>
                        <a:pt x="1444" y="3912"/>
                      </a:cubicBezTo>
                      <a:cubicBezTo>
                        <a:pt x="1910" y="4379"/>
                        <a:pt x="2484" y="4587"/>
                        <a:pt x="3047" y="4587"/>
                      </a:cubicBezTo>
                      <a:cubicBezTo>
                        <a:pt x="4225" y="4587"/>
                        <a:pt x="5356" y="3673"/>
                        <a:pt x="5356" y="2295"/>
                      </a:cubicBezTo>
                      <a:cubicBezTo>
                        <a:pt x="5356" y="1025"/>
                        <a:pt x="4331" y="0"/>
                        <a:pt x="307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" name="Google Shape;19871;p77">
                  <a:extLst>
                    <a:ext uri="{FF2B5EF4-FFF2-40B4-BE49-F238E27FC236}">
                      <a16:creationId xmlns:a16="http://schemas.microsoft.com/office/drawing/2014/main" id="{2B87746E-AEEA-4384-AB73-5FC7CED068DE}"/>
                    </a:ext>
                  </a:extLst>
                </p:cNvPr>
                <p:cNvSpPr/>
                <p:nvPr/>
              </p:nvSpPr>
              <p:spPr>
                <a:xfrm>
                  <a:off x="3539518" y="3910447"/>
                  <a:ext cx="31065" cy="31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5" h="1184" extrusionOk="0">
                      <a:moveTo>
                        <a:pt x="593" y="0"/>
                      </a:moveTo>
                      <a:cubicBezTo>
                        <a:pt x="275" y="0"/>
                        <a:pt x="1" y="260"/>
                        <a:pt x="1" y="592"/>
                      </a:cubicBezTo>
                      <a:cubicBezTo>
                        <a:pt x="1" y="910"/>
                        <a:pt x="275" y="1184"/>
                        <a:pt x="593" y="1184"/>
                      </a:cubicBezTo>
                      <a:cubicBezTo>
                        <a:pt x="925" y="1184"/>
                        <a:pt x="1185" y="910"/>
                        <a:pt x="1185" y="592"/>
                      </a:cubicBezTo>
                      <a:cubicBezTo>
                        <a:pt x="1185" y="260"/>
                        <a:pt x="925" y="0"/>
                        <a:pt x="5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" name="Google Shape;19899;p77">
                <a:extLst>
                  <a:ext uri="{FF2B5EF4-FFF2-40B4-BE49-F238E27FC236}">
                    <a16:creationId xmlns:a16="http://schemas.microsoft.com/office/drawing/2014/main" id="{2617ED40-D815-4992-AFFF-0E0E2D90524C}"/>
                  </a:ext>
                </a:extLst>
              </p:cNvPr>
              <p:cNvGrpSpPr/>
              <p:nvPr userDrawn="1"/>
            </p:nvGrpSpPr>
            <p:grpSpPr>
              <a:xfrm>
                <a:off x="4403766" y="3817357"/>
                <a:ext cx="362947" cy="356576"/>
                <a:chOff x="4211985" y="3817357"/>
                <a:chExt cx="362947" cy="356576"/>
              </a:xfrm>
            </p:grpSpPr>
            <p:sp>
              <p:nvSpPr>
                <p:cNvPr id="31" name="Google Shape;19900;p77">
                  <a:extLst>
                    <a:ext uri="{FF2B5EF4-FFF2-40B4-BE49-F238E27FC236}">
                      <a16:creationId xmlns:a16="http://schemas.microsoft.com/office/drawing/2014/main" id="{F5EE643B-5933-4248-BD8D-5D39585C4A5B}"/>
                    </a:ext>
                  </a:extLst>
                </p:cNvPr>
                <p:cNvSpPr/>
                <p:nvPr/>
              </p:nvSpPr>
              <p:spPr>
                <a:xfrm>
                  <a:off x="4211985" y="3817357"/>
                  <a:ext cx="356498" cy="35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9" h="13599" extrusionOk="0">
                      <a:moveTo>
                        <a:pt x="6800" y="0"/>
                      </a:moveTo>
                      <a:cubicBezTo>
                        <a:pt x="3047" y="0"/>
                        <a:pt x="1" y="3046"/>
                        <a:pt x="1" y="6799"/>
                      </a:cubicBezTo>
                      <a:cubicBezTo>
                        <a:pt x="1" y="10552"/>
                        <a:pt x="3047" y="13598"/>
                        <a:pt x="6800" y="13598"/>
                      </a:cubicBezTo>
                      <a:cubicBezTo>
                        <a:pt x="10553" y="13598"/>
                        <a:pt x="13599" y="10552"/>
                        <a:pt x="13599" y="6799"/>
                      </a:cubicBezTo>
                      <a:cubicBezTo>
                        <a:pt x="13599" y="3046"/>
                        <a:pt x="10553" y="0"/>
                        <a:pt x="6800" y="0"/>
                      </a:cubicBezTo>
                      <a:close/>
                    </a:path>
                  </a:pathLst>
                </a:custGeom>
                <a:solidFill>
                  <a:srgbClr val="899CA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" name="Google Shape;19901;p77">
                  <a:extLst>
                    <a:ext uri="{FF2B5EF4-FFF2-40B4-BE49-F238E27FC236}">
                      <a16:creationId xmlns:a16="http://schemas.microsoft.com/office/drawing/2014/main" id="{CB7E99DD-FF65-42C1-B916-AAFF2C801DE2}"/>
                    </a:ext>
                  </a:extLst>
                </p:cNvPr>
                <p:cNvSpPr/>
                <p:nvPr/>
              </p:nvSpPr>
              <p:spPr>
                <a:xfrm>
                  <a:off x="4366758" y="3817357"/>
                  <a:ext cx="208173" cy="356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1" h="13602" extrusionOk="0">
                      <a:moveTo>
                        <a:pt x="896" y="0"/>
                      </a:moveTo>
                      <a:cubicBezTo>
                        <a:pt x="593" y="0"/>
                        <a:pt x="304" y="15"/>
                        <a:pt x="1" y="58"/>
                      </a:cubicBezTo>
                      <a:cubicBezTo>
                        <a:pt x="3393" y="505"/>
                        <a:pt x="5919" y="3378"/>
                        <a:pt x="5919" y="6799"/>
                      </a:cubicBezTo>
                      <a:cubicBezTo>
                        <a:pt x="5919" y="10220"/>
                        <a:pt x="3393" y="13093"/>
                        <a:pt x="1" y="13541"/>
                      </a:cubicBezTo>
                      <a:cubicBezTo>
                        <a:pt x="306" y="13581"/>
                        <a:pt x="610" y="13601"/>
                        <a:pt x="909" y="13601"/>
                      </a:cubicBezTo>
                      <a:cubicBezTo>
                        <a:pt x="4431" y="13601"/>
                        <a:pt x="7441" y="10865"/>
                        <a:pt x="7681" y="7247"/>
                      </a:cubicBezTo>
                      <a:cubicBezTo>
                        <a:pt x="7940" y="3320"/>
                        <a:pt x="4822" y="0"/>
                        <a:pt x="896" y="0"/>
                      </a:cubicBezTo>
                      <a:close/>
                    </a:path>
                  </a:pathLst>
                </a:custGeom>
                <a:solidFill>
                  <a:srgbClr val="6C83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" name="Google Shape;19902;p77">
                  <a:extLst>
                    <a:ext uri="{FF2B5EF4-FFF2-40B4-BE49-F238E27FC236}">
                      <a16:creationId xmlns:a16="http://schemas.microsoft.com/office/drawing/2014/main" id="{988B7FF4-B3EE-4460-A0EB-CDD5301BE3CA}"/>
                    </a:ext>
                  </a:extLst>
                </p:cNvPr>
                <p:cNvSpPr/>
                <p:nvPr/>
              </p:nvSpPr>
              <p:spPr>
                <a:xfrm>
                  <a:off x="4288061" y="3909555"/>
                  <a:ext cx="227756" cy="187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8" h="7151" extrusionOk="0">
                      <a:moveTo>
                        <a:pt x="5678" y="0"/>
                      </a:moveTo>
                      <a:cubicBezTo>
                        <a:pt x="4639" y="0"/>
                        <a:pt x="3643" y="810"/>
                        <a:pt x="3652" y="2026"/>
                      </a:cubicBezTo>
                      <a:lnTo>
                        <a:pt x="3652" y="2070"/>
                      </a:lnTo>
                      <a:lnTo>
                        <a:pt x="3551" y="2070"/>
                      </a:lnTo>
                      <a:cubicBezTo>
                        <a:pt x="3219" y="2012"/>
                        <a:pt x="2887" y="1940"/>
                        <a:pt x="2570" y="1839"/>
                      </a:cubicBezTo>
                      <a:cubicBezTo>
                        <a:pt x="1819" y="1579"/>
                        <a:pt x="1155" y="1160"/>
                        <a:pt x="592" y="612"/>
                      </a:cubicBezTo>
                      <a:lnTo>
                        <a:pt x="390" y="410"/>
                      </a:lnTo>
                      <a:cubicBezTo>
                        <a:pt x="375" y="395"/>
                        <a:pt x="358" y="388"/>
                        <a:pt x="342" y="388"/>
                      </a:cubicBezTo>
                      <a:cubicBezTo>
                        <a:pt x="312" y="388"/>
                        <a:pt x="284" y="410"/>
                        <a:pt x="275" y="438"/>
                      </a:cubicBezTo>
                      <a:lnTo>
                        <a:pt x="202" y="727"/>
                      </a:lnTo>
                      <a:cubicBezTo>
                        <a:pt x="0" y="1492"/>
                        <a:pt x="318" y="2301"/>
                        <a:pt x="982" y="2734"/>
                      </a:cubicBezTo>
                      <a:cubicBezTo>
                        <a:pt x="852" y="2734"/>
                        <a:pt x="708" y="2719"/>
                        <a:pt x="578" y="2690"/>
                      </a:cubicBezTo>
                      <a:lnTo>
                        <a:pt x="332" y="2633"/>
                      </a:lnTo>
                      <a:cubicBezTo>
                        <a:pt x="327" y="2631"/>
                        <a:pt x="321" y="2630"/>
                        <a:pt x="315" y="2630"/>
                      </a:cubicBezTo>
                      <a:cubicBezTo>
                        <a:pt x="278" y="2630"/>
                        <a:pt x="246" y="2667"/>
                        <a:pt x="246" y="2705"/>
                      </a:cubicBezTo>
                      <a:lnTo>
                        <a:pt x="289" y="2950"/>
                      </a:lnTo>
                      <a:cubicBezTo>
                        <a:pt x="390" y="3513"/>
                        <a:pt x="751" y="3990"/>
                        <a:pt x="1256" y="4221"/>
                      </a:cubicBezTo>
                      <a:cubicBezTo>
                        <a:pt x="1314" y="4249"/>
                        <a:pt x="1299" y="4336"/>
                        <a:pt x="1242" y="4350"/>
                      </a:cubicBezTo>
                      <a:lnTo>
                        <a:pt x="967" y="4350"/>
                      </a:lnTo>
                      <a:cubicBezTo>
                        <a:pt x="910" y="4365"/>
                        <a:pt x="881" y="4408"/>
                        <a:pt x="910" y="4452"/>
                      </a:cubicBezTo>
                      <a:lnTo>
                        <a:pt x="1040" y="4697"/>
                      </a:lnTo>
                      <a:cubicBezTo>
                        <a:pt x="1314" y="5173"/>
                        <a:pt x="1790" y="5491"/>
                        <a:pt x="2324" y="5563"/>
                      </a:cubicBezTo>
                      <a:cubicBezTo>
                        <a:pt x="2382" y="5577"/>
                        <a:pt x="2397" y="5650"/>
                        <a:pt x="2353" y="5693"/>
                      </a:cubicBezTo>
                      <a:cubicBezTo>
                        <a:pt x="1891" y="6025"/>
                        <a:pt x="1357" y="6256"/>
                        <a:pt x="794" y="6357"/>
                      </a:cubicBezTo>
                      <a:lnTo>
                        <a:pt x="188" y="6458"/>
                      </a:lnTo>
                      <a:cubicBezTo>
                        <a:pt x="116" y="6472"/>
                        <a:pt x="116" y="6559"/>
                        <a:pt x="174" y="6588"/>
                      </a:cubicBezTo>
                      <a:lnTo>
                        <a:pt x="751" y="6804"/>
                      </a:lnTo>
                      <a:cubicBezTo>
                        <a:pt x="1328" y="7035"/>
                        <a:pt x="1949" y="7151"/>
                        <a:pt x="2570" y="7151"/>
                      </a:cubicBezTo>
                      <a:cubicBezTo>
                        <a:pt x="5385" y="7136"/>
                        <a:pt x="7680" y="4870"/>
                        <a:pt x="7694" y="2055"/>
                      </a:cubicBezTo>
                      <a:lnTo>
                        <a:pt x="7694" y="2026"/>
                      </a:lnTo>
                      <a:lnTo>
                        <a:pt x="7694" y="1983"/>
                      </a:lnTo>
                      <a:lnTo>
                        <a:pt x="7694" y="1969"/>
                      </a:lnTo>
                      <a:cubicBezTo>
                        <a:pt x="7896" y="1839"/>
                        <a:pt x="8070" y="1680"/>
                        <a:pt x="8243" y="1507"/>
                      </a:cubicBezTo>
                      <a:lnTo>
                        <a:pt x="8647" y="1088"/>
                      </a:lnTo>
                      <a:cubicBezTo>
                        <a:pt x="8687" y="1048"/>
                        <a:pt x="8653" y="971"/>
                        <a:pt x="8591" y="971"/>
                      </a:cubicBezTo>
                      <a:cubicBezTo>
                        <a:pt x="8586" y="971"/>
                        <a:pt x="8580" y="971"/>
                        <a:pt x="8575" y="973"/>
                      </a:cubicBezTo>
                      <a:lnTo>
                        <a:pt x="8012" y="1117"/>
                      </a:lnTo>
                      <a:lnTo>
                        <a:pt x="7824" y="1146"/>
                      </a:lnTo>
                      <a:cubicBezTo>
                        <a:pt x="7820" y="1147"/>
                        <a:pt x="7816" y="1147"/>
                        <a:pt x="7812" y="1147"/>
                      </a:cubicBezTo>
                      <a:cubicBezTo>
                        <a:pt x="7761" y="1147"/>
                        <a:pt x="7728" y="1070"/>
                        <a:pt x="7781" y="1030"/>
                      </a:cubicBezTo>
                      <a:cubicBezTo>
                        <a:pt x="7839" y="973"/>
                        <a:pt x="7896" y="915"/>
                        <a:pt x="7954" y="857"/>
                      </a:cubicBezTo>
                      <a:lnTo>
                        <a:pt x="8402" y="366"/>
                      </a:lnTo>
                      <a:cubicBezTo>
                        <a:pt x="8439" y="329"/>
                        <a:pt x="8401" y="259"/>
                        <a:pt x="8353" y="259"/>
                      </a:cubicBezTo>
                      <a:cubicBezTo>
                        <a:pt x="8346" y="259"/>
                        <a:pt x="8338" y="261"/>
                        <a:pt x="8330" y="265"/>
                      </a:cubicBezTo>
                      <a:lnTo>
                        <a:pt x="7709" y="467"/>
                      </a:lnTo>
                      <a:cubicBezTo>
                        <a:pt x="7521" y="525"/>
                        <a:pt x="7334" y="583"/>
                        <a:pt x="7131" y="612"/>
                      </a:cubicBezTo>
                      <a:cubicBezTo>
                        <a:pt x="7117" y="612"/>
                        <a:pt x="7088" y="597"/>
                        <a:pt x="7074" y="583"/>
                      </a:cubicBezTo>
                      <a:cubicBezTo>
                        <a:pt x="6667" y="180"/>
                        <a:pt x="6168" y="0"/>
                        <a:pt x="5678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62F6163-F8FD-4A46-80E2-6F637FA94D6B}"/>
                  </a:ext>
                </a:extLst>
              </p:cNvPr>
              <p:cNvSpPr txBox="1"/>
              <p:nvPr userDrawn="1"/>
            </p:nvSpPr>
            <p:spPr>
              <a:xfrm>
                <a:off x="2942372" y="3817357"/>
                <a:ext cx="1392272" cy="374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chemeClr val="bg1">
                        <a:lumMod val="75000"/>
                      </a:schemeClr>
                    </a:solidFill>
                    <a:latin typeface="Lilita One"/>
                  </a:rPr>
                  <a:t>kemdikbud.ri</a:t>
                </a:r>
                <a:endParaRPr lang="en-ID" sz="1400" dirty="0">
                  <a:solidFill>
                    <a:schemeClr val="bg1">
                      <a:lumMod val="75000"/>
                    </a:schemeClr>
                  </a:solidFill>
                  <a:latin typeface="Lilita One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3876B4-C7E4-4330-973F-8CEE8B2ED582}"/>
                  </a:ext>
                </a:extLst>
              </p:cNvPr>
              <p:cNvSpPr txBox="1"/>
              <p:nvPr userDrawn="1"/>
            </p:nvSpPr>
            <p:spPr>
              <a:xfrm>
                <a:off x="1004232" y="3817357"/>
                <a:ext cx="1510428" cy="374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chemeClr val="bg1">
                        <a:lumMod val="75000"/>
                      </a:schemeClr>
                    </a:solidFill>
                    <a:latin typeface="Lilita One"/>
                  </a:rPr>
                  <a:t>Kemdikbud_RI</a:t>
                </a:r>
                <a:endParaRPr lang="en-ID" sz="1400" dirty="0">
                  <a:solidFill>
                    <a:schemeClr val="bg1">
                      <a:lumMod val="75000"/>
                    </a:schemeClr>
                  </a:solidFill>
                  <a:latin typeface="Lilita One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256E059-E11A-4949-AD64-202EC49DF285}"/>
                  </a:ext>
                </a:extLst>
              </p:cNvPr>
              <p:cNvSpPr txBox="1"/>
              <p:nvPr userDrawn="1"/>
            </p:nvSpPr>
            <p:spPr>
              <a:xfrm>
                <a:off x="4760264" y="3817357"/>
                <a:ext cx="1455798" cy="374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chemeClr val="bg1">
                        <a:lumMod val="75000"/>
                      </a:schemeClr>
                    </a:solidFill>
                    <a:latin typeface="Lilita One"/>
                  </a:rPr>
                  <a:t>Kemdikbud.RI</a:t>
                </a:r>
                <a:endParaRPr lang="en-ID" sz="1400" dirty="0">
                  <a:solidFill>
                    <a:schemeClr val="bg1">
                      <a:lumMod val="75000"/>
                    </a:schemeClr>
                  </a:solidFill>
                  <a:latin typeface="Lilita One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D921C7C-65E7-4D18-81D2-5E339134AF51}"/>
                </a:ext>
              </a:extLst>
            </p:cNvPr>
            <p:cNvGrpSpPr/>
            <p:nvPr userDrawn="1"/>
          </p:nvGrpSpPr>
          <p:grpSpPr>
            <a:xfrm>
              <a:off x="7186400" y="4813050"/>
              <a:ext cx="293686" cy="267262"/>
              <a:chOff x="6598065" y="3904657"/>
              <a:chExt cx="293686" cy="267262"/>
            </a:xfrm>
          </p:grpSpPr>
          <p:sp>
            <p:nvSpPr>
              <p:cNvPr id="20" name="Google Shape;18481;p77">
                <a:extLst>
                  <a:ext uri="{FF2B5EF4-FFF2-40B4-BE49-F238E27FC236}">
                    <a16:creationId xmlns:a16="http://schemas.microsoft.com/office/drawing/2014/main" id="{7D3B3A7A-9113-4F91-9716-0E6963E04D77}"/>
                  </a:ext>
                </a:extLst>
              </p:cNvPr>
              <p:cNvSpPr/>
              <p:nvPr/>
            </p:nvSpPr>
            <p:spPr>
              <a:xfrm>
                <a:off x="6624542" y="3904657"/>
                <a:ext cx="267209" cy="267183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10192" extrusionOk="0">
                    <a:moveTo>
                      <a:pt x="5096" y="0"/>
                    </a:moveTo>
                    <a:cubicBezTo>
                      <a:pt x="2282" y="0"/>
                      <a:pt x="1" y="2281"/>
                      <a:pt x="1" y="5096"/>
                    </a:cubicBezTo>
                    <a:cubicBezTo>
                      <a:pt x="1" y="7911"/>
                      <a:pt x="2282" y="10192"/>
                      <a:pt x="5096" y="10192"/>
                    </a:cubicBezTo>
                    <a:cubicBezTo>
                      <a:pt x="7911" y="10192"/>
                      <a:pt x="10192" y="7911"/>
                      <a:pt x="10192" y="5096"/>
                    </a:cubicBezTo>
                    <a:cubicBezTo>
                      <a:pt x="10192" y="2281"/>
                      <a:pt x="7911" y="0"/>
                      <a:pt x="5096" y="0"/>
                    </a:cubicBezTo>
                    <a:close/>
                  </a:path>
                </a:pathLst>
              </a:custGeom>
              <a:solidFill>
                <a:srgbClr val="D3DC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18482;p77">
                <a:extLst>
                  <a:ext uri="{FF2B5EF4-FFF2-40B4-BE49-F238E27FC236}">
                    <a16:creationId xmlns:a16="http://schemas.microsoft.com/office/drawing/2014/main" id="{BBF50095-5ED3-4682-B495-39F016238DDA}"/>
                  </a:ext>
                </a:extLst>
              </p:cNvPr>
              <p:cNvSpPr/>
              <p:nvPr/>
            </p:nvSpPr>
            <p:spPr>
              <a:xfrm>
                <a:off x="6598065" y="3907305"/>
                <a:ext cx="254312" cy="264614"/>
              </a:xfrm>
              <a:custGeom>
                <a:avLst/>
                <a:gdLst/>
                <a:ahLst/>
                <a:cxnLst/>
                <a:rect l="l" t="t" r="r" b="b"/>
                <a:pathLst>
                  <a:path w="9701" h="10094" extrusionOk="0">
                    <a:moveTo>
                      <a:pt x="5067" y="0"/>
                    </a:moveTo>
                    <a:lnTo>
                      <a:pt x="5067" y="0"/>
                    </a:lnTo>
                    <a:cubicBezTo>
                      <a:pt x="1718" y="693"/>
                      <a:pt x="0" y="4403"/>
                      <a:pt x="1603" y="7406"/>
                    </a:cubicBezTo>
                    <a:cubicBezTo>
                      <a:pt x="2546" y="9157"/>
                      <a:pt x="4320" y="10094"/>
                      <a:pt x="6115" y="10094"/>
                    </a:cubicBezTo>
                    <a:cubicBezTo>
                      <a:pt x="7397" y="10094"/>
                      <a:pt x="8691" y="9616"/>
                      <a:pt x="9701" y="8618"/>
                    </a:cubicBezTo>
                    <a:lnTo>
                      <a:pt x="9701" y="8618"/>
                    </a:lnTo>
                    <a:cubicBezTo>
                      <a:pt x="9354" y="8676"/>
                      <a:pt x="9008" y="8719"/>
                      <a:pt x="8647" y="8719"/>
                    </a:cubicBezTo>
                    <a:cubicBezTo>
                      <a:pt x="4100" y="8719"/>
                      <a:pt x="1834" y="3205"/>
                      <a:pt x="506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18483;p77">
                <a:extLst>
                  <a:ext uri="{FF2B5EF4-FFF2-40B4-BE49-F238E27FC236}">
                    <a16:creationId xmlns:a16="http://schemas.microsoft.com/office/drawing/2014/main" id="{3CB7B2AE-2793-4DB3-915C-913199584D6F}"/>
                  </a:ext>
                </a:extLst>
              </p:cNvPr>
              <p:cNvSpPr/>
              <p:nvPr/>
            </p:nvSpPr>
            <p:spPr>
              <a:xfrm>
                <a:off x="6679803" y="3905785"/>
                <a:ext cx="211948" cy="264169"/>
              </a:xfrm>
              <a:custGeom>
                <a:avLst/>
                <a:gdLst/>
                <a:ahLst/>
                <a:cxnLst/>
                <a:rect l="l" t="t" r="r" b="b"/>
                <a:pathLst>
                  <a:path w="8085" h="10077" extrusionOk="0">
                    <a:moveTo>
                      <a:pt x="3725" y="0"/>
                    </a:moveTo>
                    <a:lnTo>
                      <a:pt x="4071" y="419"/>
                    </a:lnTo>
                    <a:cubicBezTo>
                      <a:pt x="4114" y="477"/>
                      <a:pt x="4129" y="549"/>
                      <a:pt x="4100" y="607"/>
                    </a:cubicBezTo>
                    <a:lnTo>
                      <a:pt x="3869" y="1155"/>
                    </a:lnTo>
                    <a:cubicBezTo>
                      <a:pt x="3853" y="1188"/>
                      <a:pt x="3823" y="1207"/>
                      <a:pt x="3792" y="1207"/>
                    </a:cubicBezTo>
                    <a:cubicBezTo>
                      <a:pt x="3768" y="1207"/>
                      <a:pt x="3744" y="1195"/>
                      <a:pt x="3725" y="1170"/>
                    </a:cubicBezTo>
                    <a:lnTo>
                      <a:pt x="3508" y="852"/>
                    </a:lnTo>
                    <a:cubicBezTo>
                      <a:pt x="3465" y="809"/>
                      <a:pt x="3407" y="780"/>
                      <a:pt x="3349" y="780"/>
                    </a:cubicBezTo>
                    <a:lnTo>
                      <a:pt x="3118" y="794"/>
                    </a:lnTo>
                    <a:cubicBezTo>
                      <a:pt x="3032" y="794"/>
                      <a:pt x="2960" y="838"/>
                      <a:pt x="2902" y="910"/>
                    </a:cubicBezTo>
                    <a:lnTo>
                      <a:pt x="2252" y="1892"/>
                    </a:lnTo>
                    <a:cubicBezTo>
                      <a:pt x="2194" y="1978"/>
                      <a:pt x="2238" y="2094"/>
                      <a:pt x="2353" y="2122"/>
                    </a:cubicBezTo>
                    <a:lnTo>
                      <a:pt x="2656" y="2180"/>
                    </a:lnTo>
                    <a:cubicBezTo>
                      <a:pt x="2667" y="2182"/>
                      <a:pt x="2677" y="2182"/>
                      <a:pt x="2688" y="2182"/>
                    </a:cubicBezTo>
                    <a:cubicBezTo>
                      <a:pt x="2778" y="2182"/>
                      <a:pt x="2861" y="2128"/>
                      <a:pt x="2887" y="2050"/>
                    </a:cubicBezTo>
                    <a:lnTo>
                      <a:pt x="3046" y="1646"/>
                    </a:lnTo>
                    <a:cubicBezTo>
                      <a:pt x="3063" y="1579"/>
                      <a:pt x="3124" y="1541"/>
                      <a:pt x="3186" y="1541"/>
                    </a:cubicBezTo>
                    <a:cubicBezTo>
                      <a:pt x="3231" y="1541"/>
                      <a:pt x="3276" y="1561"/>
                      <a:pt x="3306" y="1603"/>
                    </a:cubicBezTo>
                    <a:lnTo>
                      <a:pt x="3436" y="1776"/>
                    </a:lnTo>
                    <a:lnTo>
                      <a:pt x="3364" y="2310"/>
                    </a:lnTo>
                    <a:cubicBezTo>
                      <a:pt x="3364" y="2353"/>
                      <a:pt x="3335" y="2368"/>
                      <a:pt x="3292" y="2382"/>
                    </a:cubicBezTo>
                    <a:lnTo>
                      <a:pt x="2613" y="2483"/>
                    </a:lnTo>
                    <a:cubicBezTo>
                      <a:pt x="2584" y="2483"/>
                      <a:pt x="2555" y="2498"/>
                      <a:pt x="2526" y="2512"/>
                    </a:cubicBezTo>
                    <a:lnTo>
                      <a:pt x="1848" y="3017"/>
                    </a:lnTo>
                    <a:cubicBezTo>
                      <a:pt x="1776" y="3061"/>
                      <a:pt x="1733" y="3147"/>
                      <a:pt x="1718" y="3220"/>
                    </a:cubicBezTo>
                    <a:lnTo>
                      <a:pt x="1646" y="3494"/>
                    </a:lnTo>
                    <a:cubicBezTo>
                      <a:pt x="1617" y="3580"/>
                      <a:pt x="1545" y="3638"/>
                      <a:pt x="1458" y="3638"/>
                    </a:cubicBezTo>
                    <a:lnTo>
                      <a:pt x="1141" y="3595"/>
                    </a:lnTo>
                    <a:cubicBezTo>
                      <a:pt x="1069" y="3595"/>
                      <a:pt x="996" y="3638"/>
                      <a:pt x="967" y="3710"/>
                    </a:cubicBezTo>
                    <a:lnTo>
                      <a:pt x="794" y="4172"/>
                    </a:lnTo>
                    <a:cubicBezTo>
                      <a:pt x="765" y="4273"/>
                      <a:pt x="809" y="4374"/>
                      <a:pt x="910" y="4403"/>
                    </a:cubicBezTo>
                    <a:lnTo>
                      <a:pt x="1299" y="4519"/>
                    </a:lnTo>
                    <a:cubicBezTo>
                      <a:pt x="1317" y="4524"/>
                      <a:pt x="1335" y="4526"/>
                      <a:pt x="1353" y="4526"/>
                    </a:cubicBezTo>
                    <a:cubicBezTo>
                      <a:pt x="1435" y="4526"/>
                      <a:pt x="1509" y="4475"/>
                      <a:pt x="1545" y="4403"/>
                    </a:cubicBezTo>
                    <a:lnTo>
                      <a:pt x="1790" y="3855"/>
                    </a:lnTo>
                    <a:cubicBezTo>
                      <a:pt x="1834" y="3754"/>
                      <a:pt x="1906" y="3696"/>
                      <a:pt x="2007" y="3653"/>
                    </a:cubicBezTo>
                    <a:lnTo>
                      <a:pt x="2411" y="3523"/>
                    </a:lnTo>
                    <a:lnTo>
                      <a:pt x="2974" y="4201"/>
                    </a:lnTo>
                    <a:lnTo>
                      <a:pt x="2916" y="4360"/>
                    </a:lnTo>
                    <a:cubicBezTo>
                      <a:pt x="2887" y="4447"/>
                      <a:pt x="2931" y="4562"/>
                      <a:pt x="3032" y="4591"/>
                    </a:cubicBezTo>
                    <a:cubicBezTo>
                      <a:pt x="3046" y="4591"/>
                      <a:pt x="3075" y="4605"/>
                      <a:pt x="3089" y="4605"/>
                    </a:cubicBezTo>
                    <a:cubicBezTo>
                      <a:pt x="3176" y="4605"/>
                      <a:pt x="3248" y="4548"/>
                      <a:pt x="3277" y="4475"/>
                    </a:cubicBezTo>
                    <a:lnTo>
                      <a:pt x="3320" y="4317"/>
                    </a:lnTo>
                    <a:cubicBezTo>
                      <a:pt x="3364" y="4201"/>
                      <a:pt x="3335" y="4071"/>
                      <a:pt x="3263" y="3970"/>
                    </a:cubicBezTo>
                    <a:lnTo>
                      <a:pt x="2801" y="3407"/>
                    </a:lnTo>
                    <a:lnTo>
                      <a:pt x="2916" y="3364"/>
                    </a:lnTo>
                    <a:lnTo>
                      <a:pt x="3306" y="3609"/>
                    </a:lnTo>
                    <a:cubicBezTo>
                      <a:pt x="3393" y="3667"/>
                      <a:pt x="3450" y="3754"/>
                      <a:pt x="3479" y="3855"/>
                    </a:cubicBezTo>
                    <a:lnTo>
                      <a:pt x="3566" y="4273"/>
                    </a:lnTo>
                    <a:cubicBezTo>
                      <a:pt x="3580" y="4360"/>
                      <a:pt x="3652" y="4418"/>
                      <a:pt x="3739" y="4418"/>
                    </a:cubicBezTo>
                    <a:lnTo>
                      <a:pt x="3782" y="4418"/>
                    </a:lnTo>
                    <a:cubicBezTo>
                      <a:pt x="3883" y="4403"/>
                      <a:pt x="3941" y="4302"/>
                      <a:pt x="3927" y="4201"/>
                    </a:cubicBezTo>
                    <a:lnTo>
                      <a:pt x="3883" y="3956"/>
                    </a:lnTo>
                    <a:cubicBezTo>
                      <a:pt x="3855" y="3869"/>
                      <a:pt x="3912" y="3797"/>
                      <a:pt x="3999" y="3783"/>
                    </a:cubicBezTo>
                    <a:cubicBezTo>
                      <a:pt x="4071" y="3768"/>
                      <a:pt x="4114" y="3725"/>
                      <a:pt x="4129" y="3667"/>
                    </a:cubicBezTo>
                    <a:lnTo>
                      <a:pt x="4215" y="3234"/>
                    </a:lnTo>
                    <a:cubicBezTo>
                      <a:pt x="4244" y="3147"/>
                      <a:pt x="4316" y="3104"/>
                      <a:pt x="4403" y="3104"/>
                    </a:cubicBezTo>
                    <a:lnTo>
                      <a:pt x="4490" y="3104"/>
                    </a:lnTo>
                    <a:cubicBezTo>
                      <a:pt x="4533" y="3104"/>
                      <a:pt x="4591" y="3090"/>
                      <a:pt x="4620" y="3061"/>
                    </a:cubicBezTo>
                    <a:cubicBezTo>
                      <a:pt x="4649" y="3017"/>
                      <a:pt x="4706" y="3003"/>
                      <a:pt x="4750" y="3003"/>
                    </a:cubicBezTo>
                    <a:lnTo>
                      <a:pt x="5024" y="3032"/>
                    </a:lnTo>
                    <a:cubicBezTo>
                      <a:pt x="5082" y="3046"/>
                      <a:pt x="5125" y="3090"/>
                      <a:pt x="5139" y="3147"/>
                    </a:cubicBezTo>
                    <a:lnTo>
                      <a:pt x="5168" y="3263"/>
                    </a:lnTo>
                    <a:cubicBezTo>
                      <a:pt x="5183" y="3349"/>
                      <a:pt x="5139" y="3451"/>
                      <a:pt x="5053" y="3479"/>
                    </a:cubicBezTo>
                    <a:lnTo>
                      <a:pt x="4259" y="3710"/>
                    </a:lnTo>
                    <a:cubicBezTo>
                      <a:pt x="4158" y="3739"/>
                      <a:pt x="4129" y="3840"/>
                      <a:pt x="4201" y="3912"/>
                    </a:cubicBezTo>
                    <a:lnTo>
                      <a:pt x="4273" y="3999"/>
                    </a:lnTo>
                    <a:cubicBezTo>
                      <a:pt x="4302" y="4028"/>
                      <a:pt x="4345" y="4057"/>
                      <a:pt x="4403" y="4057"/>
                    </a:cubicBezTo>
                    <a:lnTo>
                      <a:pt x="4865" y="4014"/>
                    </a:lnTo>
                    <a:cubicBezTo>
                      <a:pt x="4952" y="4014"/>
                      <a:pt x="5024" y="4071"/>
                      <a:pt x="5038" y="4158"/>
                    </a:cubicBezTo>
                    <a:lnTo>
                      <a:pt x="5067" y="4273"/>
                    </a:lnTo>
                    <a:cubicBezTo>
                      <a:pt x="5096" y="4475"/>
                      <a:pt x="4952" y="4663"/>
                      <a:pt x="4750" y="4692"/>
                    </a:cubicBezTo>
                    <a:lnTo>
                      <a:pt x="3855" y="4764"/>
                    </a:lnTo>
                    <a:cubicBezTo>
                      <a:pt x="3754" y="4764"/>
                      <a:pt x="3696" y="4865"/>
                      <a:pt x="3725" y="4966"/>
                    </a:cubicBezTo>
                    <a:cubicBezTo>
                      <a:pt x="3750" y="5070"/>
                      <a:pt x="3661" y="5173"/>
                      <a:pt x="3559" y="5173"/>
                    </a:cubicBezTo>
                    <a:cubicBezTo>
                      <a:pt x="3547" y="5173"/>
                      <a:pt x="3535" y="5171"/>
                      <a:pt x="3523" y="5168"/>
                    </a:cubicBezTo>
                    <a:lnTo>
                      <a:pt x="2859" y="4937"/>
                    </a:lnTo>
                    <a:cubicBezTo>
                      <a:pt x="2772" y="4909"/>
                      <a:pt x="2700" y="4836"/>
                      <a:pt x="2685" y="4750"/>
                    </a:cubicBezTo>
                    <a:cubicBezTo>
                      <a:pt x="2671" y="4620"/>
                      <a:pt x="2555" y="4533"/>
                      <a:pt x="2440" y="4533"/>
                    </a:cubicBezTo>
                    <a:lnTo>
                      <a:pt x="1805" y="4548"/>
                    </a:lnTo>
                    <a:cubicBezTo>
                      <a:pt x="1574" y="4562"/>
                      <a:pt x="1357" y="4605"/>
                      <a:pt x="1155" y="4692"/>
                    </a:cubicBezTo>
                    <a:lnTo>
                      <a:pt x="939" y="4793"/>
                    </a:lnTo>
                    <a:cubicBezTo>
                      <a:pt x="809" y="4851"/>
                      <a:pt x="737" y="4966"/>
                      <a:pt x="722" y="5096"/>
                    </a:cubicBezTo>
                    <a:lnTo>
                      <a:pt x="722" y="5284"/>
                    </a:lnTo>
                    <a:lnTo>
                      <a:pt x="87" y="6006"/>
                    </a:lnTo>
                    <a:cubicBezTo>
                      <a:pt x="44" y="6063"/>
                      <a:pt x="0" y="6150"/>
                      <a:pt x="0" y="6237"/>
                    </a:cubicBezTo>
                    <a:lnTo>
                      <a:pt x="0" y="7002"/>
                    </a:lnTo>
                    <a:cubicBezTo>
                      <a:pt x="0" y="7146"/>
                      <a:pt x="58" y="7290"/>
                      <a:pt x="159" y="7391"/>
                    </a:cubicBezTo>
                    <a:lnTo>
                      <a:pt x="722" y="7925"/>
                    </a:lnTo>
                    <a:cubicBezTo>
                      <a:pt x="809" y="8012"/>
                      <a:pt x="924" y="8055"/>
                      <a:pt x="1040" y="8070"/>
                    </a:cubicBezTo>
                    <a:lnTo>
                      <a:pt x="2700" y="8214"/>
                    </a:lnTo>
                    <a:cubicBezTo>
                      <a:pt x="2801" y="8229"/>
                      <a:pt x="2887" y="8315"/>
                      <a:pt x="2873" y="8416"/>
                    </a:cubicBezTo>
                    <a:lnTo>
                      <a:pt x="2859" y="8503"/>
                    </a:lnTo>
                    <a:cubicBezTo>
                      <a:pt x="2844" y="8618"/>
                      <a:pt x="2902" y="8748"/>
                      <a:pt x="3003" y="8820"/>
                    </a:cubicBezTo>
                    <a:lnTo>
                      <a:pt x="3407" y="9124"/>
                    </a:lnTo>
                    <a:lnTo>
                      <a:pt x="3335" y="9326"/>
                    </a:lnTo>
                    <a:cubicBezTo>
                      <a:pt x="3306" y="9470"/>
                      <a:pt x="3349" y="9614"/>
                      <a:pt x="3450" y="9701"/>
                    </a:cubicBezTo>
                    <a:lnTo>
                      <a:pt x="3883" y="10076"/>
                    </a:lnTo>
                    <a:cubicBezTo>
                      <a:pt x="4302" y="10004"/>
                      <a:pt x="4721" y="9874"/>
                      <a:pt x="5096" y="9701"/>
                    </a:cubicBezTo>
                    <a:lnTo>
                      <a:pt x="5774" y="8893"/>
                    </a:lnTo>
                    <a:cubicBezTo>
                      <a:pt x="5890" y="8763"/>
                      <a:pt x="5977" y="8618"/>
                      <a:pt x="6034" y="8460"/>
                    </a:cubicBezTo>
                    <a:lnTo>
                      <a:pt x="6785" y="6727"/>
                    </a:lnTo>
                    <a:cubicBezTo>
                      <a:pt x="6872" y="6540"/>
                      <a:pt x="6742" y="6323"/>
                      <a:pt x="6540" y="6323"/>
                    </a:cubicBezTo>
                    <a:cubicBezTo>
                      <a:pt x="6526" y="6324"/>
                      <a:pt x="6512" y="6325"/>
                      <a:pt x="6498" y="6325"/>
                    </a:cubicBezTo>
                    <a:cubicBezTo>
                      <a:pt x="6296" y="6325"/>
                      <a:pt x="6097" y="6226"/>
                      <a:pt x="5962" y="6063"/>
                    </a:cubicBezTo>
                    <a:lnTo>
                      <a:pt x="5226" y="5168"/>
                    </a:lnTo>
                    <a:cubicBezTo>
                      <a:pt x="5109" y="5030"/>
                      <a:pt x="5227" y="4868"/>
                      <a:pt x="5361" y="4868"/>
                    </a:cubicBezTo>
                    <a:cubicBezTo>
                      <a:pt x="5409" y="4868"/>
                      <a:pt x="5459" y="4888"/>
                      <a:pt x="5500" y="4937"/>
                    </a:cubicBezTo>
                    <a:lnTo>
                      <a:pt x="6251" y="5832"/>
                    </a:lnTo>
                    <a:cubicBezTo>
                      <a:pt x="6309" y="5919"/>
                      <a:pt x="6410" y="5962"/>
                      <a:pt x="6511" y="5962"/>
                    </a:cubicBezTo>
                    <a:cubicBezTo>
                      <a:pt x="6626" y="5962"/>
                      <a:pt x="6727" y="5890"/>
                      <a:pt x="6785" y="5803"/>
                    </a:cubicBezTo>
                    <a:lnTo>
                      <a:pt x="7218" y="4937"/>
                    </a:lnTo>
                    <a:cubicBezTo>
                      <a:pt x="7261" y="4851"/>
                      <a:pt x="7232" y="4764"/>
                      <a:pt x="7160" y="4706"/>
                    </a:cubicBezTo>
                    <a:lnTo>
                      <a:pt x="7045" y="4620"/>
                    </a:lnTo>
                    <a:cubicBezTo>
                      <a:pt x="6987" y="4591"/>
                      <a:pt x="6973" y="4519"/>
                      <a:pt x="7016" y="4475"/>
                    </a:cubicBezTo>
                    <a:lnTo>
                      <a:pt x="7074" y="4374"/>
                    </a:lnTo>
                    <a:cubicBezTo>
                      <a:pt x="7139" y="4276"/>
                      <a:pt x="7251" y="4224"/>
                      <a:pt x="7365" y="4224"/>
                    </a:cubicBezTo>
                    <a:cubicBezTo>
                      <a:pt x="7452" y="4224"/>
                      <a:pt x="7539" y="4254"/>
                      <a:pt x="7608" y="4317"/>
                    </a:cubicBezTo>
                    <a:lnTo>
                      <a:pt x="8084" y="4779"/>
                    </a:lnTo>
                    <a:cubicBezTo>
                      <a:pt x="8070" y="4576"/>
                      <a:pt x="8041" y="4360"/>
                      <a:pt x="8012" y="4158"/>
                    </a:cubicBezTo>
                    <a:cubicBezTo>
                      <a:pt x="7622" y="1993"/>
                      <a:pt x="5904" y="318"/>
                      <a:pt x="3725" y="0"/>
                    </a:cubicBezTo>
                    <a:close/>
                  </a:path>
                </a:pathLst>
              </a:custGeom>
              <a:solidFill>
                <a:srgbClr val="BB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18484;p77">
                <a:extLst>
                  <a:ext uri="{FF2B5EF4-FFF2-40B4-BE49-F238E27FC236}">
                    <a16:creationId xmlns:a16="http://schemas.microsoft.com/office/drawing/2014/main" id="{69DE93D4-28A0-45B3-864B-C26748FE2C49}"/>
                  </a:ext>
                </a:extLst>
              </p:cNvPr>
              <p:cNvSpPr/>
              <p:nvPr/>
            </p:nvSpPr>
            <p:spPr>
              <a:xfrm>
                <a:off x="6711209" y="3954990"/>
                <a:ext cx="17066" cy="27264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040" extrusionOk="0">
                    <a:moveTo>
                      <a:pt x="462" y="0"/>
                    </a:moveTo>
                    <a:cubicBezTo>
                      <a:pt x="361" y="0"/>
                      <a:pt x="289" y="87"/>
                      <a:pt x="289" y="188"/>
                    </a:cubicBezTo>
                    <a:lnTo>
                      <a:pt x="289" y="577"/>
                    </a:lnTo>
                    <a:lnTo>
                      <a:pt x="130" y="736"/>
                    </a:lnTo>
                    <a:cubicBezTo>
                      <a:pt x="0" y="837"/>
                      <a:pt x="87" y="1039"/>
                      <a:pt x="246" y="1039"/>
                    </a:cubicBezTo>
                    <a:cubicBezTo>
                      <a:pt x="289" y="1039"/>
                      <a:pt x="332" y="1025"/>
                      <a:pt x="376" y="996"/>
                    </a:cubicBezTo>
                    <a:lnTo>
                      <a:pt x="592" y="794"/>
                    </a:lnTo>
                    <a:cubicBezTo>
                      <a:pt x="636" y="751"/>
                      <a:pt x="650" y="707"/>
                      <a:pt x="650" y="650"/>
                    </a:cubicBezTo>
                    <a:lnTo>
                      <a:pt x="650" y="188"/>
                    </a:lnTo>
                    <a:cubicBezTo>
                      <a:pt x="650" y="87"/>
                      <a:pt x="563" y="0"/>
                      <a:pt x="462" y="0"/>
                    </a:cubicBezTo>
                    <a:close/>
                  </a:path>
                </a:pathLst>
              </a:custGeom>
              <a:solidFill>
                <a:srgbClr val="BB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18485;p77">
                <a:extLst>
                  <a:ext uri="{FF2B5EF4-FFF2-40B4-BE49-F238E27FC236}">
                    <a16:creationId xmlns:a16="http://schemas.microsoft.com/office/drawing/2014/main" id="{50953DFC-27EE-4BF1-8B83-A238CFF0F38D}"/>
                  </a:ext>
                </a:extLst>
              </p:cNvPr>
              <p:cNvSpPr/>
              <p:nvPr/>
            </p:nvSpPr>
            <p:spPr>
              <a:xfrm>
                <a:off x="6679803" y="4044672"/>
                <a:ext cx="15327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4779" extrusionOk="0">
                    <a:moveTo>
                      <a:pt x="693" y="0"/>
                    </a:moveTo>
                    <a:lnTo>
                      <a:pt x="87" y="708"/>
                    </a:lnTo>
                    <a:cubicBezTo>
                      <a:pt x="29" y="765"/>
                      <a:pt x="0" y="852"/>
                      <a:pt x="0" y="939"/>
                    </a:cubicBezTo>
                    <a:lnTo>
                      <a:pt x="0" y="1704"/>
                    </a:lnTo>
                    <a:cubicBezTo>
                      <a:pt x="0" y="1848"/>
                      <a:pt x="58" y="1992"/>
                      <a:pt x="159" y="2079"/>
                    </a:cubicBezTo>
                    <a:lnTo>
                      <a:pt x="708" y="2627"/>
                    </a:lnTo>
                    <a:cubicBezTo>
                      <a:pt x="794" y="2714"/>
                      <a:pt x="910" y="2757"/>
                      <a:pt x="1025" y="2772"/>
                    </a:cubicBezTo>
                    <a:lnTo>
                      <a:pt x="2700" y="2916"/>
                    </a:lnTo>
                    <a:cubicBezTo>
                      <a:pt x="2801" y="2931"/>
                      <a:pt x="2873" y="3017"/>
                      <a:pt x="2859" y="3118"/>
                    </a:cubicBezTo>
                    <a:lnTo>
                      <a:pt x="2844" y="3205"/>
                    </a:lnTo>
                    <a:cubicBezTo>
                      <a:pt x="2830" y="3320"/>
                      <a:pt x="2887" y="3450"/>
                      <a:pt x="2988" y="3522"/>
                    </a:cubicBezTo>
                    <a:lnTo>
                      <a:pt x="3393" y="3826"/>
                    </a:lnTo>
                    <a:lnTo>
                      <a:pt x="3335" y="4028"/>
                    </a:lnTo>
                    <a:cubicBezTo>
                      <a:pt x="3292" y="4172"/>
                      <a:pt x="3335" y="4316"/>
                      <a:pt x="3436" y="4403"/>
                    </a:cubicBezTo>
                    <a:lnTo>
                      <a:pt x="3869" y="4778"/>
                    </a:lnTo>
                    <a:lnTo>
                      <a:pt x="3883" y="4778"/>
                    </a:lnTo>
                    <a:cubicBezTo>
                      <a:pt x="4187" y="4721"/>
                      <a:pt x="4490" y="4648"/>
                      <a:pt x="4778" y="4533"/>
                    </a:cubicBezTo>
                    <a:lnTo>
                      <a:pt x="4851" y="4504"/>
                    </a:lnTo>
                    <a:lnTo>
                      <a:pt x="5038" y="4432"/>
                    </a:lnTo>
                    <a:lnTo>
                      <a:pt x="5096" y="4403"/>
                    </a:lnTo>
                    <a:lnTo>
                      <a:pt x="5760" y="3595"/>
                    </a:lnTo>
                    <a:cubicBezTo>
                      <a:pt x="5803" y="3551"/>
                      <a:pt x="5818" y="3522"/>
                      <a:pt x="5847" y="3479"/>
                    </a:cubicBezTo>
                    <a:lnTo>
                      <a:pt x="5529" y="3479"/>
                    </a:lnTo>
                    <a:cubicBezTo>
                      <a:pt x="3349" y="3479"/>
                      <a:pt x="1401" y="2079"/>
                      <a:pt x="693" y="0"/>
                    </a:cubicBezTo>
                    <a:close/>
                  </a:path>
                </a:pathLst>
              </a:custGeom>
              <a:solidFill>
                <a:srgbClr val="ADB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42F7468-3504-4CB6-9388-8B340BB60C4D}"/>
              </a:ext>
            </a:extLst>
          </p:cNvPr>
          <p:cNvSpPr txBox="1"/>
          <p:nvPr userDrawn="1"/>
        </p:nvSpPr>
        <p:spPr>
          <a:xfrm>
            <a:off x="11449131" y="6086992"/>
            <a:ext cx="692818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33" dirty="0">
                <a:solidFill>
                  <a:schemeClr val="accent6">
                    <a:lumMod val="90000"/>
                  </a:schemeClr>
                </a:solidFill>
                <a:effectLst/>
                <a:latin typeface="Agency FB" panose="020B0503020202020204" pitchFamily="34" charset="0"/>
              </a:rPr>
              <a:t>benhaziq.com</a:t>
            </a:r>
            <a:endParaRPr lang="en-ID" sz="933" dirty="0">
              <a:solidFill>
                <a:schemeClr val="accent6">
                  <a:lumMod val="90000"/>
                </a:schemeClr>
              </a:solidFill>
              <a:effectLst/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9725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079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A1A6E33-8A0F-4192-83F6-2FB90AE8DE7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7332FD6-4CCE-4EA6-A914-847EA767CDE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A41DCAB-7A97-4D72-8703-2A5EBB6B404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E59F880-57D5-4D69-ADDA-A3030C94684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43D5AB-FDE8-4863-8B0B-FF0EDBC68861}"/>
              </a:ext>
            </a:extLst>
          </p:cNvPr>
          <p:cNvSpPr/>
          <p:nvPr userDrawn="1"/>
        </p:nvSpPr>
        <p:spPr>
          <a:xfrm>
            <a:off x="3657599" y="1899950"/>
            <a:ext cx="7513502" cy="3290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C96F43-3876-47CC-B363-9FBE2E05752F}"/>
              </a:ext>
            </a:extLst>
          </p:cNvPr>
          <p:cNvSpPr/>
          <p:nvPr userDrawn="1"/>
        </p:nvSpPr>
        <p:spPr>
          <a:xfrm rot="20400000">
            <a:off x="1053734" y="2229400"/>
            <a:ext cx="2882538" cy="341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27DCA-3196-491D-86F7-98470FD4534B}"/>
              </a:ext>
            </a:extLst>
          </p:cNvPr>
          <p:cNvSpPr/>
          <p:nvPr userDrawn="1"/>
        </p:nvSpPr>
        <p:spPr>
          <a:xfrm rot="20640000">
            <a:off x="1079861" y="2203273"/>
            <a:ext cx="2882538" cy="3413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F3D9F4-8CA6-4676-B29C-CF1677EB90FF}"/>
              </a:ext>
            </a:extLst>
          </p:cNvPr>
          <p:cNvSpPr/>
          <p:nvPr userDrawn="1"/>
        </p:nvSpPr>
        <p:spPr>
          <a:xfrm rot="20971299">
            <a:off x="1114697" y="2133601"/>
            <a:ext cx="2882538" cy="3413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CD635CC-1412-43AB-9F1C-D19087A8B8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0971299">
            <a:off x="1195968" y="2286619"/>
            <a:ext cx="2598070" cy="2355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92F2F0B-AB18-4F91-BFCD-5E07920CE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71" r:id="rId18"/>
    <p:sldLayoutId id="2147483672" r:id="rId19"/>
    <p:sldLayoutId id="2147483691" r:id="rId20"/>
    <p:sldLayoutId id="2147483692" r:id="rId21"/>
    <p:sldLayoutId id="2147483693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1739347" y="5103674"/>
            <a:ext cx="102640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="1" dirty="0" err="1">
                <a:latin typeface="+mj-lt"/>
              </a:rPr>
              <a:t>Koordinasi</a:t>
            </a:r>
            <a:r>
              <a:rPr lang="en-US" sz="5400" b="1" dirty="0">
                <a:latin typeface="+mj-lt"/>
              </a:rPr>
              <a:t> </a:t>
            </a:r>
            <a:r>
              <a:rPr lang="en-US" sz="5400" b="1" dirty="0" err="1">
                <a:latin typeface="+mj-lt"/>
              </a:rPr>
              <a:t>Persiapan</a:t>
            </a:r>
            <a:r>
              <a:rPr lang="en-US" sz="5400" b="1" dirty="0">
                <a:latin typeface="+mj-lt"/>
              </a:rPr>
              <a:t> </a:t>
            </a:r>
            <a:r>
              <a:rPr lang="en-US" sz="5400" b="1" dirty="0" err="1">
                <a:latin typeface="+mj-lt"/>
              </a:rPr>
              <a:t>Penilaian</a:t>
            </a:r>
            <a:r>
              <a:rPr lang="en-US" sz="5400" b="1" dirty="0">
                <a:latin typeface="+mj-lt"/>
              </a:rPr>
              <a:t> Pembangunan ZI WBK/WBBM 2021</a:t>
            </a:r>
            <a:endParaRPr lang="ko-KR" altLang="en-US" sz="54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2195E4-8BEE-4D06-BA96-4033863B0F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 err="1"/>
              <a:t>Direktorat</a:t>
            </a:r>
            <a:r>
              <a:rPr lang="en-US" sz="4400" dirty="0"/>
              <a:t> </a:t>
            </a:r>
            <a:r>
              <a:rPr lang="en-US" sz="4400" dirty="0" err="1"/>
              <a:t>Jenderal</a:t>
            </a:r>
            <a:r>
              <a:rPr lang="en-US" sz="4400" dirty="0"/>
              <a:t> Pendidikan </a:t>
            </a:r>
            <a:r>
              <a:rPr lang="en-US" sz="4400" dirty="0" err="1"/>
              <a:t>Vokasi</a:t>
            </a:r>
            <a:endParaRPr lang="en-ID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991AF-FA37-4D6C-85BA-1A7A1A63D729}"/>
              </a:ext>
            </a:extLst>
          </p:cNvPr>
          <p:cNvSpPr/>
          <p:nvPr/>
        </p:nvSpPr>
        <p:spPr>
          <a:xfrm>
            <a:off x="323529" y="2928969"/>
            <a:ext cx="5142993" cy="9373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/>
              <a:t>Balai</a:t>
            </a:r>
            <a:r>
              <a:rPr lang="en-US" sz="1600" b="1" dirty="0"/>
              <a:t> </a:t>
            </a:r>
            <a:r>
              <a:rPr lang="en-US" sz="1600" b="1" dirty="0" err="1"/>
              <a:t>Besar</a:t>
            </a:r>
            <a:r>
              <a:rPr lang="en-US" sz="1600" b="1" dirty="0"/>
              <a:t> </a:t>
            </a:r>
            <a:r>
              <a:rPr lang="en-US" sz="1600" b="1" dirty="0" err="1"/>
              <a:t>Pengembangan</a:t>
            </a:r>
            <a:r>
              <a:rPr lang="en-US" sz="1600" b="1" dirty="0"/>
              <a:t> </a:t>
            </a:r>
            <a:r>
              <a:rPr lang="en-US" sz="1600" b="1" dirty="0" err="1"/>
              <a:t>Penjamin</a:t>
            </a:r>
            <a:r>
              <a:rPr lang="en-US" sz="1600" b="1" dirty="0"/>
              <a:t> </a:t>
            </a:r>
            <a:r>
              <a:rPr lang="en-US" sz="1600" b="1" dirty="0" err="1"/>
              <a:t>Mutu</a:t>
            </a:r>
            <a:r>
              <a:rPr lang="en-US" sz="1600" b="1" dirty="0"/>
              <a:t> Pendidikan </a:t>
            </a:r>
            <a:r>
              <a:rPr lang="en-US" sz="1600" b="1" dirty="0" err="1"/>
              <a:t>Vokasi</a:t>
            </a:r>
            <a:r>
              <a:rPr lang="en-US" sz="1600" b="1" dirty="0"/>
              <a:t> </a:t>
            </a:r>
            <a:r>
              <a:rPr lang="en-US" sz="1600" b="1" dirty="0" err="1"/>
              <a:t>Bidang</a:t>
            </a:r>
            <a:r>
              <a:rPr lang="en-US" sz="1600" b="1" dirty="0"/>
              <a:t> </a:t>
            </a:r>
            <a:r>
              <a:rPr lang="en-US" sz="1600" b="1" dirty="0" err="1"/>
              <a:t>Mesin</a:t>
            </a:r>
            <a:r>
              <a:rPr lang="en-US" sz="1600" b="1" dirty="0"/>
              <a:t> Teknik </a:t>
            </a:r>
            <a:r>
              <a:rPr lang="en-US" sz="1600" b="1" dirty="0" err="1"/>
              <a:t>Industri</a:t>
            </a:r>
            <a:r>
              <a:rPr lang="en-US" sz="1600" b="1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378AE4-8D02-4C59-9D10-454CDEF3DAF8}"/>
              </a:ext>
            </a:extLst>
          </p:cNvPr>
          <p:cNvSpPr/>
          <p:nvPr/>
        </p:nvSpPr>
        <p:spPr>
          <a:xfrm>
            <a:off x="5804452" y="2977948"/>
            <a:ext cx="6192078" cy="3485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ID" sz="1000" b="1" dirty="0" err="1"/>
              <a:t>Balai</a:t>
            </a:r>
            <a:r>
              <a:rPr lang="en-ID" sz="1000" b="1" dirty="0"/>
              <a:t> </a:t>
            </a:r>
            <a:r>
              <a:rPr lang="en-ID" sz="1000" b="1" dirty="0" err="1"/>
              <a:t>Pengembangan</a:t>
            </a:r>
            <a:r>
              <a:rPr lang="en-ID" sz="1000" b="1" dirty="0"/>
              <a:t> </a:t>
            </a:r>
            <a:r>
              <a:rPr lang="en-ID" sz="1000" b="1" dirty="0" err="1"/>
              <a:t>Penjamin</a:t>
            </a:r>
            <a:r>
              <a:rPr lang="en-ID" sz="1000" b="1" dirty="0"/>
              <a:t> </a:t>
            </a:r>
            <a:r>
              <a:rPr lang="en-ID" sz="1000" b="1" dirty="0" err="1"/>
              <a:t>Mutu</a:t>
            </a:r>
            <a:r>
              <a:rPr lang="en-ID" sz="1000" b="1" dirty="0"/>
              <a:t> Pendidikan </a:t>
            </a:r>
            <a:r>
              <a:rPr lang="en-ID" sz="1000" b="1" dirty="0" err="1"/>
              <a:t>Vokasi</a:t>
            </a:r>
            <a:r>
              <a:rPr lang="en-ID" sz="1000" b="1" dirty="0"/>
              <a:t> </a:t>
            </a:r>
            <a:r>
              <a:rPr lang="en-ID" sz="1000" b="1" dirty="0" err="1"/>
              <a:t>Bidang</a:t>
            </a:r>
            <a:r>
              <a:rPr lang="en-ID" sz="1000" b="1" dirty="0"/>
              <a:t> </a:t>
            </a:r>
            <a:r>
              <a:rPr lang="en-ID" sz="1000" b="1" dirty="0" err="1"/>
              <a:t>Kelautan</a:t>
            </a:r>
            <a:r>
              <a:rPr lang="en-ID" sz="1000" b="1" dirty="0"/>
              <a:t>, </a:t>
            </a:r>
            <a:r>
              <a:rPr lang="en-ID" sz="1000" b="1" dirty="0" err="1"/>
              <a:t>Perikanan</a:t>
            </a:r>
            <a:r>
              <a:rPr lang="en-ID" sz="1000" b="1" dirty="0"/>
              <a:t>, </a:t>
            </a:r>
            <a:r>
              <a:rPr lang="en-ID" sz="1000" b="1" dirty="0" err="1"/>
              <a:t>Teknologi</a:t>
            </a:r>
            <a:r>
              <a:rPr lang="en-ID" sz="1000" b="1" dirty="0"/>
              <a:t> </a:t>
            </a:r>
            <a:r>
              <a:rPr lang="en-ID" sz="1000" b="1" dirty="0" err="1"/>
              <a:t>Informasi</a:t>
            </a:r>
            <a:r>
              <a:rPr lang="en-ID" sz="1000" b="1" dirty="0"/>
              <a:t> dan </a:t>
            </a:r>
            <a:r>
              <a:rPr lang="en-ID" sz="1000" b="1" dirty="0" err="1"/>
              <a:t>Komunikasi</a:t>
            </a:r>
            <a:r>
              <a:rPr lang="en-ID" sz="1000" b="1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000" b="1" dirty="0" err="1"/>
              <a:t>Politeknik</a:t>
            </a:r>
            <a:r>
              <a:rPr lang="en-ID" sz="1000" b="1" dirty="0"/>
              <a:t> </a:t>
            </a:r>
            <a:r>
              <a:rPr lang="en-ID" sz="1000" b="1" dirty="0" err="1"/>
              <a:t>Perkapalan</a:t>
            </a:r>
            <a:r>
              <a:rPr lang="en-ID" sz="1000" b="1" dirty="0"/>
              <a:t> Negeri Surabaya;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000" b="1" dirty="0" err="1"/>
              <a:t>Politeknik</a:t>
            </a:r>
            <a:r>
              <a:rPr lang="en-ID" sz="1000" b="1" dirty="0"/>
              <a:t> </a:t>
            </a:r>
            <a:r>
              <a:rPr lang="en-ID" sz="1000" b="1" dirty="0" err="1"/>
              <a:t>Elektronika</a:t>
            </a:r>
            <a:r>
              <a:rPr lang="en-ID" sz="1000" b="1" dirty="0"/>
              <a:t> Negeri Surabaya;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000" b="1" dirty="0" err="1"/>
              <a:t>Politeknik</a:t>
            </a:r>
            <a:r>
              <a:rPr lang="en-ID" sz="1000" b="1" dirty="0"/>
              <a:t> Negeri Manado;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000" b="1" dirty="0" err="1"/>
              <a:t>Politeknik</a:t>
            </a:r>
            <a:r>
              <a:rPr lang="en-ID" sz="1000" b="1" dirty="0"/>
              <a:t> Negeri Malang;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000" b="1" dirty="0" err="1"/>
              <a:t>Politeknik</a:t>
            </a:r>
            <a:r>
              <a:rPr lang="en-ID" sz="1000" b="1" dirty="0"/>
              <a:t> Negeri Bali;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000" b="1" dirty="0" err="1"/>
              <a:t>Politeknik</a:t>
            </a:r>
            <a:r>
              <a:rPr lang="en-ID" sz="1000" b="1" dirty="0"/>
              <a:t> Negeri Jakarta;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000" b="1" dirty="0" err="1"/>
              <a:t>Politeknik</a:t>
            </a:r>
            <a:r>
              <a:rPr lang="en-ID" sz="1000" b="1" dirty="0"/>
              <a:t> </a:t>
            </a:r>
            <a:r>
              <a:rPr lang="en-ID" sz="1000" b="1" dirty="0" err="1"/>
              <a:t>Pertanian</a:t>
            </a:r>
            <a:r>
              <a:rPr lang="en-ID" sz="1000" b="1" dirty="0"/>
              <a:t> Negeri </a:t>
            </a:r>
            <a:r>
              <a:rPr lang="en-ID" sz="1000" b="1" dirty="0" err="1"/>
              <a:t>Payakumbuh</a:t>
            </a:r>
            <a:r>
              <a:rPr lang="en-ID" sz="1000" b="1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000" b="1" dirty="0" err="1"/>
              <a:t>Politeknik</a:t>
            </a:r>
            <a:r>
              <a:rPr lang="en-ID" sz="1000" b="1" dirty="0"/>
              <a:t> Negeri Padang;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000" b="1" dirty="0" err="1"/>
              <a:t>Politeknik</a:t>
            </a:r>
            <a:r>
              <a:rPr lang="en-ID" sz="1000" b="1" dirty="0"/>
              <a:t> Negeri Pontianak;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000" b="1" dirty="0" err="1"/>
              <a:t>Politeknik</a:t>
            </a:r>
            <a:r>
              <a:rPr lang="en-ID" sz="1000" b="1" dirty="0"/>
              <a:t> Negeri </a:t>
            </a:r>
            <a:r>
              <a:rPr lang="en-ID" sz="1000" b="1" dirty="0" err="1"/>
              <a:t>Jember</a:t>
            </a:r>
            <a:r>
              <a:rPr lang="en-ID" sz="1000" b="1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000" b="1" dirty="0" err="1"/>
              <a:t>Politeknik</a:t>
            </a:r>
            <a:r>
              <a:rPr lang="en-ID" sz="1000" b="1" dirty="0"/>
              <a:t> Negeri </a:t>
            </a:r>
            <a:r>
              <a:rPr lang="en-ID" sz="1000" b="1" dirty="0" err="1"/>
              <a:t>Batam</a:t>
            </a:r>
            <a:r>
              <a:rPr lang="en-ID" sz="1000" b="1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000" b="1" dirty="0" err="1"/>
              <a:t>Politeknik</a:t>
            </a:r>
            <a:r>
              <a:rPr lang="en-ID" sz="1000" b="1" dirty="0"/>
              <a:t> Negeri </a:t>
            </a:r>
            <a:r>
              <a:rPr lang="en-ID" sz="1000" b="1" dirty="0" err="1"/>
              <a:t>Kupang</a:t>
            </a:r>
            <a:r>
              <a:rPr lang="en-ID" sz="1000" b="1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000" b="1" dirty="0" err="1"/>
              <a:t>Politeknik</a:t>
            </a:r>
            <a:r>
              <a:rPr lang="en-ID" sz="1000" b="1" dirty="0"/>
              <a:t> Negeri </a:t>
            </a:r>
            <a:r>
              <a:rPr lang="en-ID" sz="1000" b="1" dirty="0" err="1"/>
              <a:t>Bengkalis</a:t>
            </a:r>
            <a:r>
              <a:rPr lang="en-ID" sz="1000" b="1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000" b="1" dirty="0" err="1"/>
              <a:t>Politeknik</a:t>
            </a:r>
            <a:r>
              <a:rPr lang="en-ID" sz="1000" b="1" dirty="0"/>
              <a:t> Negeri Subang;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000" b="1" dirty="0" err="1"/>
              <a:t>Politeknik</a:t>
            </a:r>
            <a:r>
              <a:rPr lang="en-ID" sz="1000" b="1" dirty="0"/>
              <a:t> </a:t>
            </a:r>
            <a:r>
              <a:rPr lang="en-ID" sz="1000" b="1" dirty="0" err="1"/>
              <a:t>Pertanian</a:t>
            </a:r>
            <a:r>
              <a:rPr lang="en-ID" sz="1000" b="1" dirty="0"/>
              <a:t> Negeri </a:t>
            </a:r>
            <a:r>
              <a:rPr lang="en-ID" sz="1000" b="1" dirty="0" err="1"/>
              <a:t>Samarinda</a:t>
            </a:r>
            <a:r>
              <a:rPr lang="en-ID" sz="1000" b="1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000" b="1" dirty="0" err="1"/>
              <a:t>Politeknik</a:t>
            </a:r>
            <a:r>
              <a:rPr lang="en-ID" sz="1000" b="1" dirty="0"/>
              <a:t> Negeri Balikpapan;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000" b="1" dirty="0" err="1"/>
              <a:t>Politeknik</a:t>
            </a:r>
            <a:r>
              <a:rPr lang="en-ID" sz="1000" b="1" dirty="0"/>
              <a:t> Manufacturing Negeri Bandung;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000" b="1" dirty="0" err="1"/>
              <a:t>Politeknik</a:t>
            </a:r>
            <a:r>
              <a:rPr lang="en-ID" sz="1000" b="1" dirty="0"/>
              <a:t> Negeri Media </a:t>
            </a:r>
            <a:r>
              <a:rPr lang="en-ID" sz="1000" b="1" dirty="0" err="1"/>
              <a:t>Kreatif</a:t>
            </a:r>
            <a:r>
              <a:rPr lang="en-ID" sz="1000" b="1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000" b="1" dirty="0" err="1"/>
              <a:t>Politeknik</a:t>
            </a:r>
            <a:r>
              <a:rPr lang="en-ID" sz="1000" b="1" dirty="0"/>
              <a:t> Negeri Ketapang; dan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000" b="1" dirty="0" err="1"/>
              <a:t>Politeknik</a:t>
            </a:r>
            <a:r>
              <a:rPr lang="en-ID" sz="1000" b="1" dirty="0"/>
              <a:t> Negeri </a:t>
            </a:r>
            <a:r>
              <a:rPr lang="en-ID" sz="1000" b="1" dirty="0" err="1"/>
              <a:t>Lhokseumawe</a:t>
            </a:r>
            <a:endParaRPr lang="en-ID" sz="1000" b="1" dirty="0"/>
          </a:p>
        </p:txBody>
      </p:sp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810117FD-2659-44EE-9830-6C22F038F7CD}"/>
              </a:ext>
            </a:extLst>
          </p:cNvPr>
          <p:cNvSpPr/>
          <p:nvPr/>
        </p:nvSpPr>
        <p:spPr>
          <a:xfrm>
            <a:off x="874643" y="1413149"/>
            <a:ext cx="3269974" cy="72424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ZI WBBM</a:t>
            </a:r>
            <a:endParaRPr lang="en-ID" dirty="0"/>
          </a:p>
        </p:txBody>
      </p:sp>
      <p:sp>
        <p:nvSpPr>
          <p:cNvPr id="14" name="Scroll: Horizontal 13">
            <a:extLst>
              <a:ext uri="{FF2B5EF4-FFF2-40B4-BE49-F238E27FC236}">
                <a16:creationId xmlns:a16="http://schemas.microsoft.com/office/drawing/2014/main" id="{A742379B-43CB-4DAB-A38A-249426F4EDC5}"/>
              </a:ext>
            </a:extLst>
          </p:cNvPr>
          <p:cNvSpPr/>
          <p:nvPr/>
        </p:nvSpPr>
        <p:spPr>
          <a:xfrm>
            <a:off x="7121387" y="1413148"/>
            <a:ext cx="3269974" cy="7242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ZI WBK</a:t>
            </a:r>
            <a:endParaRPr lang="en-ID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1F0FA24-0704-4CD1-847B-94B759D08EC5}"/>
              </a:ext>
            </a:extLst>
          </p:cNvPr>
          <p:cNvSpPr/>
          <p:nvPr/>
        </p:nvSpPr>
        <p:spPr>
          <a:xfrm rot="5400000">
            <a:off x="2102634" y="2218434"/>
            <a:ext cx="755374" cy="53671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43B90E3-E969-475D-8EDD-2E33AA8483B8}"/>
              </a:ext>
            </a:extLst>
          </p:cNvPr>
          <p:cNvSpPr/>
          <p:nvPr/>
        </p:nvSpPr>
        <p:spPr>
          <a:xfrm rot="5400000">
            <a:off x="8378687" y="2292869"/>
            <a:ext cx="755374" cy="53671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945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2195E4-8BEE-4D06-BA96-4033863B0F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 err="1"/>
              <a:t>Direktorat</a:t>
            </a:r>
            <a:r>
              <a:rPr lang="en-US" sz="4400" dirty="0"/>
              <a:t> </a:t>
            </a:r>
            <a:r>
              <a:rPr lang="en-US" sz="4400" dirty="0" err="1"/>
              <a:t>Jenderal</a:t>
            </a:r>
            <a:r>
              <a:rPr lang="en-US" sz="4400" dirty="0"/>
              <a:t> Pendidikan Tinggi</a:t>
            </a:r>
            <a:endParaRPr lang="en-ID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378AE4-8D02-4C59-9D10-454CDEF3DAF8}"/>
              </a:ext>
            </a:extLst>
          </p:cNvPr>
          <p:cNvSpPr/>
          <p:nvPr/>
        </p:nvSpPr>
        <p:spPr>
          <a:xfrm>
            <a:off x="492492" y="2449308"/>
            <a:ext cx="3612367" cy="4180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ID" sz="900" b="1" dirty="0" err="1"/>
              <a:t>Sekretariat</a:t>
            </a:r>
            <a:r>
              <a:rPr lang="en-ID" sz="900" b="1" dirty="0"/>
              <a:t> </a:t>
            </a:r>
            <a:r>
              <a:rPr lang="en-ID" sz="900" b="1" dirty="0" err="1"/>
              <a:t>Direktorat</a:t>
            </a:r>
            <a:r>
              <a:rPr lang="en-ID" sz="900" b="1" dirty="0"/>
              <a:t> </a:t>
            </a:r>
            <a:r>
              <a:rPr lang="en-ID" sz="900" b="1" dirty="0" err="1"/>
              <a:t>Jenderal</a:t>
            </a:r>
            <a:r>
              <a:rPr lang="en-ID" sz="900" b="1" dirty="0"/>
              <a:t> Pendidikan Tinggi;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Layanan</a:t>
            </a:r>
            <a:r>
              <a:rPr lang="en-ID" sz="900" b="1" dirty="0"/>
              <a:t> Pendidikan Tinggi Wilayah I Medan;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Layanan</a:t>
            </a:r>
            <a:r>
              <a:rPr lang="en-ID" sz="900" b="1" dirty="0"/>
              <a:t> Pendidikan Tinggi Wilayah II Palembang;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Layanan</a:t>
            </a:r>
            <a:r>
              <a:rPr lang="en-ID" sz="900" b="1" dirty="0"/>
              <a:t> Pendidikan Tinggi Wilayah III Jakarta;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Layanan</a:t>
            </a:r>
            <a:r>
              <a:rPr lang="en-ID" sz="900" b="1" dirty="0"/>
              <a:t> Pendidikan Tinggi Wilayah IV Bandung;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Layanan</a:t>
            </a:r>
            <a:r>
              <a:rPr lang="en-ID" sz="900" b="1" dirty="0"/>
              <a:t> Pendidikan Tinggi Wilayah V Yogyakarta;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Layanan</a:t>
            </a:r>
            <a:r>
              <a:rPr lang="en-ID" sz="900" b="1" dirty="0"/>
              <a:t> Pendidikan Tinggi Wilayah VI Semarang;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Layanan</a:t>
            </a:r>
            <a:r>
              <a:rPr lang="en-ID" sz="900" b="1" dirty="0"/>
              <a:t> Pendidikan Tinggi Wilayah VII Surabaya;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Layanan</a:t>
            </a:r>
            <a:r>
              <a:rPr lang="en-ID" sz="900" b="1" dirty="0"/>
              <a:t> Pendidikan Tinggi Wilayah VIII Denpasar: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Layanan</a:t>
            </a:r>
            <a:r>
              <a:rPr lang="en-ID" sz="900" b="1" dirty="0"/>
              <a:t> Pendidikan Tinggi Wilayah IX Makassar: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Layanan</a:t>
            </a:r>
            <a:r>
              <a:rPr lang="en-ID" sz="900" b="1" dirty="0"/>
              <a:t> Pendidikan Tinggi Wilayah X Padang: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Layanan</a:t>
            </a:r>
            <a:r>
              <a:rPr lang="en-ID" sz="900" b="1" dirty="0"/>
              <a:t> Pendidikan Tinggi Wilayah XI Banjarmasin: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Layanan</a:t>
            </a:r>
            <a:r>
              <a:rPr lang="en-ID" sz="900" b="1" dirty="0"/>
              <a:t> Pendidikan Tinggi Wilayah XII Ambon;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Layanan</a:t>
            </a:r>
            <a:r>
              <a:rPr lang="en-ID" sz="900" b="1" dirty="0"/>
              <a:t> Pendidikan Tinggi Wilayah XIII Aceh; 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Layanan</a:t>
            </a:r>
            <a:r>
              <a:rPr lang="en-ID" sz="900" b="1" dirty="0"/>
              <a:t> Pendidikan Tinggi Wilayah XIV Biak;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Universitas Sumatera Utara,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Keperawatan</a:t>
            </a:r>
            <a:r>
              <a:rPr lang="en-ID" sz="900" b="1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Universitas </a:t>
            </a:r>
            <a:r>
              <a:rPr lang="en-ID" sz="900" b="1" dirty="0" err="1"/>
              <a:t>Andalas</a:t>
            </a:r>
            <a:r>
              <a:rPr lang="en-ID" sz="900" b="1" dirty="0"/>
              <a:t>, </a:t>
            </a:r>
            <a:r>
              <a:rPr lang="en-ID" sz="900" b="1" dirty="0" err="1"/>
              <a:t>Fakultas</a:t>
            </a:r>
            <a:r>
              <a:rPr lang="en-ID" sz="900" b="1" dirty="0"/>
              <a:t> Teknik;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Universitas Riau,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Keperawatan</a:t>
            </a:r>
            <a:r>
              <a:rPr lang="en-ID" sz="900" b="1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Universitas Indonesia, </a:t>
            </a:r>
            <a:r>
              <a:rPr lang="en-ID" sz="900" b="1" dirty="0" err="1"/>
              <a:t>Fakultas</a:t>
            </a:r>
            <a:r>
              <a:rPr lang="en-ID" sz="900" b="1" dirty="0"/>
              <a:t>  Kesehatan Masyarakat;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Universitas </a:t>
            </a:r>
            <a:r>
              <a:rPr lang="en-ID" sz="900" b="1" dirty="0" err="1"/>
              <a:t>Padjajaran</a:t>
            </a:r>
            <a:r>
              <a:rPr lang="en-ID" sz="900" b="1" dirty="0"/>
              <a:t>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Ekonomi</a:t>
            </a:r>
            <a:r>
              <a:rPr lang="en-ID" sz="900" b="1" dirty="0"/>
              <a:t> dan </a:t>
            </a:r>
            <a:r>
              <a:rPr lang="en-ID" sz="900" b="1" dirty="0" err="1"/>
              <a:t>Bisnis</a:t>
            </a:r>
            <a:r>
              <a:rPr lang="en-ID" sz="900" b="1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Universitas </a:t>
            </a:r>
            <a:r>
              <a:rPr lang="en-ID" sz="900" b="1" dirty="0" err="1"/>
              <a:t>Diponegoro</a:t>
            </a:r>
            <a:r>
              <a:rPr lang="en-ID" sz="900" b="1" dirty="0"/>
              <a:t>, </a:t>
            </a:r>
            <a:r>
              <a:rPr lang="en-ID" sz="900" b="1" dirty="0" err="1"/>
              <a:t>Fakultas</a:t>
            </a:r>
            <a:r>
              <a:rPr lang="en-ID" sz="900" b="1" dirty="0"/>
              <a:t> Teknik </a:t>
            </a:r>
          </a:p>
        </p:txBody>
      </p:sp>
      <p:sp>
        <p:nvSpPr>
          <p:cNvPr id="14" name="Scroll: Horizontal 13">
            <a:extLst>
              <a:ext uri="{FF2B5EF4-FFF2-40B4-BE49-F238E27FC236}">
                <a16:creationId xmlns:a16="http://schemas.microsoft.com/office/drawing/2014/main" id="{A742379B-43CB-4DAB-A38A-249426F4EDC5}"/>
              </a:ext>
            </a:extLst>
          </p:cNvPr>
          <p:cNvSpPr/>
          <p:nvPr/>
        </p:nvSpPr>
        <p:spPr>
          <a:xfrm>
            <a:off x="4248978" y="1132223"/>
            <a:ext cx="3269974" cy="7242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ZI WBK</a:t>
            </a:r>
            <a:endParaRPr lang="en-ID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43B90E3-E969-475D-8EDD-2E33AA8483B8}"/>
              </a:ext>
            </a:extLst>
          </p:cNvPr>
          <p:cNvSpPr/>
          <p:nvPr/>
        </p:nvSpPr>
        <p:spPr>
          <a:xfrm rot="5400000">
            <a:off x="5550317" y="1793326"/>
            <a:ext cx="508270" cy="53671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8B45E-8754-4568-9BA1-B046DFA97513}"/>
              </a:ext>
            </a:extLst>
          </p:cNvPr>
          <p:cNvSpPr/>
          <p:nvPr/>
        </p:nvSpPr>
        <p:spPr>
          <a:xfrm>
            <a:off x="4322370" y="2449308"/>
            <a:ext cx="3612367" cy="4180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 startAt="22"/>
            </a:pPr>
            <a:r>
              <a:rPr lang="en-ID" sz="900" b="1" dirty="0"/>
              <a:t>Universitas </a:t>
            </a:r>
            <a:r>
              <a:rPr lang="en-ID" sz="900" b="1" dirty="0" err="1"/>
              <a:t>Airlangga</a:t>
            </a:r>
            <a:r>
              <a:rPr lang="en-ID" sz="900" b="1" dirty="0"/>
              <a:t>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Psikologi</a:t>
            </a:r>
            <a:r>
              <a:rPr lang="en-ID" sz="900" b="1" dirty="0"/>
              <a:t>;</a:t>
            </a:r>
          </a:p>
          <a:p>
            <a:pPr marL="228600" indent="-228600">
              <a:buFont typeface="+mj-lt"/>
              <a:buAutoNum type="arabicPeriod" startAt="22"/>
            </a:pPr>
            <a:r>
              <a:rPr lang="en-ID" sz="900" b="1" dirty="0"/>
              <a:t>Universitas </a:t>
            </a:r>
            <a:r>
              <a:rPr lang="en-ID" sz="900" b="1" dirty="0" err="1"/>
              <a:t>Brawijaya</a:t>
            </a:r>
            <a:r>
              <a:rPr lang="en-ID" sz="900" b="1" dirty="0"/>
              <a:t>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Teknologi</a:t>
            </a:r>
            <a:r>
              <a:rPr lang="en-ID" sz="900" b="1" dirty="0"/>
              <a:t> </a:t>
            </a:r>
            <a:r>
              <a:rPr lang="en-ID" sz="900" b="1" dirty="0" err="1"/>
              <a:t>Pertanian</a:t>
            </a:r>
            <a:r>
              <a:rPr lang="en-ID" sz="900" b="1" dirty="0"/>
              <a:t> ;</a:t>
            </a:r>
          </a:p>
          <a:p>
            <a:pPr marL="228600" indent="-228600">
              <a:buFont typeface="+mj-lt"/>
              <a:buAutoNum type="arabicPeriod" startAt="22"/>
            </a:pPr>
            <a:r>
              <a:rPr lang="en-ID" sz="900" b="1" dirty="0"/>
              <a:t>Universitas Gadjah </a:t>
            </a:r>
            <a:r>
              <a:rPr lang="en-ID" sz="900" b="1" dirty="0" err="1"/>
              <a:t>Mada</a:t>
            </a:r>
            <a:r>
              <a:rPr lang="en-ID" sz="900" b="1" dirty="0"/>
              <a:t>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Filsafat</a:t>
            </a:r>
            <a:r>
              <a:rPr lang="en-ID" sz="900" b="1" dirty="0"/>
              <a:t>;</a:t>
            </a:r>
          </a:p>
          <a:p>
            <a:pPr marL="228600" indent="-228600">
              <a:buFont typeface="+mj-lt"/>
              <a:buAutoNum type="arabicPeriod" startAt="22"/>
            </a:pPr>
            <a:r>
              <a:rPr lang="en-ID" sz="900" b="1" dirty="0"/>
              <a:t>Universitas </a:t>
            </a:r>
            <a:r>
              <a:rPr lang="en-ID" sz="900" b="1" dirty="0" err="1"/>
              <a:t>Mulawarman</a:t>
            </a:r>
            <a:r>
              <a:rPr lang="en-ID" sz="900" b="1" dirty="0"/>
              <a:t>, </a:t>
            </a:r>
            <a:r>
              <a:rPr lang="en-ID" sz="900" b="1" dirty="0" err="1"/>
              <a:t>Fakultas</a:t>
            </a:r>
            <a:r>
              <a:rPr lang="en-ID" sz="900" b="1" dirty="0"/>
              <a:t> Teknik;</a:t>
            </a:r>
          </a:p>
          <a:p>
            <a:pPr marL="228600" indent="-228600">
              <a:buFont typeface="+mj-lt"/>
              <a:buAutoNum type="arabicPeriod" startAt="22"/>
            </a:pPr>
            <a:r>
              <a:rPr lang="en-ID" sz="900" b="1" dirty="0"/>
              <a:t>Universitas </a:t>
            </a:r>
            <a:r>
              <a:rPr lang="en-ID" sz="900" b="1" dirty="0" err="1"/>
              <a:t>Tanjungpura</a:t>
            </a:r>
            <a:r>
              <a:rPr lang="en-ID" sz="900" b="1" dirty="0"/>
              <a:t>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Ekonomi</a:t>
            </a:r>
            <a:r>
              <a:rPr lang="en-ID" sz="900" b="1" dirty="0"/>
              <a:t> dan </a:t>
            </a:r>
            <a:r>
              <a:rPr lang="en-ID" sz="900" b="1" dirty="0" err="1"/>
              <a:t>Bisnis</a:t>
            </a:r>
            <a:r>
              <a:rPr lang="en-ID" sz="900" b="1" dirty="0"/>
              <a:t>;</a:t>
            </a:r>
          </a:p>
          <a:p>
            <a:pPr marL="228600" indent="-228600">
              <a:buFont typeface="+mj-lt"/>
              <a:buAutoNum type="arabicPeriod" startAt="22"/>
            </a:pPr>
            <a:r>
              <a:rPr lang="en-ID" sz="900" b="1" dirty="0"/>
              <a:t>Universitas </a:t>
            </a:r>
            <a:r>
              <a:rPr lang="en-ID" sz="900" b="1" dirty="0" err="1"/>
              <a:t>Lambung</a:t>
            </a:r>
            <a:r>
              <a:rPr lang="en-ID" sz="900" b="1" dirty="0"/>
              <a:t> </a:t>
            </a:r>
            <a:r>
              <a:rPr lang="en-ID" sz="900" b="1" dirty="0" err="1"/>
              <a:t>Mangkurat</a:t>
            </a:r>
            <a:r>
              <a:rPr lang="en-ID" sz="900" b="1" dirty="0"/>
              <a:t>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Ekonomi</a:t>
            </a:r>
            <a:r>
              <a:rPr lang="en-ID" sz="900" b="1" dirty="0"/>
              <a:t> dan </a:t>
            </a:r>
            <a:r>
              <a:rPr lang="en-ID" sz="900" b="1" dirty="0" err="1"/>
              <a:t>Bisnis</a:t>
            </a:r>
            <a:r>
              <a:rPr lang="en-ID" sz="900" b="1" dirty="0"/>
              <a:t>;</a:t>
            </a:r>
          </a:p>
          <a:p>
            <a:pPr marL="228600" indent="-228600">
              <a:buFont typeface="+mj-lt"/>
              <a:buAutoNum type="arabicPeriod" startAt="22"/>
            </a:pPr>
            <a:r>
              <a:rPr lang="en-ID" sz="900" b="1" dirty="0"/>
              <a:t>Universitas </a:t>
            </a:r>
            <a:r>
              <a:rPr lang="en-ID" sz="900" b="1" dirty="0" err="1"/>
              <a:t>Hasanuddin</a:t>
            </a:r>
            <a:r>
              <a:rPr lang="en-ID" sz="900" b="1" dirty="0"/>
              <a:t>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Ilmu</a:t>
            </a:r>
            <a:r>
              <a:rPr lang="en-ID" sz="900" b="1" dirty="0"/>
              <a:t> </a:t>
            </a:r>
            <a:r>
              <a:rPr lang="en-ID" sz="900" b="1" dirty="0" err="1"/>
              <a:t>Budaya</a:t>
            </a:r>
            <a:r>
              <a:rPr lang="en-ID" sz="900" b="1" dirty="0"/>
              <a:t>;</a:t>
            </a:r>
          </a:p>
          <a:p>
            <a:pPr marL="228600" indent="-228600">
              <a:buFont typeface="+mj-lt"/>
              <a:buAutoNum type="arabicPeriod" startAt="22"/>
            </a:pPr>
            <a:r>
              <a:rPr lang="en-ID" sz="900" b="1" dirty="0"/>
              <a:t>Universitas Sam </a:t>
            </a:r>
            <a:r>
              <a:rPr lang="en-ID" sz="900" b="1" dirty="0" err="1"/>
              <a:t>Ratulangi</a:t>
            </a:r>
            <a:r>
              <a:rPr lang="en-ID" sz="900" b="1" dirty="0"/>
              <a:t>, </a:t>
            </a:r>
            <a:r>
              <a:rPr lang="en-ID" sz="900" b="1" dirty="0" err="1"/>
              <a:t>Fakultas</a:t>
            </a:r>
            <a:r>
              <a:rPr lang="en-ID" sz="900" b="1" dirty="0"/>
              <a:t> Teknik;</a:t>
            </a:r>
          </a:p>
          <a:p>
            <a:pPr marL="228600" indent="-228600">
              <a:buFont typeface="+mj-lt"/>
              <a:buAutoNum type="arabicPeriod" startAt="22"/>
            </a:pPr>
            <a:r>
              <a:rPr lang="en-ID" sz="900" b="1" dirty="0"/>
              <a:t>Universitas Pendidikan Indonesia, </a:t>
            </a:r>
            <a:r>
              <a:rPr lang="en-ID" sz="900" b="1" dirty="0" err="1"/>
              <a:t>Fakultas</a:t>
            </a:r>
            <a:r>
              <a:rPr lang="en-ID" sz="900" b="1" dirty="0"/>
              <a:t> Pendidikan IPS;</a:t>
            </a:r>
          </a:p>
          <a:p>
            <a:pPr marL="228600" indent="-228600">
              <a:buFont typeface="+mj-lt"/>
              <a:buAutoNum type="arabicPeriod" startAt="22"/>
            </a:pPr>
            <a:r>
              <a:rPr lang="en-ID" sz="900" b="1" dirty="0" err="1"/>
              <a:t>Institut</a:t>
            </a:r>
            <a:r>
              <a:rPr lang="en-ID" sz="900" b="1" dirty="0"/>
              <a:t> </a:t>
            </a:r>
            <a:r>
              <a:rPr lang="en-ID" sz="900" b="1" dirty="0" err="1"/>
              <a:t>Teknologi</a:t>
            </a:r>
            <a:r>
              <a:rPr lang="en-ID" sz="900" b="1" dirty="0"/>
              <a:t> Bandung,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Sekolah</a:t>
            </a:r>
            <a:r>
              <a:rPr lang="en-ID" sz="900" b="1" dirty="0"/>
              <a:t> Teknik </a:t>
            </a:r>
            <a:r>
              <a:rPr lang="en-ID" sz="900" b="1" dirty="0" err="1"/>
              <a:t>Elektro</a:t>
            </a:r>
            <a:r>
              <a:rPr lang="en-ID" sz="900" b="1" dirty="0"/>
              <a:t> dan   </a:t>
            </a:r>
            <a:r>
              <a:rPr lang="en-ID" sz="900" b="1" dirty="0" err="1"/>
              <a:t>Informatika</a:t>
            </a:r>
            <a:r>
              <a:rPr lang="en-ID" sz="900" b="1" dirty="0"/>
              <a:t>;</a:t>
            </a:r>
          </a:p>
          <a:p>
            <a:pPr marL="228600" indent="-228600">
              <a:buFont typeface="+mj-lt"/>
              <a:buAutoNum type="arabicPeriod" startAt="22"/>
            </a:pPr>
            <a:r>
              <a:rPr lang="en-ID" sz="900" b="1" dirty="0" err="1"/>
              <a:t>Institut</a:t>
            </a:r>
            <a:r>
              <a:rPr lang="en-ID" sz="900" b="1" dirty="0"/>
              <a:t> </a:t>
            </a:r>
            <a:r>
              <a:rPr lang="en-ID" sz="900" b="1" dirty="0" err="1"/>
              <a:t>Teknologi</a:t>
            </a:r>
            <a:r>
              <a:rPr lang="en-ID" sz="900" b="1" dirty="0"/>
              <a:t> </a:t>
            </a:r>
            <a:r>
              <a:rPr lang="en-ID" sz="900" b="1" dirty="0" err="1"/>
              <a:t>Sepuluh</a:t>
            </a:r>
            <a:r>
              <a:rPr lang="en-ID" sz="900" b="1" dirty="0"/>
              <a:t> </a:t>
            </a:r>
            <a:r>
              <a:rPr lang="en-ID" sz="900" b="1" dirty="0" err="1"/>
              <a:t>Nopember</a:t>
            </a:r>
            <a:r>
              <a:rPr lang="en-ID" sz="900" b="1" dirty="0"/>
              <a:t>, </a:t>
            </a:r>
            <a:r>
              <a:rPr lang="en-ID" sz="900" b="1" dirty="0" err="1"/>
              <a:t>Fakultas</a:t>
            </a:r>
            <a:r>
              <a:rPr lang="en-ID" sz="900" b="1" dirty="0"/>
              <a:t> Sains dan </a:t>
            </a:r>
            <a:r>
              <a:rPr lang="en-ID" sz="900" b="1" dirty="0" err="1"/>
              <a:t>Analitika</a:t>
            </a:r>
            <a:r>
              <a:rPr lang="en-ID" sz="900" b="1" dirty="0"/>
              <a:t> Data;</a:t>
            </a:r>
          </a:p>
          <a:p>
            <a:pPr marL="228600" indent="-228600">
              <a:buFont typeface="+mj-lt"/>
              <a:buAutoNum type="arabicPeriod" startAt="22"/>
            </a:pPr>
            <a:r>
              <a:rPr lang="en-ID" sz="900" b="1" dirty="0"/>
              <a:t>Universitas </a:t>
            </a:r>
            <a:r>
              <a:rPr lang="en-ID" sz="900" b="1" dirty="0" err="1"/>
              <a:t>Sriwijaya</a:t>
            </a:r>
            <a:r>
              <a:rPr lang="en-ID" sz="900" b="1" dirty="0"/>
              <a:t>, </a:t>
            </a:r>
            <a:r>
              <a:rPr lang="en-ID" sz="900" b="1" dirty="0" err="1"/>
              <a:t>Fakultas</a:t>
            </a:r>
            <a:r>
              <a:rPr lang="en-ID" sz="900" b="1" dirty="0"/>
              <a:t> Hukum;</a:t>
            </a:r>
          </a:p>
          <a:p>
            <a:pPr marL="228600" indent="-228600">
              <a:buFont typeface="+mj-lt"/>
              <a:buAutoNum type="arabicPeriod" startAt="22"/>
            </a:pPr>
            <a:r>
              <a:rPr lang="en-ID" sz="900" b="1" dirty="0"/>
              <a:t>Universitas </a:t>
            </a:r>
            <a:r>
              <a:rPr lang="en-ID" sz="900" b="1" dirty="0" err="1"/>
              <a:t>Udayana</a:t>
            </a:r>
            <a:r>
              <a:rPr lang="en-ID" sz="900" b="1" dirty="0"/>
              <a:t>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Ekonomi</a:t>
            </a:r>
            <a:r>
              <a:rPr lang="en-ID" sz="900" b="1" dirty="0"/>
              <a:t> dan </a:t>
            </a:r>
            <a:r>
              <a:rPr lang="en-ID" sz="900" b="1" dirty="0" err="1"/>
              <a:t>Bisnis</a:t>
            </a:r>
            <a:r>
              <a:rPr lang="en-ID" sz="900" b="1" dirty="0"/>
              <a:t>;</a:t>
            </a:r>
          </a:p>
          <a:p>
            <a:pPr marL="228600" indent="-228600">
              <a:buFont typeface="+mj-lt"/>
              <a:buAutoNum type="arabicPeriod" startAt="22"/>
            </a:pPr>
            <a:r>
              <a:rPr lang="en-ID" sz="900" b="1" dirty="0"/>
              <a:t>Universitas </a:t>
            </a:r>
            <a:r>
              <a:rPr lang="en-ID" sz="900" b="1" dirty="0" err="1"/>
              <a:t>Jenderal</a:t>
            </a:r>
            <a:r>
              <a:rPr lang="en-ID" sz="900" b="1" dirty="0"/>
              <a:t> </a:t>
            </a:r>
            <a:r>
              <a:rPr lang="en-ID" sz="900" b="1" dirty="0" err="1"/>
              <a:t>Soedirman</a:t>
            </a:r>
            <a:r>
              <a:rPr lang="en-ID" sz="900" b="1" dirty="0"/>
              <a:t>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Ilmu</a:t>
            </a:r>
            <a:r>
              <a:rPr lang="en-ID" sz="900" b="1" dirty="0"/>
              <a:t> Sosial dan </a:t>
            </a:r>
            <a:r>
              <a:rPr lang="en-ID" sz="900" b="1" dirty="0" err="1"/>
              <a:t>Ilmu</a:t>
            </a:r>
            <a:r>
              <a:rPr lang="en-ID" sz="900" b="1" dirty="0"/>
              <a:t> </a:t>
            </a:r>
            <a:r>
              <a:rPr lang="en-ID" sz="900" b="1" dirty="0" err="1"/>
              <a:t>Politik</a:t>
            </a:r>
            <a:r>
              <a:rPr lang="en-ID" sz="900" b="1" dirty="0"/>
              <a:t>;</a:t>
            </a:r>
          </a:p>
          <a:p>
            <a:pPr marL="228600" indent="-228600">
              <a:buFont typeface="+mj-lt"/>
              <a:buAutoNum type="arabicPeriod" startAt="22"/>
            </a:pPr>
            <a:r>
              <a:rPr lang="en-ID" sz="900" b="1" dirty="0"/>
              <a:t>Universitas </a:t>
            </a:r>
            <a:r>
              <a:rPr lang="en-ID" sz="900" b="1" dirty="0" err="1"/>
              <a:t>Sebelas</a:t>
            </a:r>
            <a:r>
              <a:rPr lang="en-ID" sz="900" b="1" dirty="0"/>
              <a:t> </a:t>
            </a:r>
            <a:r>
              <a:rPr lang="en-ID" sz="900" b="1" dirty="0" err="1"/>
              <a:t>Maret</a:t>
            </a:r>
            <a:r>
              <a:rPr lang="en-ID" sz="900" b="1" dirty="0"/>
              <a:t>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Matematika</a:t>
            </a:r>
            <a:r>
              <a:rPr lang="en-ID" sz="900" b="1" dirty="0"/>
              <a:t> dan IPA;</a:t>
            </a:r>
          </a:p>
          <a:p>
            <a:pPr marL="228600" indent="-228600">
              <a:buFont typeface="+mj-lt"/>
              <a:buAutoNum type="arabicPeriod" startAt="22"/>
            </a:pPr>
            <a:r>
              <a:rPr lang="en-ID" sz="900" b="1" dirty="0"/>
              <a:t>Universitas </a:t>
            </a:r>
            <a:r>
              <a:rPr lang="en-ID" sz="900" b="1" dirty="0" err="1"/>
              <a:t>Tadulako</a:t>
            </a:r>
            <a:r>
              <a:rPr lang="en-ID" sz="900" b="1" dirty="0"/>
              <a:t>, </a:t>
            </a:r>
            <a:r>
              <a:rPr lang="en-ID" sz="900" b="1" dirty="0" err="1"/>
              <a:t>Pascasarjana</a:t>
            </a:r>
            <a:r>
              <a:rPr lang="en-ID" sz="900" b="1" dirty="0"/>
              <a:t>;</a:t>
            </a:r>
          </a:p>
          <a:p>
            <a:pPr marL="228600" indent="-228600">
              <a:buFont typeface="+mj-lt"/>
              <a:buAutoNum type="arabicPeriod" startAt="22"/>
            </a:pPr>
            <a:r>
              <a:rPr lang="en-ID" sz="900" b="1" dirty="0"/>
              <a:t>Universitas </a:t>
            </a:r>
            <a:r>
              <a:rPr lang="en-ID" sz="900" b="1" dirty="0" err="1"/>
              <a:t>Haluoleo</a:t>
            </a:r>
            <a:r>
              <a:rPr lang="en-ID" sz="900" b="1" dirty="0"/>
              <a:t>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Matematika</a:t>
            </a:r>
            <a:r>
              <a:rPr lang="en-ID" sz="900" b="1" dirty="0"/>
              <a:t> dan IPA;</a:t>
            </a:r>
          </a:p>
          <a:p>
            <a:pPr marL="228600" indent="-228600">
              <a:buFont typeface="+mj-lt"/>
              <a:buAutoNum type="arabicPeriod" startAt="22"/>
            </a:pPr>
            <a:r>
              <a:rPr lang="en-ID" sz="900" b="1" dirty="0"/>
              <a:t>Universitas Bengkulu,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Ekonomi</a:t>
            </a:r>
            <a:r>
              <a:rPr lang="en-ID" sz="900" b="1" dirty="0"/>
              <a:t> dan </a:t>
            </a:r>
            <a:r>
              <a:rPr lang="en-ID" sz="900" b="1" dirty="0" err="1"/>
              <a:t>Bisnis</a:t>
            </a:r>
            <a:r>
              <a:rPr lang="en-ID" sz="900" b="1" dirty="0"/>
              <a:t>;</a:t>
            </a:r>
          </a:p>
          <a:p>
            <a:pPr marL="228600" indent="-228600">
              <a:buFont typeface="+mj-lt"/>
              <a:buAutoNum type="arabicPeriod" startAt="22"/>
            </a:pPr>
            <a:r>
              <a:rPr lang="en-ID" sz="900" b="1" dirty="0"/>
              <a:t>Universitas Negeri Malang,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Ilmu</a:t>
            </a:r>
            <a:r>
              <a:rPr lang="en-ID" sz="900" b="1" dirty="0"/>
              <a:t> </a:t>
            </a:r>
            <a:r>
              <a:rPr lang="en-ID" sz="900" b="1" dirty="0" err="1"/>
              <a:t>Pengetahuan</a:t>
            </a:r>
            <a:r>
              <a:rPr lang="en-ID" sz="900" b="1" dirty="0"/>
              <a:t> </a:t>
            </a:r>
            <a:r>
              <a:rPr lang="en-ID" sz="900" b="1" dirty="0" err="1"/>
              <a:t>Alam</a:t>
            </a:r>
            <a:r>
              <a:rPr lang="en-ID" sz="900" b="1" dirty="0"/>
              <a:t>:</a:t>
            </a:r>
          </a:p>
          <a:p>
            <a:pPr marL="228600" indent="-228600">
              <a:buFont typeface="+mj-lt"/>
              <a:buAutoNum type="arabicPeriod" startAt="22"/>
            </a:pPr>
            <a:r>
              <a:rPr lang="en-ID" sz="900" b="1" dirty="0"/>
              <a:t>Universitas Negeri Padang,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Matematika</a:t>
            </a:r>
            <a:r>
              <a:rPr lang="en-ID" sz="900" b="1" dirty="0"/>
              <a:t> dan IPA;</a:t>
            </a:r>
          </a:p>
          <a:p>
            <a:pPr marL="228600" indent="-228600">
              <a:buFont typeface="+mj-lt"/>
              <a:buAutoNum type="arabicPeriod" startAt="22"/>
            </a:pPr>
            <a:endParaRPr lang="en-ID" sz="9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E7BD61-0B5B-4F24-A8B6-B4F2A7C4EC96}"/>
              </a:ext>
            </a:extLst>
          </p:cNvPr>
          <p:cNvSpPr/>
          <p:nvPr/>
        </p:nvSpPr>
        <p:spPr>
          <a:xfrm>
            <a:off x="8152248" y="2449308"/>
            <a:ext cx="3612367" cy="4180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 startAt="42"/>
            </a:pPr>
            <a:r>
              <a:rPr lang="en-ID" sz="900" b="1" dirty="0"/>
              <a:t>Universitas Negeri Semarang, </a:t>
            </a:r>
            <a:r>
              <a:rPr lang="en-ID" sz="900" b="1" dirty="0" err="1"/>
              <a:t>Fakultas</a:t>
            </a:r>
            <a:r>
              <a:rPr lang="en-ID" sz="900" b="1" dirty="0"/>
              <a:t> Teknik;</a:t>
            </a:r>
          </a:p>
          <a:p>
            <a:pPr marL="228600" indent="-228600">
              <a:buFont typeface="+mj-lt"/>
              <a:buAutoNum type="arabicPeriod" startAt="42"/>
            </a:pPr>
            <a:r>
              <a:rPr lang="en-ID" sz="900" b="1" dirty="0"/>
              <a:t>Universitas </a:t>
            </a:r>
            <a:r>
              <a:rPr lang="en-ID" sz="900" b="1" dirty="0" err="1"/>
              <a:t>Cendrawasih</a:t>
            </a:r>
            <a:r>
              <a:rPr lang="en-ID" sz="900" b="1" dirty="0"/>
              <a:t>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Ekonomi</a:t>
            </a:r>
            <a:r>
              <a:rPr lang="en-ID" sz="900" b="1" dirty="0"/>
              <a:t> dan </a:t>
            </a:r>
            <a:r>
              <a:rPr lang="en-ID" sz="900" b="1" dirty="0" err="1"/>
              <a:t>Bisnis</a:t>
            </a:r>
            <a:r>
              <a:rPr lang="en-ID" sz="900" b="1" dirty="0"/>
              <a:t>;</a:t>
            </a:r>
          </a:p>
          <a:p>
            <a:pPr marL="228600" indent="-228600">
              <a:buFont typeface="+mj-lt"/>
              <a:buAutoNum type="arabicPeriod" startAt="42"/>
            </a:pPr>
            <a:r>
              <a:rPr lang="en-ID" sz="900" b="1" dirty="0"/>
              <a:t>Universitas Negeri Medan,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Matematika</a:t>
            </a:r>
            <a:r>
              <a:rPr lang="en-ID" sz="900" b="1" dirty="0"/>
              <a:t> dan IPA;</a:t>
            </a:r>
          </a:p>
          <a:p>
            <a:pPr marL="228600" indent="-228600">
              <a:buFont typeface="+mj-lt"/>
              <a:buAutoNum type="arabicPeriod" startAt="42"/>
            </a:pPr>
            <a:r>
              <a:rPr lang="en-ID" sz="900" b="1" dirty="0"/>
              <a:t>Universitas Negeri Makassar,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Matematika</a:t>
            </a:r>
            <a:r>
              <a:rPr lang="en-ID" sz="900" b="1" dirty="0"/>
              <a:t> dan IPA;</a:t>
            </a:r>
          </a:p>
          <a:p>
            <a:pPr marL="228600" indent="-228600">
              <a:buFont typeface="+mj-lt"/>
              <a:buAutoNum type="arabicPeriod" startAt="42"/>
            </a:pPr>
            <a:r>
              <a:rPr lang="en-ID" sz="900" b="1" dirty="0"/>
              <a:t>Universitas </a:t>
            </a:r>
            <a:r>
              <a:rPr lang="en-ID" sz="900" b="1" dirty="0" err="1"/>
              <a:t>Khairun</a:t>
            </a:r>
            <a:r>
              <a:rPr lang="en-ID" sz="900" b="1" dirty="0"/>
              <a:t>, </a:t>
            </a:r>
            <a:r>
              <a:rPr lang="en-ID" sz="900" b="1" dirty="0" err="1"/>
              <a:t>Fakultas</a:t>
            </a:r>
            <a:r>
              <a:rPr lang="en-ID" sz="900" b="1" dirty="0"/>
              <a:t> Teknik;</a:t>
            </a:r>
          </a:p>
          <a:p>
            <a:pPr marL="228600" indent="-228600">
              <a:buFont typeface="+mj-lt"/>
              <a:buAutoNum type="arabicPeriod" startAt="42"/>
            </a:pPr>
            <a:r>
              <a:rPr lang="en-ID" sz="900" b="1" dirty="0"/>
              <a:t>Universitas </a:t>
            </a:r>
            <a:r>
              <a:rPr lang="en-ID" sz="900" b="1" dirty="0" err="1"/>
              <a:t>Trunodjoyo</a:t>
            </a:r>
            <a:r>
              <a:rPr lang="en-ID" sz="900" b="1" dirty="0"/>
              <a:t> Madura,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Keislaman</a:t>
            </a:r>
            <a:r>
              <a:rPr lang="en-ID" sz="900" b="1" dirty="0"/>
              <a:t>; </a:t>
            </a:r>
          </a:p>
          <a:p>
            <a:pPr marL="228600" indent="-228600">
              <a:buFont typeface="+mj-lt"/>
              <a:buAutoNum type="arabicPeriod" startAt="42"/>
            </a:pPr>
            <a:r>
              <a:rPr lang="en-ID" sz="900" b="1" dirty="0"/>
              <a:t>Universitas Bangka Belitung, </a:t>
            </a:r>
            <a:r>
              <a:rPr lang="en-ID" sz="900" b="1" dirty="0" err="1"/>
              <a:t>Fakultas</a:t>
            </a:r>
            <a:r>
              <a:rPr lang="en-ID" sz="900" b="1" dirty="0"/>
              <a:t> Teknik;</a:t>
            </a:r>
          </a:p>
          <a:p>
            <a:pPr marL="228600" indent="-228600">
              <a:buFont typeface="+mj-lt"/>
              <a:buAutoNum type="arabicPeriod" startAt="42"/>
            </a:pPr>
            <a:r>
              <a:rPr lang="en-ID" sz="900" b="1" dirty="0"/>
              <a:t>Universitas Borneo Tarakan,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Pertanian</a:t>
            </a:r>
            <a:r>
              <a:rPr lang="en-ID" sz="900" b="1" dirty="0"/>
              <a:t>;</a:t>
            </a:r>
          </a:p>
          <a:p>
            <a:pPr marL="228600" indent="-228600">
              <a:buFont typeface="+mj-lt"/>
              <a:buAutoNum type="arabicPeriod" startAt="42"/>
            </a:pPr>
            <a:r>
              <a:rPr lang="en-ID" sz="900" b="1" dirty="0"/>
              <a:t>Universitas Samudra,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Ekonomi</a:t>
            </a:r>
            <a:r>
              <a:rPr lang="en-ID" sz="900" b="1" dirty="0"/>
              <a:t>;</a:t>
            </a:r>
          </a:p>
          <a:p>
            <a:pPr marL="228600" indent="-228600">
              <a:buFont typeface="+mj-lt"/>
              <a:buAutoNum type="arabicPeriod" startAt="42"/>
            </a:pPr>
            <a:r>
              <a:rPr lang="en-ID" sz="900" b="1" dirty="0"/>
              <a:t>Universitas </a:t>
            </a:r>
            <a:r>
              <a:rPr lang="en-ID" sz="900" b="1" dirty="0" err="1"/>
              <a:t>Tidar</a:t>
            </a:r>
            <a:r>
              <a:rPr lang="en-ID" sz="900" b="1" dirty="0"/>
              <a:t>, </a:t>
            </a:r>
            <a:r>
              <a:rPr lang="en-ID" sz="900" b="1" dirty="0" err="1"/>
              <a:t>Fakultas</a:t>
            </a:r>
            <a:r>
              <a:rPr lang="en-ID" sz="900" b="1" dirty="0"/>
              <a:t> Teknik;</a:t>
            </a:r>
          </a:p>
          <a:p>
            <a:pPr marL="228600" indent="-228600">
              <a:buFont typeface="+mj-lt"/>
              <a:buAutoNum type="arabicPeriod" startAt="42"/>
            </a:pPr>
            <a:r>
              <a:rPr lang="en-ID" sz="900" b="1" dirty="0"/>
              <a:t>Universitas </a:t>
            </a:r>
            <a:r>
              <a:rPr lang="en-ID" sz="900" b="1" dirty="0" err="1"/>
              <a:t>Siliwangi</a:t>
            </a:r>
            <a:r>
              <a:rPr lang="en-ID" sz="900" b="1" dirty="0"/>
              <a:t>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Ilmu</a:t>
            </a:r>
            <a:r>
              <a:rPr lang="en-ID" sz="900" b="1" dirty="0"/>
              <a:t> Sosial dan </a:t>
            </a:r>
            <a:r>
              <a:rPr lang="en-ID" sz="900" b="1" dirty="0" err="1"/>
              <a:t>Ilmu</a:t>
            </a:r>
            <a:r>
              <a:rPr lang="en-ID" sz="900" b="1" dirty="0"/>
              <a:t> </a:t>
            </a:r>
            <a:r>
              <a:rPr lang="en-ID" sz="900" b="1" dirty="0" err="1"/>
              <a:t>Politik</a:t>
            </a:r>
            <a:r>
              <a:rPr lang="en-ID" sz="900" b="1" dirty="0"/>
              <a:t>;</a:t>
            </a:r>
          </a:p>
          <a:p>
            <a:pPr marL="228600" indent="-228600">
              <a:buFont typeface="+mj-lt"/>
              <a:buAutoNum type="arabicPeriod" startAt="42"/>
            </a:pPr>
            <a:r>
              <a:rPr lang="en-ID" sz="900" b="1" dirty="0"/>
              <a:t>Universitas </a:t>
            </a:r>
            <a:r>
              <a:rPr lang="en-ID" sz="900" b="1" dirty="0" err="1"/>
              <a:t>Teuku</a:t>
            </a:r>
            <a:r>
              <a:rPr lang="en-ID" sz="900" b="1" dirty="0"/>
              <a:t> Umar,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Ekonomi</a:t>
            </a:r>
            <a:r>
              <a:rPr lang="en-ID" sz="900" b="1" dirty="0"/>
              <a:t>;</a:t>
            </a:r>
          </a:p>
          <a:p>
            <a:pPr marL="228600" indent="-228600">
              <a:buFont typeface="+mj-lt"/>
              <a:buAutoNum type="arabicPeriod" startAt="42"/>
            </a:pPr>
            <a:r>
              <a:rPr lang="en-ID" sz="900" b="1" dirty="0"/>
              <a:t>Universitas Pembangunan Nasional Veteran Jakarta,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Ilmu</a:t>
            </a:r>
            <a:r>
              <a:rPr lang="en-ID" sz="900" b="1" dirty="0"/>
              <a:t> </a:t>
            </a:r>
            <a:r>
              <a:rPr lang="en-ID" sz="900" b="1" dirty="0" err="1"/>
              <a:t>Komputer</a:t>
            </a:r>
            <a:r>
              <a:rPr lang="en-ID" sz="900" b="1" dirty="0"/>
              <a:t>;</a:t>
            </a:r>
          </a:p>
          <a:p>
            <a:pPr marL="228600" indent="-228600">
              <a:buFont typeface="+mj-lt"/>
              <a:buAutoNum type="arabicPeriod" startAt="42"/>
            </a:pPr>
            <a:r>
              <a:rPr lang="en-ID" sz="900" b="1" dirty="0"/>
              <a:t>Universitas Pembangunan Nasional Veteran </a:t>
            </a:r>
            <a:r>
              <a:rPr lang="en-ID" sz="900" b="1" dirty="0" err="1"/>
              <a:t>Jawa</a:t>
            </a:r>
            <a:r>
              <a:rPr lang="en-ID" sz="900" b="1" dirty="0"/>
              <a:t> Timur,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Ilmu</a:t>
            </a:r>
            <a:r>
              <a:rPr lang="en-ID" sz="900" b="1" dirty="0"/>
              <a:t>     Sosial dan </a:t>
            </a:r>
            <a:r>
              <a:rPr lang="en-ID" sz="900" b="1" dirty="0" err="1"/>
              <a:t>Ilmu</a:t>
            </a:r>
            <a:r>
              <a:rPr lang="en-ID" sz="900" b="1" dirty="0"/>
              <a:t> </a:t>
            </a:r>
            <a:r>
              <a:rPr lang="en-ID" sz="900" b="1" dirty="0" err="1"/>
              <a:t>Politik</a:t>
            </a:r>
            <a:r>
              <a:rPr lang="en-ID" sz="900" b="1" dirty="0"/>
              <a:t>;</a:t>
            </a:r>
          </a:p>
          <a:p>
            <a:pPr marL="228600" indent="-228600">
              <a:buFont typeface="+mj-lt"/>
              <a:buAutoNum type="arabicPeriod" startAt="42"/>
            </a:pPr>
            <a:r>
              <a:rPr lang="en-ID" sz="900" b="1" dirty="0"/>
              <a:t>Universitas </a:t>
            </a:r>
            <a:r>
              <a:rPr lang="en-ID" sz="900" b="1" dirty="0" err="1"/>
              <a:t>Singaperbangsa</a:t>
            </a:r>
            <a:r>
              <a:rPr lang="en-ID" sz="900" b="1" dirty="0"/>
              <a:t> </a:t>
            </a:r>
            <a:r>
              <a:rPr lang="en-ID" sz="900" b="1" dirty="0" err="1"/>
              <a:t>Karawang</a:t>
            </a:r>
            <a:r>
              <a:rPr lang="en-ID" sz="900" b="1" dirty="0"/>
              <a:t>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Ekonomi</a:t>
            </a:r>
            <a:r>
              <a:rPr lang="en-ID" sz="900" b="1" dirty="0"/>
              <a:t>;</a:t>
            </a:r>
          </a:p>
          <a:p>
            <a:pPr marL="228600" indent="-228600">
              <a:buFont typeface="+mj-lt"/>
              <a:buAutoNum type="arabicPeriod" startAt="42"/>
            </a:pPr>
            <a:r>
              <a:rPr lang="en-ID" sz="900" b="1" dirty="0"/>
              <a:t>Universitas Lampung,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Kedokteran</a:t>
            </a:r>
            <a:r>
              <a:rPr lang="en-ID" sz="900" b="1" dirty="0"/>
              <a:t>;</a:t>
            </a:r>
          </a:p>
          <a:p>
            <a:pPr marL="228600" indent="-228600">
              <a:buFont typeface="+mj-lt"/>
              <a:buAutoNum type="arabicPeriod" startAt="42"/>
            </a:pPr>
            <a:r>
              <a:rPr lang="en-ID" sz="900" b="1" dirty="0" err="1"/>
              <a:t>Institut</a:t>
            </a:r>
            <a:r>
              <a:rPr lang="en-ID" sz="900" b="1" dirty="0"/>
              <a:t> </a:t>
            </a:r>
            <a:r>
              <a:rPr lang="en-ID" sz="900" b="1" dirty="0" err="1"/>
              <a:t>Seni</a:t>
            </a:r>
            <a:r>
              <a:rPr lang="en-ID" sz="900" b="1" dirty="0"/>
              <a:t> Indonesia Yogyakarta,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Seni</a:t>
            </a:r>
            <a:r>
              <a:rPr lang="en-ID" sz="900" b="1" dirty="0"/>
              <a:t> Media </a:t>
            </a:r>
            <a:r>
              <a:rPr lang="en-ID" sz="900" b="1" dirty="0" err="1"/>
              <a:t>Rekam</a:t>
            </a:r>
            <a:r>
              <a:rPr lang="en-ID" sz="900" b="1" dirty="0"/>
              <a:t>;</a:t>
            </a:r>
          </a:p>
          <a:p>
            <a:pPr marL="228600" indent="-228600">
              <a:buFont typeface="+mj-lt"/>
              <a:buAutoNum type="arabicPeriod" startAt="42"/>
            </a:pPr>
            <a:r>
              <a:rPr lang="en-ID" sz="900" b="1" dirty="0" err="1"/>
              <a:t>Institut</a:t>
            </a:r>
            <a:r>
              <a:rPr lang="en-ID" sz="900" b="1" dirty="0"/>
              <a:t> </a:t>
            </a:r>
            <a:r>
              <a:rPr lang="en-ID" sz="900" b="1" dirty="0" err="1"/>
              <a:t>Seni</a:t>
            </a:r>
            <a:r>
              <a:rPr lang="en-ID" sz="900" b="1" dirty="0"/>
              <a:t> Indonesia Denpasar,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Seni</a:t>
            </a:r>
            <a:r>
              <a:rPr lang="en-ID" sz="900" b="1" dirty="0"/>
              <a:t> Rupa dan Desain; dan</a:t>
            </a:r>
          </a:p>
          <a:p>
            <a:pPr marL="228600" indent="-228600">
              <a:buFont typeface="+mj-lt"/>
              <a:buAutoNum type="arabicPeriod" startAt="42"/>
            </a:pPr>
            <a:r>
              <a:rPr lang="en-ID" sz="900" b="1" dirty="0" err="1"/>
              <a:t>Institut</a:t>
            </a:r>
            <a:r>
              <a:rPr lang="en-ID" sz="900" b="1" dirty="0"/>
              <a:t> </a:t>
            </a:r>
            <a:r>
              <a:rPr lang="en-ID" sz="900" b="1" dirty="0" err="1"/>
              <a:t>Seni</a:t>
            </a:r>
            <a:r>
              <a:rPr lang="en-ID" sz="900" b="1" dirty="0"/>
              <a:t> Indonesia Surakarta,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Seni</a:t>
            </a:r>
            <a:r>
              <a:rPr lang="en-ID" sz="900" b="1" dirty="0"/>
              <a:t> </a:t>
            </a:r>
            <a:r>
              <a:rPr lang="en-ID" sz="900" b="1" dirty="0" err="1"/>
              <a:t>Pertunjukan</a:t>
            </a:r>
            <a:r>
              <a:rPr lang="en-ID" sz="900" b="1" dirty="0"/>
              <a:t>.</a:t>
            </a:r>
          </a:p>
          <a:p>
            <a:pPr marL="228600" indent="-228600">
              <a:buFont typeface="+mj-lt"/>
              <a:buAutoNum type="arabicPeriod" startAt="42"/>
            </a:pPr>
            <a:r>
              <a:rPr lang="en-ID" sz="900" b="1" dirty="0"/>
              <a:t>Universitas </a:t>
            </a:r>
            <a:r>
              <a:rPr lang="en-ID" sz="900" b="1" dirty="0" err="1"/>
              <a:t>Syiah</a:t>
            </a:r>
            <a:r>
              <a:rPr lang="en-ID" sz="900" b="1" dirty="0"/>
              <a:t> Kuala </a:t>
            </a:r>
            <a:r>
              <a:rPr lang="en-ID" sz="900" b="1" dirty="0" err="1"/>
              <a:t>Fakultas</a:t>
            </a:r>
            <a:r>
              <a:rPr lang="en-ID" sz="900" b="1" dirty="0"/>
              <a:t> </a:t>
            </a:r>
            <a:r>
              <a:rPr lang="en-ID" sz="900" b="1" dirty="0" err="1"/>
              <a:t>Matematika</a:t>
            </a:r>
            <a:r>
              <a:rPr lang="en-ID" sz="900" b="1" dirty="0"/>
              <a:t> dan IPA</a:t>
            </a:r>
          </a:p>
        </p:txBody>
      </p:sp>
    </p:spTree>
    <p:extLst>
      <p:ext uri="{BB962C8B-B14F-4D97-AF65-F5344CB8AC3E}">
        <p14:creationId xmlns:p14="http://schemas.microsoft.com/office/powerpoint/2010/main" val="2166147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2195E4-8BEE-4D06-BA96-4033863B0F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 err="1"/>
              <a:t>Direktorat</a:t>
            </a:r>
            <a:r>
              <a:rPr lang="en-US" sz="4400" dirty="0"/>
              <a:t> </a:t>
            </a:r>
            <a:r>
              <a:rPr lang="en-US" sz="4400" dirty="0" err="1"/>
              <a:t>Jenderal</a:t>
            </a:r>
            <a:r>
              <a:rPr lang="en-US" sz="4400" dirty="0"/>
              <a:t> </a:t>
            </a:r>
            <a:r>
              <a:rPr lang="en-US" sz="4400" dirty="0" err="1"/>
              <a:t>Kebudayaan</a:t>
            </a:r>
            <a:endParaRPr lang="en-ID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991AF-FA37-4D6C-85BA-1A7A1A63D729}"/>
              </a:ext>
            </a:extLst>
          </p:cNvPr>
          <p:cNvSpPr/>
          <p:nvPr/>
        </p:nvSpPr>
        <p:spPr>
          <a:xfrm>
            <a:off x="323529" y="2928969"/>
            <a:ext cx="5142993" cy="9373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/>
              <a:t>Balai Pelestarian Situs Manusia Purba Sangiran.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378AE4-8D02-4C59-9D10-454CDEF3DAF8}"/>
              </a:ext>
            </a:extLst>
          </p:cNvPr>
          <p:cNvSpPr/>
          <p:nvPr/>
        </p:nvSpPr>
        <p:spPr>
          <a:xfrm>
            <a:off x="6311349" y="2977949"/>
            <a:ext cx="5367130" cy="2925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ID" sz="1400" b="1" dirty="0" err="1"/>
              <a:t>Balai</a:t>
            </a:r>
            <a:r>
              <a:rPr lang="en-ID" sz="1400" b="1" dirty="0"/>
              <a:t> </a:t>
            </a:r>
            <a:r>
              <a:rPr lang="en-ID" sz="1400" b="1" dirty="0" err="1"/>
              <a:t>Pelestarian</a:t>
            </a:r>
            <a:r>
              <a:rPr lang="en-ID" sz="1400" b="1" dirty="0"/>
              <a:t> </a:t>
            </a:r>
            <a:r>
              <a:rPr lang="en-ID" sz="1400" b="1" dirty="0" err="1"/>
              <a:t>Cagar</a:t>
            </a:r>
            <a:r>
              <a:rPr lang="en-ID" sz="1400" b="1" dirty="0"/>
              <a:t> </a:t>
            </a:r>
            <a:r>
              <a:rPr lang="en-ID" sz="1400" b="1" dirty="0" err="1"/>
              <a:t>Budaya</a:t>
            </a:r>
            <a:r>
              <a:rPr lang="en-ID" sz="1400" b="1" dirty="0"/>
              <a:t> </a:t>
            </a:r>
            <a:r>
              <a:rPr lang="en-ID" sz="1400" b="1" dirty="0" err="1"/>
              <a:t>Provinsi</a:t>
            </a:r>
            <a:r>
              <a:rPr lang="en-ID" sz="1400" b="1" dirty="0"/>
              <a:t> Sulawesi Selatan;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 err="1"/>
              <a:t>Balai</a:t>
            </a:r>
            <a:r>
              <a:rPr lang="en-ID" sz="1400" b="1" dirty="0"/>
              <a:t> </a:t>
            </a:r>
            <a:r>
              <a:rPr lang="en-ID" sz="1400" b="1" dirty="0" err="1"/>
              <a:t>Pelestarian</a:t>
            </a:r>
            <a:r>
              <a:rPr lang="en-ID" sz="1400" b="1" dirty="0"/>
              <a:t> </a:t>
            </a:r>
            <a:r>
              <a:rPr lang="en-ID" sz="1400" b="1" dirty="0" err="1"/>
              <a:t>Cagar</a:t>
            </a:r>
            <a:r>
              <a:rPr lang="en-ID" sz="1400" b="1" dirty="0"/>
              <a:t> </a:t>
            </a:r>
            <a:r>
              <a:rPr lang="en-ID" sz="1400" b="1" dirty="0" err="1"/>
              <a:t>Budaya</a:t>
            </a:r>
            <a:r>
              <a:rPr lang="en-ID" sz="1400" b="1" dirty="0"/>
              <a:t> </a:t>
            </a:r>
            <a:r>
              <a:rPr lang="en-ID" sz="1400" b="1" dirty="0" err="1"/>
              <a:t>Provinsi</a:t>
            </a:r>
            <a:r>
              <a:rPr lang="en-ID" sz="1400" b="1" dirty="0"/>
              <a:t>  Bali;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 err="1"/>
              <a:t>Balai</a:t>
            </a:r>
            <a:r>
              <a:rPr lang="en-ID" sz="1400" b="1" dirty="0"/>
              <a:t> </a:t>
            </a:r>
            <a:r>
              <a:rPr lang="en-ID" sz="1400" b="1" dirty="0" err="1"/>
              <a:t>Pelestarian</a:t>
            </a:r>
            <a:r>
              <a:rPr lang="en-ID" sz="1400" b="1" dirty="0"/>
              <a:t> </a:t>
            </a:r>
            <a:r>
              <a:rPr lang="en-ID" sz="1400" b="1" dirty="0" err="1"/>
              <a:t>Cagar</a:t>
            </a:r>
            <a:r>
              <a:rPr lang="en-ID" sz="1400" b="1" dirty="0"/>
              <a:t> </a:t>
            </a:r>
            <a:r>
              <a:rPr lang="en-ID" sz="1400" b="1" dirty="0" err="1"/>
              <a:t>Budaya</a:t>
            </a:r>
            <a:r>
              <a:rPr lang="en-ID" sz="1400" b="1" dirty="0"/>
              <a:t> </a:t>
            </a:r>
            <a:r>
              <a:rPr lang="en-ID" sz="1400" b="1" dirty="0" err="1"/>
              <a:t>Provinsi</a:t>
            </a:r>
            <a:r>
              <a:rPr lang="en-ID" sz="1400" b="1" dirty="0"/>
              <a:t> </a:t>
            </a:r>
            <a:r>
              <a:rPr lang="en-ID" sz="1400" b="1" dirty="0" err="1"/>
              <a:t>Jawa</a:t>
            </a:r>
            <a:r>
              <a:rPr lang="en-ID" sz="1400" b="1" dirty="0"/>
              <a:t> Timur;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 err="1"/>
              <a:t>Balai</a:t>
            </a:r>
            <a:r>
              <a:rPr lang="en-ID" sz="1400" b="1" dirty="0"/>
              <a:t> </a:t>
            </a:r>
            <a:r>
              <a:rPr lang="en-ID" sz="1400" b="1" dirty="0" err="1"/>
              <a:t>Pelestarian</a:t>
            </a:r>
            <a:r>
              <a:rPr lang="en-ID" sz="1400" b="1" dirty="0"/>
              <a:t> </a:t>
            </a:r>
            <a:r>
              <a:rPr lang="en-ID" sz="1400" b="1" dirty="0" err="1"/>
              <a:t>Cagar</a:t>
            </a:r>
            <a:r>
              <a:rPr lang="en-ID" sz="1400" b="1" dirty="0"/>
              <a:t> </a:t>
            </a:r>
            <a:r>
              <a:rPr lang="en-ID" sz="1400" b="1" dirty="0" err="1"/>
              <a:t>Budaya</a:t>
            </a:r>
            <a:r>
              <a:rPr lang="en-ID" sz="1400" b="1" dirty="0"/>
              <a:t> </a:t>
            </a:r>
            <a:r>
              <a:rPr lang="en-ID" sz="1400" b="1" dirty="0" err="1"/>
              <a:t>Provinsi</a:t>
            </a:r>
            <a:r>
              <a:rPr lang="en-ID" sz="1400" b="1" dirty="0"/>
              <a:t> </a:t>
            </a:r>
            <a:r>
              <a:rPr lang="en-ID" sz="1400" b="1" dirty="0" err="1"/>
              <a:t>Jawa</a:t>
            </a:r>
            <a:r>
              <a:rPr lang="en-ID" sz="1400" b="1" dirty="0"/>
              <a:t> Tengah;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 err="1"/>
              <a:t>Balai</a:t>
            </a:r>
            <a:r>
              <a:rPr lang="en-ID" sz="1400" b="1" dirty="0"/>
              <a:t> </a:t>
            </a:r>
            <a:r>
              <a:rPr lang="en-ID" sz="1400" b="1" dirty="0" err="1"/>
              <a:t>Pelestarian</a:t>
            </a:r>
            <a:r>
              <a:rPr lang="en-ID" sz="1400" b="1" dirty="0"/>
              <a:t> Nilai </a:t>
            </a:r>
            <a:r>
              <a:rPr lang="en-ID" sz="1400" b="1" dirty="0" err="1"/>
              <a:t>Budaya</a:t>
            </a:r>
            <a:r>
              <a:rPr lang="en-ID" sz="1400" b="1" dirty="0"/>
              <a:t> </a:t>
            </a:r>
            <a:r>
              <a:rPr lang="en-ID" sz="1400" b="1" dirty="0" err="1"/>
              <a:t>Provinsi</a:t>
            </a:r>
            <a:r>
              <a:rPr lang="en-ID" sz="1400" b="1" dirty="0"/>
              <a:t> D.I. Yogyakarta;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 err="1"/>
              <a:t>Balai</a:t>
            </a:r>
            <a:r>
              <a:rPr lang="en-ID" sz="1400" b="1" dirty="0"/>
              <a:t> </a:t>
            </a:r>
            <a:r>
              <a:rPr lang="en-ID" sz="1400" b="1" dirty="0" err="1"/>
              <a:t>Pelestarian</a:t>
            </a:r>
            <a:r>
              <a:rPr lang="en-ID" sz="1400" b="1" dirty="0"/>
              <a:t> Nilai </a:t>
            </a:r>
            <a:r>
              <a:rPr lang="en-ID" sz="1400" b="1" dirty="0" err="1"/>
              <a:t>Budaya</a:t>
            </a:r>
            <a:r>
              <a:rPr lang="en-ID" sz="1400" b="1" dirty="0"/>
              <a:t> </a:t>
            </a:r>
            <a:r>
              <a:rPr lang="en-ID" sz="1400" b="1" dirty="0" err="1"/>
              <a:t>Provinsi</a:t>
            </a:r>
            <a:r>
              <a:rPr lang="en-ID" sz="1400" b="1" dirty="0"/>
              <a:t> </a:t>
            </a:r>
            <a:r>
              <a:rPr lang="en-ID" sz="1400" b="1" dirty="0" err="1"/>
              <a:t>Jawa</a:t>
            </a:r>
            <a:r>
              <a:rPr lang="en-ID" sz="1400" b="1" dirty="0"/>
              <a:t> Barat;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 err="1"/>
              <a:t>Balai</a:t>
            </a:r>
            <a:r>
              <a:rPr lang="en-ID" sz="1400" b="1" dirty="0"/>
              <a:t> </a:t>
            </a:r>
            <a:r>
              <a:rPr lang="en-ID" sz="1400" b="1" dirty="0" err="1"/>
              <a:t>Pelestarian</a:t>
            </a:r>
            <a:r>
              <a:rPr lang="en-ID" sz="1400" b="1" dirty="0"/>
              <a:t> Nilai </a:t>
            </a:r>
            <a:r>
              <a:rPr lang="en-ID" sz="1400" b="1" dirty="0" err="1"/>
              <a:t>Budaya</a:t>
            </a:r>
            <a:r>
              <a:rPr lang="en-ID" sz="1400" b="1" dirty="0"/>
              <a:t> </a:t>
            </a:r>
            <a:r>
              <a:rPr lang="en-ID" sz="1400" b="1" dirty="0" err="1"/>
              <a:t>Provinsi</a:t>
            </a:r>
            <a:r>
              <a:rPr lang="en-ID" sz="1400" b="1" dirty="0"/>
              <a:t> Maluku; 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 err="1"/>
              <a:t>Balai</a:t>
            </a:r>
            <a:r>
              <a:rPr lang="en-ID" sz="1400" b="1" dirty="0"/>
              <a:t> </a:t>
            </a:r>
            <a:r>
              <a:rPr lang="en-ID" sz="1400" b="1" dirty="0" err="1"/>
              <a:t>Konservasi</a:t>
            </a:r>
            <a:r>
              <a:rPr lang="en-ID" sz="1400" b="1" dirty="0"/>
              <a:t> Borobudur;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/>
              <a:t>Museum </a:t>
            </a:r>
            <a:r>
              <a:rPr lang="en-ID" sz="1400" b="1" dirty="0" err="1"/>
              <a:t>Kepresidenan</a:t>
            </a:r>
            <a:r>
              <a:rPr lang="en-ID" sz="1400" b="1" dirty="0"/>
              <a:t> </a:t>
            </a:r>
            <a:r>
              <a:rPr lang="en-ID" sz="1400" b="1" dirty="0" err="1"/>
              <a:t>Balai</a:t>
            </a:r>
            <a:r>
              <a:rPr lang="en-ID" sz="1400" b="1" dirty="0"/>
              <a:t> Kirti;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/>
              <a:t>Museum </a:t>
            </a:r>
            <a:r>
              <a:rPr lang="en-ID" sz="1400" b="1" dirty="0" err="1"/>
              <a:t>Kebangkitan</a:t>
            </a:r>
            <a:r>
              <a:rPr lang="en-ID" sz="1400" b="1" dirty="0"/>
              <a:t> Nasional; dan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 err="1"/>
              <a:t>Galeri</a:t>
            </a:r>
            <a:r>
              <a:rPr lang="en-ID" sz="1400" b="1" dirty="0"/>
              <a:t> Nasional Indonesia.</a:t>
            </a:r>
          </a:p>
        </p:txBody>
      </p:sp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810117FD-2659-44EE-9830-6C22F038F7CD}"/>
              </a:ext>
            </a:extLst>
          </p:cNvPr>
          <p:cNvSpPr/>
          <p:nvPr/>
        </p:nvSpPr>
        <p:spPr>
          <a:xfrm>
            <a:off x="874643" y="1413149"/>
            <a:ext cx="3269974" cy="72424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ZI WBBM</a:t>
            </a:r>
            <a:endParaRPr lang="en-ID" dirty="0"/>
          </a:p>
        </p:txBody>
      </p:sp>
      <p:sp>
        <p:nvSpPr>
          <p:cNvPr id="14" name="Scroll: Horizontal 13">
            <a:extLst>
              <a:ext uri="{FF2B5EF4-FFF2-40B4-BE49-F238E27FC236}">
                <a16:creationId xmlns:a16="http://schemas.microsoft.com/office/drawing/2014/main" id="{A742379B-43CB-4DAB-A38A-249426F4EDC5}"/>
              </a:ext>
            </a:extLst>
          </p:cNvPr>
          <p:cNvSpPr/>
          <p:nvPr/>
        </p:nvSpPr>
        <p:spPr>
          <a:xfrm>
            <a:off x="7121387" y="1413148"/>
            <a:ext cx="3269974" cy="7242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ZI WBK</a:t>
            </a:r>
            <a:endParaRPr lang="en-ID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1F0FA24-0704-4CD1-847B-94B759D08EC5}"/>
              </a:ext>
            </a:extLst>
          </p:cNvPr>
          <p:cNvSpPr/>
          <p:nvPr/>
        </p:nvSpPr>
        <p:spPr>
          <a:xfrm rot="5400000">
            <a:off x="2102634" y="2218434"/>
            <a:ext cx="755374" cy="53671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43B90E3-E969-475D-8EDD-2E33AA8483B8}"/>
              </a:ext>
            </a:extLst>
          </p:cNvPr>
          <p:cNvSpPr/>
          <p:nvPr/>
        </p:nvSpPr>
        <p:spPr>
          <a:xfrm rot="5400000">
            <a:off x="8378687" y="2292869"/>
            <a:ext cx="755374" cy="53671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3017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2195E4-8BEE-4D06-BA96-4033863B0F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 err="1"/>
              <a:t>Balitbang</a:t>
            </a:r>
            <a:r>
              <a:rPr lang="en-US" sz="4400" dirty="0"/>
              <a:t> dan </a:t>
            </a:r>
            <a:r>
              <a:rPr lang="en-US" sz="4400" dirty="0" err="1"/>
              <a:t>Perbukuan</a:t>
            </a:r>
            <a:endParaRPr lang="en-ID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991AF-FA37-4D6C-85BA-1A7A1A63D729}"/>
              </a:ext>
            </a:extLst>
          </p:cNvPr>
          <p:cNvSpPr/>
          <p:nvPr/>
        </p:nvSpPr>
        <p:spPr>
          <a:xfrm>
            <a:off x="323529" y="2928969"/>
            <a:ext cx="5142993" cy="9373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/>
              <a:t>Pusat Asesmen dan Pembelajaran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378AE4-8D02-4C59-9D10-454CDEF3DAF8}"/>
              </a:ext>
            </a:extLst>
          </p:cNvPr>
          <p:cNvSpPr/>
          <p:nvPr/>
        </p:nvSpPr>
        <p:spPr>
          <a:xfrm>
            <a:off x="6311349" y="2977949"/>
            <a:ext cx="5367130" cy="204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ID" sz="1400" b="1" dirty="0" err="1"/>
              <a:t>Sekretariat</a:t>
            </a:r>
            <a:r>
              <a:rPr lang="en-ID" sz="1400" b="1" dirty="0"/>
              <a:t> </a:t>
            </a:r>
            <a:r>
              <a:rPr lang="en-ID" sz="1400" b="1" dirty="0" err="1"/>
              <a:t>Balitbang</a:t>
            </a:r>
            <a:r>
              <a:rPr lang="en-ID" sz="1400" b="1" dirty="0"/>
              <a:t> dan </a:t>
            </a:r>
            <a:r>
              <a:rPr lang="en-ID" sz="1400" b="1" dirty="0" err="1"/>
              <a:t>Perbukuan</a:t>
            </a:r>
            <a:r>
              <a:rPr lang="en-ID" sz="1400" b="1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/>
              <a:t>Pusat </a:t>
            </a:r>
            <a:r>
              <a:rPr lang="en-ID" sz="1400" b="1" dirty="0" err="1"/>
              <a:t>Penelitian</a:t>
            </a:r>
            <a:r>
              <a:rPr lang="en-ID" sz="1400" b="1" dirty="0"/>
              <a:t> </a:t>
            </a:r>
            <a:r>
              <a:rPr lang="en-ID" sz="1400" b="1" dirty="0" err="1"/>
              <a:t>Kebijakan</a:t>
            </a:r>
            <a:r>
              <a:rPr lang="en-ID" sz="1400" b="1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/>
              <a:t>Pusat </a:t>
            </a:r>
            <a:r>
              <a:rPr lang="en-ID" sz="1400" b="1" dirty="0" err="1"/>
              <a:t>Kurikulum</a:t>
            </a:r>
            <a:r>
              <a:rPr lang="en-ID" sz="1400" b="1" dirty="0"/>
              <a:t> dan </a:t>
            </a:r>
            <a:r>
              <a:rPr lang="en-ID" sz="1400" b="1" dirty="0" err="1"/>
              <a:t>Perbukuan</a:t>
            </a:r>
            <a:r>
              <a:rPr lang="en-ID" sz="1400" b="1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/>
              <a:t>Pusat </a:t>
            </a:r>
            <a:r>
              <a:rPr lang="en-ID" sz="1400" b="1" dirty="0" err="1"/>
              <a:t>Penelitian</a:t>
            </a:r>
            <a:r>
              <a:rPr lang="en-ID" sz="1400" b="1" dirty="0"/>
              <a:t> </a:t>
            </a:r>
            <a:r>
              <a:rPr lang="en-ID" sz="1400" b="1" dirty="0" err="1"/>
              <a:t>Arkeologi</a:t>
            </a:r>
            <a:r>
              <a:rPr lang="en-ID" sz="1400" b="1" dirty="0"/>
              <a:t> Nasional;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 err="1"/>
              <a:t>Balai</a:t>
            </a:r>
            <a:r>
              <a:rPr lang="en-ID" sz="1400" b="1" dirty="0"/>
              <a:t> </a:t>
            </a:r>
            <a:r>
              <a:rPr lang="en-ID" sz="1400" b="1" dirty="0" err="1"/>
              <a:t>Arkeologi</a:t>
            </a:r>
            <a:r>
              <a:rPr lang="en-ID" sz="1400" b="1" dirty="0"/>
              <a:t> </a:t>
            </a:r>
            <a:r>
              <a:rPr lang="en-ID" sz="1400" b="1" dirty="0" err="1"/>
              <a:t>Provinsi</a:t>
            </a:r>
            <a:r>
              <a:rPr lang="en-ID" sz="1400" b="1" dirty="0"/>
              <a:t> Sumatera Utara;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 err="1"/>
              <a:t>Balai</a:t>
            </a:r>
            <a:r>
              <a:rPr lang="en-ID" sz="1400" b="1" dirty="0"/>
              <a:t> </a:t>
            </a:r>
            <a:r>
              <a:rPr lang="en-ID" sz="1400" b="1" dirty="0" err="1"/>
              <a:t>Arkeologi</a:t>
            </a:r>
            <a:r>
              <a:rPr lang="en-ID" sz="1400" b="1" dirty="0"/>
              <a:t> </a:t>
            </a:r>
            <a:r>
              <a:rPr lang="en-ID" sz="1400" b="1" dirty="0" err="1"/>
              <a:t>Provinsi</a:t>
            </a:r>
            <a:r>
              <a:rPr lang="en-ID" sz="1400" b="1" dirty="0"/>
              <a:t> D. I. Yogyakarta;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 err="1"/>
              <a:t>Balai</a:t>
            </a:r>
            <a:r>
              <a:rPr lang="en-ID" sz="1400" b="1" dirty="0"/>
              <a:t> </a:t>
            </a:r>
            <a:r>
              <a:rPr lang="en-ID" sz="1400" b="1" dirty="0" err="1"/>
              <a:t>Arkeologi</a:t>
            </a:r>
            <a:r>
              <a:rPr lang="en-ID" sz="1400" b="1" dirty="0"/>
              <a:t> </a:t>
            </a:r>
            <a:r>
              <a:rPr lang="en-ID" sz="1400" b="1" dirty="0" err="1"/>
              <a:t>Provinsi</a:t>
            </a:r>
            <a:r>
              <a:rPr lang="en-ID" sz="1400" b="1" dirty="0"/>
              <a:t>  Kalimantan Selatan; dan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 err="1"/>
              <a:t>Balai</a:t>
            </a:r>
            <a:r>
              <a:rPr lang="en-ID" sz="1400" b="1" dirty="0"/>
              <a:t> </a:t>
            </a:r>
            <a:r>
              <a:rPr lang="en-ID" sz="1400" b="1" dirty="0" err="1"/>
              <a:t>Arkeologi</a:t>
            </a:r>
            <a:r>
              <a:rPr lang="en-ID" sz="1400" b="1" dirty="0"/>
              <a:t> </a:t>
            </a:r>
            <a:r>
              <a:rPr lang="en-ID" sz="1400" b="1" dirty="0" err="1"/>
              <a:t>Provinsi</a:t>
            </a:r>
            <a:r>
              <a:rPr lang="en-ID" sz="1400" b="1" dirty="0"/>
              <a:t> Maluku. </a:t>
            </a:r>
          </a:p>
        </p:txBody>
      </p:sp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810117FD-2659-44EE-9830-6C22F038F7CD}"/>
              </a:ext>
            </a:extLst>
          </p:cNvPr>
          <p:cNvSpPr/>
          <p:nvPr/>
        </p:nvSpPr>
        <p:spPr>
          <a:xfrm>
            <a:off x="874643" y="1413149"/>
            <a:ext cx="3269974" cy="72424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ZI WBBM</a:t>
            </a:r>
            <a:endParaRPr lang="en-ID" dirty="0"/>
          </a:p>
        </p:txBody>
      </p:sp>
      <p:sp>
        <p:nvSpPr>
          <p:cNvPr id="14" name="Scroll: Horizontal 13">
            <a:extLst>
              <a:ext uri="{FF2B5EF4-FFF2-40B4-BE49-F238E27FC236}">
                <a16:creationId xmlns:a16="http://schemas.microsoft.com/office/drawing/2014/main" id="{A742379B-43CB-4DAB-A38A-249426F4EDC5}"/>
              </a:ext>
            </a:extLst>
          </p:cNvPr>
          <p:cNvSpPr/>
          <p:nvPr/>
        </p:nvSpPr>
        <p:spPr>
          <a:xfrm>
            <a:off x="7121387" y="1413148"/>
            <a:ext cx="3269974" cy="7242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ZI WBK</a:t>
            </a:r>
            <a:endParaRPr lang="en-ID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1F0FA24-0704-4CD1-847B-94B759D08EC5}"/>
              </a:ext>
            </a:extLst>
          </p:cNvPr>
          <p:cNvSpPr/>
          <p:nvPr/>
        </p:nvSpPr>
        <p:spPr>
          <a:xfrm rot="5400000">
            <a:off x="2102634" y="2218434"/>
            <a:ext cx="755374" cy="53671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43B90E3-E969-475D-8EDD-2E33AA8483B8}"/>
              </a:ext>
            </a:extLst>
          </p:cNvPr>
          <p:cNvSpPr/>
          <p:nvPr/>
        </p:nvSpPr>
        <p:spPr>
          <a:xfrm rot="5400000">
            <a:off x="8378687" y="2292869"/>
            <a:ext cx="755374" cy="53671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5878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2195E4-8BEE-4D06-BA96-4033863B0F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/>
              <a:t>Badan </a:t>
            </a:r>
            <a:r>
              <a:rPr lang="en-US" sz="3600" b="1" dirty="0" err="1"/>
              <a:t>Pengembangan</a:t>
            </a:r>
            <a:r>
              <a:rPr lang="en-US" sz="3600" b="1" dirty="0"/>
              <a:t> dan </a:t>
            </a:r>
            <a:r>
              <a:rPr lang="en-US" sz="3600" b="1" dirty="0" err="1"/>
              <a:t>Pembinaan</a:t>
            </a:r>
            <a:r>
              <a:rPr lang="en-US" sz="3600" b="1" dirty="0"/>
              <a:t> Bahasa</a:t>
            </a:r>
            <a:endParaRPr lang="en-ID" sz="3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991AF-FA37-4D6C-85BA-1A7A1A63D729}"/>
              </a:ext>
            </a:extLst>
          </p:cNvPr>
          <p:cNvSpPr/>
          <p:nvPr/>
        </p:nvSpPr>
        <p:spPr>
          <a:xfrm>
            <a:off x="323529" y="2928969"/>
            <a:ext cx="5142993" cy="9373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/>
              <a:t>Pusat Pembinaan Bahasa dan Sastra;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378AE4-8D02-4C59-9D10-454CDEF3DAF8}"/>
              </a:ext>
            </a:extLst>
          </p:cNvPr>
          <p:cNvSpPr/>
          <p:nvPr/>
        </p:nvSpPr>
        <p:spPr>
          <a:xfrm>
            <a:off x="6311349" y="2977949"/>
            <a:ext cx="5367130" cy="354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ID" sz="1400" b="1" dirty="0" err="1"/>
              <a:t>Sekretariat</a:t>
            </a:r>
            <a:r>
              <a:rPr lang="en-ID" sz="1400" b="1" dirty="0"/>
              <a:t> Badan </a:t>
            </a:r>
            <a:r>
              <a:rPr lang="en-ID" sz="1400" b="1" dirty="0" err="1"/>
              <a:t>Pengembangan</a:t>
            </a:r>
            <a:r>
              <a:rPr lang="en-ID" sz="1400" b="1" dirty="0"/>
              <a:t> dan </a:t>
            </a:r>
            <a:r>
              <a:rPr lang="en-ID" sz="1400" b="1" dirty="0" err="1"/>
              <a:t>Pembinaan</a:t>
            </a:r>
            <a:r>
              <a:rPr lang="en-ID" sz="1400" b="1" dirty="0"/>
              <a:t> Bahasa;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/>
              <a:t>Pusat </a:t>
            </a:r>
            <a:r>
              <a:rPr lang="en-ID" sz="1400" b="1" dirty="0" err="1"/>
              <a:t>Pengembangan</a:t>
            </a:r>
            <a:r>
              <a:rPr lang="en-ID" sz="1400" b="1" dirty="0"/>
              <a:t> dan </a:t>
            </a:r>
            <a:r>
              <a:rPr lang="en-ID" sz="1400" b="1" dirty="0" err="1"/>
              <a:t>Pelindungan</a:t>
            </a:r>
            <a:r>
              <a:rPr lang="en-ID" sz="1400" b="1" dirty="0"/>
              <a:t> Bahasa dan Sastra;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 err="1"/>
              <a:t>Balai</a:t>
            </a:r>
            <a:r>
              <a:rPr lang="en-ID" sz="1400" b="1" dirty="0"/>
              <a:t> Bahasa </a:t>
            </a:r>
            <a:r>
              <a:rPr lang="en-ID" sz="1400" b="1" dirty="0" err="1"/>
              <a:t>Provinsi</a:t>
            </a:r>
            <a:r>
              <a:rPr lang="en-ID" sz="1400" b="1" dirty="0"/>
              <a:t> Aceh;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 err="1"/>
              <a:t>Balai</a:t>
            </a:r>
            <a:r>
              <a:rPr lang="en-ID" sz="1400" b="1" dirty="0"/>
              <a:t> Bahasa </a:t>
            </a:r>
            <a:r>
              <a:rPr lang="en-ID" sz="1400" b="1" dirty="0" err="1"/>
              <a:t>Provinsi</a:t>
            </a:r>
            <a:r>
              <a:rPr lang="en-ID" sz="1400" b="1" dirty="0"/>
              <a:t> Kalimantan Selatan;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 err="1"/>
              <a:t>Balai</a:t>
            </a:r>
            <a:r>
              <a:rPr lang="en-ID" sz="1400" b="1" dirty="0"/>
              <a:t> Bahasa </a:t>
            </a:r>
            <a:r>
              <a:rPr lang="en-ID" sz="1400" b="1" dirty="0" err="1"/>
              <a:t>Provinsi</a:t>
            </a:r>
            <a:r>
              <a:rPr lang="en-ID" sz="1400" b="1" dirty="0"/>
              <a:t> </a:t>
            </a:r>
            <a:r>
              <a:rPr lang="en-ID" sz="1400" b="1" dirty="0" err="1"/>
              <a:t>Jawa</a:t>
            </a:r>
            <a:r>
              <a:rPr lang="en-ID" sz="1400" b="1" dirty="0"/>
              <a:t> Barat;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 err="1"/>
              <a:t>Balai</a:t>
            </a:r>
            <a:r>
              <a:rPr lang="en-ID" sz="1400" b="1" dirty="0"/>
              <a:t> Bahasa </a:t>
            </a:r>
            <a:r>
              <a:rPr lang="en-ID" sz="1400" b="1" dirty="0" err="1"/>
              <a:t>Provinsi</a:t>
            </a:r>
            <a:r>
              <a:rPr lang="en-ID" sz="1400" b="1" dirty="0"/>
              <a:t> </a:t>
            </a:r>
            <a:r>
              <a:rPr lang="en-ID" sz="1400" b="1" dirty="0" err="1"/>
              <a:t>Jawa</a:t>
            </a:r>
            <a:r>
              <a:rPr lang="en-ID" sz="1400" b="1" dirty="0"/>
              <a:t> Timur;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 err="1"/>
              <a:t>Balai</a:t>
            </a:r>
            <a:r>
              <a:rPr lang="en-ID" sz="1400" b="1" dirty="0"/>
              <a:t> Bahasa </a:t>
            </a:r>
            <a:r>
              <a:rPr lang="en-ID" sz="1400" b="1" dirty="0" err="1"/>
              <a:t>Provinsi</a:t>
            </a:r>
            <a:r>
              <a:rPr lang="en-ID" sz="1400" b="1" dirty="0"/>
              <a:t> Sumatera Barat;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 err="1"/>
              <a:t>Balai</a:t>
            </a:r>
            <a:r>
              <a:rPr lang="en-ID" sz="1400" b="1" dirty="0"/>
              <a:t> Bahasa </a:t>
            </a:r>
            <a:r>
              <a:rPr lang="en-ID" sz="1400" b="1" dirty="0" err="1"/>
              <a:t>Provinsi</a:t>
            </a:r>
            <a:r>
              <a:rPr lang="en-ID" sz="1400" b="1" dirty="0"/>
              <a:t> </a:t>
            </a:r>
            <a:r>
              <a:rPr lang="en-ID" sz="1400" b="1" dirty="0" err="1"/>
              <a:t>Jawa</a:t>
            </a:r>
            <a:r>
              <a:rPr lang="en-ID" sz="1400" b="1" dirty="0"/>
              <a:t> Tengah;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 err="1"/>
              <a:t>Balai</a:t>
            </a:r>
            <a:r>
              <a:rPr lang="en-ID" sz="1400" b="1" dirty="0"/>
              <a:t> Bahasa </a:t>
            </a:r>
            <a:r>
              <a:rPr lang="en-ID" sz="1400" b="1" dirty="0" err="1"/>
              <a:t>Provinsi</a:t>
            </a:r>
            <a:r>
              <a:rPr lang="en-ID" sz="1400" b="1" dirty="0"/>
              <a:t> Kalimantan Barat;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/>
              <a:t>Kantor Bahasa </a:t>
            </a:r>
            <a:r>
              <a:rPr lang="en-ID" sz="1400" b="1" dirty="0" err="1"/>
              <a:t>Provinsi</a:t>
            </a:r>
            <a:r>
              <a:rPr lang="en-ID" sz="1400" b="1" dirty="0"/>
              <a:t> Nusa Tenggara Timur;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/>
              <a:t>Kantor Bahasa Sulawesi Tenggara;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/>
              <a:t>Kantor Bahasa Nusa Tenggara Barat; dan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400" b="1" dirty="0"/>
              <a:t>Kantor Bahasa </a:t>
            </a:r>
            <a:r>
              <a:rPr lang="en-ID" sz="1400" b="1" dirty="0" err="1"/>
              <a:t>Provinsi</a:t>
            </a:r>
            <a:r>
              <a:rPr lang="en-ID" sz="1400" b="1" dirty="0"/>
              <a:t> Lampung.</a:t>
            </a:r>
          </a:p>
        </p:txBody>
      </p:sp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810117FD-2659-44EE-9830-6C22F038F7CD}"/>
              </a:ext>
            </a:extLst>
          </p:cNvPr>
          <p:cNvSpPr/>
          <p:nvPr/>
        </p:nvSpPr>
        <p:spPr>
          <a:xfrm>
            <a:off x="874643" y="1413149"/>
            <a:ext cx="3269974" cy="72424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ZI WBBM</a:t>
            </a:r>
            <a:endParaRPr lang="en-ID" dirty="0"/>
          </a:p>
        </p:txBody>
      </p:sp>
      <p:sp>
        <p:nvSpPr>
          <p:cNvPr id="14" name="Scroll: Horizontal 13">
            <a:extLst>
              <a:ext uri="{FF2B5EF4-FFF2-40B4-BE49-F238E27FC236}">
                <a16:creationId xmlns:a16="http://schemas.microsoft.com/office/drawing/2014/main" id="{A742379B-43CB-4DAB-A38A-249426F4EDC5}"/>
              </a:ext>
            </a:extLst>
          </p:cNvPr>
          <p:cNvSpPr/>
          <p:nvPr/>
        </p:nvSpPr>
        <p:spPr>
          <a:xfrm>
            <a:off x="7121387" y="1413148"/>
            <a:ext cx="3269974" cy="7242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ZI WBK</a:t>
            </a:r>
            <a:endParaRPr lang="en-ID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1F0FA24-0704-4CD1-847B-94B759D08EC5}"/>
              </a:ext>
            </a:extLst>
          </p:cNvPr>
          <p:cNvSpPr/>
          <p:nvPr/>
        </p:nvSpPr>
        <p:spPr>
          <a:xfrm rot="5400000">
            <a:off x="2102634" y="2218434"/>
            <a:ext cx="755374" cy="53671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43B90E3-E969-475D-8EDD-2E33AA8483B8}"/>
              </a:ext>
            </a:extLst>
          </p:cNvPr>
          <p:cNvSpPr/>
          <p:nvPr/>
        </p:nvSpPr>
        <p:spPr>
          <a:xfrm rot="5400000">
            <a:off x="8378687" y="2292869"/>
            <a:ext cx="755374" cy="53671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9364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804532" y="2118967"/>
            <a:ext cx="477715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Timeline </a:t>
            </a:r>
            <a:r>
              <a:rPr lang="en-US" altLang="ko-KR" sz="4800" b="1" dirty="0" err="1">
                <a:solidFill>
                  <a:schemeClr val="accent2"/>
                </a:solidFill>
                <a:cs typeface="Arial" pitchFamily="34" charset="0"/>
              </a:rPr>
              <a:t>Pengajuan</a:t>
            </a:r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 ZI WBK/WBBM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92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8" name="Google Shape;2988;p55"/>
          <p:cNvSpPr/>
          <p:nvPr/>
        </p:nvSpPr>
        <p:spPr>
          <a:xfrm>
            <a:off x="0" y="3732900"/>
            <a:ext cx="10870000" cy="2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989" name="Google Shape;2989;p55"/>
          <p:cNvGrpSpPr/>
          <p:nvPr/>
        </p:nvGrpSpPr>
        <p:grpSpPr>
          <a:xfrm rot="11088079">
            <a:off x="10527903" y="-2838067"/>
            <a:ext cx="1323805" cy="6741792"/>
            <a:chOff x="7591902" y="2582984"/>
            <a:chExt cx="992854" cy="5056344"/>
          </a:xfrm>
        </p:grpSpPr>
        <p:sp>
          <p:nvSpPr>
            <p:cNvPr id="2990" name="Google Shape;2990;p55"/>
            <p:cNvSpPr/>
            <p:nvPr/>
          </p:nvSpPr>
          <p:spPr>
            <a:xfrm>
              <a:off x="7591902" y="3502459"/>
              <a:ext cx="992854" cy="3950530"/>
            </a:xfrm>
            <a:custGeom>
              <a:avLst/>
              <a:gdLst/>
              <a:ahLst/>
              <a:cxnLst/>
              <a:rect l="l" t="t" r="r" b="b"/>
              <a:pathLst>
                <a:path w="27142" h="107997" extrusionOk="0">
                  <a:moveTo>
                    <a:pt x="2255" y="1"/>
                  </a:moveTo>
                  <a:lnTo>
                    <a:pt x="0" y="107996"/>
                  </a:lnTo>
                  <a:lnTo>
                    <a:pt x="24521" y="107616"/>
                  </a:lnTo>
                  <a:lnTo>
                    <a:pt x="27142" y="1186"/>
                  </a:lnTo>
                  <a:lnTo>
                    <a:pt x="2255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55"/>
            <p:cNvSpPr/>
            <p:nvPr/>
          </p:nvSpPr>
          <p:spPr>
            <a:xfrm>
              <a:off x="8046006" y="2582984"/>
              <a:ext cx="216919" cy="273143"/>
            </a:xfrm>
            <a:custGeom>
              <a:avLst/>
              <a:gdLst/>
              <a:ahLst/>
              <a:cxnLst/>
              <a:rect l="l" t="t" r="r" b="b"/>
              <a:pathLst>
                <a:path w="5930" h="7467" extrusionOk="0">
                  <a:moveTo>
                    <a:pt x="3294" y="1"/>
                  </a:moveTo>
                  <a:cubicBezTo>
                    <a:pt x="3294" y="1"/>
                    <a:pt x="0" y="1289"/>
                    <a:pt x="381" y="7276"/>
                  </a:cubicBezTo>
                  <a:lnTo>
                    <a:pt x="5300" y="7467"/>
                  </a:lnTo>
                  <a:cubicBezTo>
                    <a:pt x="5300" y="7467"/>
                    <a:pt x="5929" y="1406"/>
                    <a:pt x="3294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55"/>
            <p:cNvSpPr/>
            <p:nvPr/>
          </p:nvSpPr>
          <p:spPr>
            <a:xfrm>
              <a:off x="7674353" y="2817535"/>
              <a:ext cx="910403" cy="728344"/>
            </a:xfrm>
            <a:custGeom>
              <a:avLst/>
              <a:gdLst/>
              <a:ahLst/>
              <a:cxnLst/>
              <a:rect l="l" t="t" r="r" b="b"/>
              <a:pathLst>
                <a:path w="24888" h="19911" extrusionOk="0">
                  <a:moveTo>
                    <a:pt x="9795" y="1"/>
                  </a:moveTo>
                  <a:lnTo>
                    <a:pt x="9209" y="7306"/>
                  </a:lnTo>
                  <a:cubicBezTo>
                    <a:pt x="9209" y="7306"/>
                    <a:pt x="9004" y="10307"/>
                    <a:pt x="5344" y="13820"/>
                  </a:cubicBezTo>
                  <a:cubicBezTo>
                    <a:pt x="1670" y="17334"/>
                    <a:pt x="1" y="18725"/>
                    <a:pt x="1" y="18725"/>
                  </a:cubicBezTo>
                  <a:lnTo>
                    <a:pt x="24888" y="19910"/>
                  </a:lnTo>
                  <a:lnTo>
                    <a:pt x="24888" y="19910"/>
                  </a:lnTo>
                  <a:lnTo>
                    <a:pt x="20306" y="15182"/>
                  </a:lnTo>
                  <a:cubicBezTo>
                    <a:pt x="19413" y="14245"/>
                    <a:pt x="18666" y="13162"/>
                    <a:pt x="18124" y="11990"/>
                  </a:cubicBezTo>
                  <a:cubicBezTo>
                    <a:pt x="17451" y="10541"/>
                    <a:pt x="16646" y="8594"/>
                    <a:pt x="16529" y="7467"/>
                  </a:cubicBezTo>
                  <a:cubicBezTo>
                    <a:pt x="16265" y="4890"/>
                    <a:pt x="16602" y="498"/>
                    <a:pt x="16602" y="498"/>
                  </a:cubicBezTo>
                  <a:lnTo>
                    <a:pt x="979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55"/>
            <p:cNvSpPr/>
            <p:nvPr/>
          </p:nvSpPr>
          <p:spPr>
            <a:xfrm>
              <a:off x="7591902" y="7439016"/>
              <a:ext cx="897015" cy="200312"/>
            </a:xfrm>
            <a:custGeom>
              <a:avLst/>
              <a:gdLst/>
              <a:ahLst/>
              <a:cxnLst/>
              <a:rect l="l" t="t" r="r" b="b"/>
              <a:pathLst>
                <a:path w="24522" h="5476" extrusionOk="0">
                  <a:moveTo>
                    <a:pt x="24521" y="1"/>
                  </a:moveTo>
                  <a:lnTo>
                    <a:pt x="0" y="396"/>
                  </a:lnTo>
                  <a:cubicBezTo>
                    <a:pt x="0" y="396"/>
                    <a:pt x="3250" y="4378"/>
                    <a:pt x="11448" y="5344"/>
                  </a:cubicBezTo>
                  <a:cubicBezTo>
                    <a:pt x="12211" y="5434"/>
                    <a:pt x="12935" y="5476"/>
                    <a:pt x="13622" y="5476"/>
                  </a:cubicBezTo>
                  <a:cubicBezTo>
                    <a:pt x="21511" y="5476"/>
                    <a:pt x="24521" y="1"/>
                    <a:pt x="245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55"/>
            <p:cNvSpPr/>
            <p:nvPr/>
          </p:nvSpPr>
          <p:spPr>
            <a:xfrm>
              <a:off x="7928730" y="3521225"/>
              <a:ext cx="324026" cy="3926936"/>
            </a:xfrm>
            <a:custGeom>
              <a:avLst/>
              <a:gdLst/>
              <a:ahLst/>
              <a:cxnLst/>
              <a:rect l="l" t="t" r="r" b="b"/>
              <a:pathLst>
                <a:path w="8858" h="107352" extrusionOk="0">
                  <a:moveTo>
                    <a:pt x="2577" y="0"/>
                  </a:moveTo>
                  <a:lnTo>
                    <a:pt x="0" y="107352"/>
                  </a:lnTo>
                  <a:lnTo>
                    <a:pt x="6632" y="107234"/>
                  </a:lnTo>
                  <a:lnTo>
                    <a:pt x="8857" y="307"/>
                  </a:lnTo>
                  <a:lnTo>
                    <a:pt x="2577" y="0"/>
                  </a:ln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95" name="Google Shape;2995;p55"/>
          <p:cNvSpPr txBox="1">
            <a:spLocks noGrp="1"/>
          </p:cNvSpPr>
          <p:nvPr>
            <p:ph type="title"/>
          </p:nvPr>
        </p:nvSpPr>
        <p:spPr>
          <a:xfrm>
            <a:off x="960000" y="497842"/>
            <a:ext cx="10272000" cy="64935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id-ID" b="1" i="1" dirty="0" err="1"/>
              <a:t>Timeline</a:t>
            </a:r>
            <a:r>
              <a:rPr lang="id-ID" b="1" i="1" dirty="0"/>
              <a:t> </a:t>
            </a:r>
            <a:r>
              <a:rPr lang="id-ID" b="1" dirty="0"/>
              <a:t>Pelaksanaan </a:t>
            </a:r>
            <a:r>
              <a:rPr lang="id-ID" dirty="0"/>
              <a:t>PMP ZI-WBK/WBBM</a:t>
            </a:r>
            <a:br>
              <a:rPr lang="id-ID" dirty="0"/>
            </a:br>
            <a:r>
              <a:rPr lang="id-ID" dirty="0"/>
              <a:t>di Lingkungan </a:t>
            </a:r>
            <a:r>
              <a:rPr lang="id-ID" b="1" dirty="0"/>
              <a:t>Kemendikbud</a:t>
            </a:r>
            <a:endParaRPr b="1" dirty="0"/>
          </a:p>
        </p:txBody>
      </p:sp>
      <p:grpSp>
        <p:nvGrpSpPr>
          <p:cNvPr id="18" name="Grup 17">
            <a:extLst>
              <a:ext uri="{FF2B5EF4-FFF2-40B4-BE49-F238E27FC236}">
                <a16:creationId xmlns:a16="http://schemas.microsoft.com/office/drawing/2014/main" id="{15A9EB36-F496-475C-BD15-07F060D7CC37}"/>
              </a:ext>
            </a:extLst>
          </p:cNvPr>
          <p:cNvGrpSpPr/>
          <p:nvPr/>
        </p:nvGrpSpPr>
        <p:grpSpPr>
          <a:xfrm>
            <a:off x="1138732" y="2931435"/>
            <a:ext cx="7478492" cy="1806664"/>
            <a:chOff x="2091472" y="2198576"/>
            <a:chExt cx="4945723" cy="1354998"/>
          </a:xfrm>
        </p:grpSpPr>
        <p:grpSp>
          <p:nvGrpSpPr>
            <p:cNvPr id="2996" name="Google Shape;2996;p55"/>
            <p:cNvGrpSpPr/>
            <p:nvPr/>
          </p:nvGrpSpPr>
          <p:grpSpPr>
            <a:xfrm>
              <a:off x="2091472" y="2212667"/>
              <a:ext cx="498622" cy="438119"/>
              <a:chOff x="2043447" y="2046904"/>
              <a:chExt cx="498622" cy="438119"/>
            </a:xfrm>
          </p:grpSpPr>
          <p:sp>
            <p:nvSpPr>
              <p:cNvPr id="2997" name="Google Shape;2997;p55"/>
              <p:cNvSpPr/>
              <p:nvPr/>
            </p:nvSpPr>
            <p:spPr>
              <a:xfrm>
                <a:off x="2043447" y="2192602"/>
                <a:ext cx="498622" cy="292421"/>
              </a:xfrm>
              <a:custGeom>
                <a:avLst/>
                <a:gdLst/>
                <a:ahLst/>
                <a:cxnLst/>
                <a:rect l="l" t="t" r="r" b="b"/>
                <a:pathLst>
                  <a:path w="13631" h="7994" extrusionOk="0">
                    <a:moveTo>
                      <a:pt x="1" y="0"/>
                    </a:moveTo>
                    <a:lnTo>
                      <a:pt x="1" y="7525"/>
                    </a:lnTo>
                    <a:cubicBezTo>
                      <a:pt x="1" y="7789"/>
                      <a:pt x="220" y="7994"/>
                      <a:pt x="484" y="7994"/>
                    </a:cubicBezTo>
                    <a:lnTo>
                      <a:pt x="13162" y="7994"/>
                    </a:lnTo>
                    <a:cubicBezTo>
                      <a:pt x="13425" y="7994"/>
                      <a:pt x="13630" y="7789"/>
                      <a:pt x="13630" y="7525"/>
                    </a:cubicBezTo>
                    <a:lnTo>
                      <a:pt x="13630" y="0"/>
                    </a:lnTo>
                    <a:close/>
                  </a:path>
                </a:pathLst>
              </a:custGeom>
              <a:solidFill>
                <a:srgbClr val="19B5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8" name="Google Shape;2998;p55"/>
              <p:cNvSpPr/>
              <p:nvPr/>
            </p:nvSpPr>
            <p:spPr>
              <a:xfrm>
                <a:off x="2043447" y="2046904"/>
                <a:ext cx="498622" cy="145735"/>
              </a:xfrm>
              <a:custGeom>
                <a:avLst/>
                <a:gdLst/>
                <a:ahLst/>
                <a:cxnLst/>
                <a:rect l="l" t="t" r="r" b="b"/>
                <a:pathLst>
                  <a:path w="13631" h="3984" extrusionOk="0">
                    <a:moveTo>
                      <a:pt x="5662" y="1"/>
                    </a:moveTo>
                    <a:cubicBezTo>
                      <a:pt x="5654" y="1"/>
                      <a:pt x="5645" y="1"/>
                      <a:pt x="5637" y="1"/>
                    </a:cubicBezTo>
                    <a:lnTo>
                      <a:pt x="484" y="1"/>
                    </a:lnTo>
                    <a:cubicBezTo>
                      <a:pt x="220" y="1"/>
                      <a:pt x="1" y="206"/>
                      <a:pt x="1" y="470"/>
                    </a:cubicBezTo>
                    <a:lnTo>
                      <a:pt x="1" y="3983"/>
                    </a:lnTo>
                    <a:lnTo>
                      <a:pt x="13630" y="3983"/>
                    </a:lnTo>
                    <a:lnTo>
                      <a:pt x="13630" y="2344"/>
                    </a:lnTo>
                    <a:cubicBezTo>
                      <a:pt x="13630" y="2080"/>
                      <a:pt x="13425" y="1875"/>
                      <a:pt x="13162" y="1875"/>
                    </a:cubicBezTo>
                    <a:lnTo>
                      <a:pt x="6120" y="1875"/>
                    </a:lnTo>
                    <a:lnTo>
                      <a:pt x="6120" y="470"/>
                    </a:lnTo>
                    <a:cubicBezTo>
                      <a:pt x="6120" y="215"/>
                      <a:pt x="5914" y="1"/>
                      <a:pt x="5662" y="1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9" name="Google Shape;2999;p55"/>
              <p:cNvSpPr/>
              <p:nvPr/>
            </p:nvSpPr>
            <p:spPr>
              <a:xfrm>
                <a:off x="2335831" y="2338776"/>
                <a:ext cx="163366" cy="103412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2827" extrusionOk="0">
                    <a:moveTo>
                      <a:pt x="1" y="1"/>
                    </a:moveTo>
                    <a:lnTo>
                      <a:pt x="1" y="2826"/>
                    </a:lnTo>
                    <a:lnTo>
                      <a:pt x="4466" y="2826"/>
                    </a:lnTo>
                    <a:lnTo>
                      <a:pt x="446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0" name="Google Shape;3000;p55"/>
              <p:cNvSpPr/>
              <p:nvPr/>
            </p:nvSpPr>
            <p:spPr>
              <a:xfrm>
                <a:off x="2358877" y="2364492"/>
                <a:ext cx="57321" cy="17193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470" extrusionOk="0">
                    <a:moveTo>
                      <a:pt x="308" y="1"/>
                    </a:moveTo>
                    <a:cubicBezTo>
                      <a:pt x="0" y="1"/>
                      <a:pt x="0" y="469"/>
                      <a:pt x="308" y="469"/>
                    </a:cubicBezTo>
                    <a:lnTo>
                      <a:pt x="1245" y="469"/>
                    </a:lnTo>
                    <a:cubicBezTo>
                      <a:pt x="1567" y="469"/>
                      <a:pt x="1567" y="1"/>
                      <a:pt x="1245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1" name="Google Shape;3001;p55"/>
              <p:cNvSpPr/>
              <p:nvPr/>
            </p:nvSpPr>
            <p:spPr>
              <a:xfrm>
                <a:off x="2427428" y="2364492"/>
                <a:ext cx="31642" cy="17193"/>
              </a:xfrm>
              <a:custGeom>
                <a:avLst/>
                <a:gdLst/>
                <a:ahLst/>
                <a:cxnLst/>
                <a:rect l="l" t="t" r="r" b="b"/>
                <a:pathLst>
                  <a:path w="865" h="470" extrusionOk="0">
                    <a:moveTo>
                      <a:pt x="308" y="1"/>
                    </a:moveTo>
                    <a:cubicBezTo>
                      <a:pt x="0" y="1"/>
                      <a:pt x="0" y="469"/>
                      <a:pt x="308" y="469"/>
                    </a:cubicBezTo>
                    <a:lnTo>
                      <a:pt x="542" y="469"/>
                    </a:lnTo>
                    <a:cubicBezTo>
                      <a:pt x="864" y="469"/>
                      <a:pt x="864" y="1"/>
                      <a:pt x="542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2" name="Google Shape;3002;p55"/>
              <p:cNvSpPr/>
              <p:nvPr/>
            </p:nvSpPr>
            <p:spPr>
              <a:xfrm>
                <a:off x="2358877" y="2399316"/>
                <a:ext cx="117312" cy="17156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469" extrusionOk="0">
                    <a:moveTo>
                      <a:pt x="308" y="0"/>
                    </a:moveTo>
                    <a:cubicBezTo>
                      <a:pt x="0" y="0"/>
                      <a:pt x="0" y="469"/>
                      <a:pt x="308" y="469"/>
                    </a:cubicBezTo>
                    <a:lnTo>
                      <a:pt x="2899" y="469"/>
                    </a:lnTo>
                    <a:cubicBezTo>
                      <a:pt x="3206" y="469"/>
                      <a:pt x="3206" y="0"/>
                      <a:pt x="2899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3" name="Google Shape;3003;p55"/>
            <p:cNvGrpSpPr/>
            <p:nvPr/>
          </p:nvGrpSpPr>
          <p:grpSpPr>
            <a:xfrm>
              <a:off x="4312674" y="2198576"/>
              <a:ext cx="484136" cy="451470"/>
              <a:chOff x="4254599" y="2013726"/>
              <a:chExt cx="484136" cy="451470"/>
            </a:xfrm>
          </p:grpSpPr>
          <p:sp>
            <p:nvSpPr>
              <p:cNvPr id="3004" name="Google Shape;3004;p55"/>
              <p:cNvSpPr/>
              <p:nvPr/>
            </p:nvSpPr>
            <p:spPr>
              <a:xfrm>
                <a:off x="4254599" y="2189383"/>
                <a:ext cx="484136" cy="275813"/>
              </a:xfrm>
              <a:custGeom>
                <a:avLst/>
                <a:gdLst/>
                <a:ahLst/>
                <a:cxnLst/>
                <a:rect l="l" t="t" r="r" b="b"/>
                <a:pathLst>
                  <a:path w="13235" h="7540" extrusionOk="0">
                    <a:moveTo>
                      <a:pt x="73" y="1"/>
                    </a:moveTo>
                    <a:cubicBezTo>
                      <a:pt x="29" y="1"/>
                      <a:pt x="0" y="30"/>
                      <a:pt x="0" y="59"/>
                    </a:cubicBezTo>
                    <a:lnTo>
                      <a:pt x="1127" y="7481"/>
                    </a:lnTo>
                    <a:cubicBezTo>
                      <a:pt x="1127" y="7511"/>
                      <a:pt x="1157" y="7540"/>
                      <a:pt x="1186" y="7540"/>
                    </a:cubicBezTo>
                    <a:lnTo>
                      <a:pt x="12048" y="7540"/>
                    </a:lnTo>
                    <a:cubicBezTo>
                      <a:pt x="12078" y="7540"/>
                      <a:pt x="12107" y="7511"/>
                      <a:pt x="12107" y="7481"/>
                    </a:cubicBezTo>
                    <a:lnTo>
                      <a:pt x="13234" y="59"/>
                    </a:lnTo>
                    <a:cubicBezTo>
                      <a:pt x="13234" y="30"/>
                      <a:pt x="13205" y="1"/>
                      <a:pt x="13176" y="1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5" name="Google Shape;3005;p55"/>
              <p:cNvSpPr/>
              <p:nvPr/>
            </p:nvSpPr>
            <p:spPr>
              <a:xfrm>
                <a:off x="4288325" y="2013726"/>
                <a:ext cx="417744" cy="175694"/>
              </a:xfrm>
              <a:custGeom>
                <a:avLst/>
                <a:gdLst/>
                <a:ahLst/>
                <a:cxnLst/>
                <a:rect l="l" t="t" r="r" b="b"/>
                <a:pathLst>
                  <a:path w="11420" h="4803" extrusionOk="0">
                    <a:moveTo>
                      <a:pt x="176" y="1"/>
                    </a:moveTo>
                    <a:cubicBezTo>
                      <a:pt x="74" y="1"/>
                      <a:pt x="0" y="74"/>
                      <a:pt x="0" y="176"/>
                    </a:cubicBezTo>
                    <a:lnTo>
                      <a:pt x="0" y="4803"/>
                    </a:lnTo>
                    <a:lnTo>
                      <a:pt x="11419" y="4803"/>
                    </a:lnTo>
                    <a:lnTo>
                      <a:pt x="11419" y="1318"/>
                    </a:lnTo>
                    <a:cubicBezTo>
                      <a:pt x="11419" y="1216"/>
                      <a:pt x="11346" y="1143"/>
                      <a:pt x="11244" y="1143"/>
                    </a:cubicBezTo>
                    <a:lnTo>
                      <a:pt x="4202" y="1143"/>
                    </a:lnTo>
                    <a:cubicBezTo>
                      <a:pt x="4143" y="1143"/>
                      <a:pt x="4085" y="1113"/>
                      <a:pt x="4056" y="1055"/>
                    </a:cubicBezTo>
                    <a:lnTo>
                      <a:pt x="3470" y="89"/>
                    </a:lnTo>
                    <a:cubicBezTo>
                      <a:pt x="3441" y="30"/>
                      <a:pt x="3382" y="1"/>
                      <a:pt x="3324" y="1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6" name="Google Shape;3006;p55"/>
              <p:cNvSpPr/>
              <p:nvPr/>
            </p:nvSpPr>
            <p:spPr>
              <a:xfrm>
                <a:off x="4313492" y="2155657"/>
                <a:ext cx="367410" cy="33763"/>
              </a:xfrm>
              <a:custGeom>
                <a:avLst/>
                <a:gdLst/>
                <a:ahLst/>
                <a:cxnLst/>
                <a:rect l="l" t="t" r="r" b="b"/>
                <a:pathLst>
                  <a:path w="10044" h="923" extrusionOk="0">
                    <a:moveTo>
                      <a:pt x="0" y="0"/>
                    </a:moveTo>
                    <a:lnTo>
                      <a:pt x="0" y="923"/>
                    </a:lnTo>
                    <a:lnTo>
                      <a:pt x="10043" y="923"/>
                    </a:lnTo>
                    <a:lnTo>
                      <a:pt x="100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7" name="Google Shape;3007;p55"/>
              <p:cNvSpPr/>
              <p:nvPr/>
            </p:nvSpPr>
            <p:spPr>
              <a:xfrm>
                <a:off x="4321540" y="2130490"/>
                <a:ext cx="351314" cy="25204"/>
              </a:xfrm>
              <a:custGeom>
                <a:avLst/>
                <a:gdLst/>
                <a:ahLst/>
                <a:cxnLst/>
                <a:rect l="l" t="t" r="r" b="b"/>
                <a:pathLst>
                  <a:path w="9604" h="689" extrusionOk="0">
                    <a:moveTo>
                      <a:pt x="0" y="0"/>
                    </a:moveTo>
                    <a:lnTo>
                      <a:pt x="0" y="688"/>
                    </a:lnTo>
                    <a:lnTo>
                      <a:pt x="9604" y="688"/>
                    </a:lnTo>
                    <a:lnTo>
                      <a:pt x="9604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8" name="Google Shape;3008;p55"/>
              <p:cNvSpPr/>
              <p:nvPr/>
            </p:nvSpPr>
            <p:spPr>
              <a:xfrm>
                <a:off x="4330100" y="2105835"/>
                <a:ext cx="334195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9136" h="675" extrusionOk="0">
                    <a:moveTo>
                      <a:pt x="0" y="1"/>
                    </a:moveTo>
                    <a:lnTo>
                      <a:pt x="0" y="674"/>
                    </a:lnTo>
                    <a:lnTo>
                      <a:pt x="9135" y="674"/>
                    </a:lnTo>
                    <a:lnTo>
                      <a:pt x="9135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9" name="Google Shape;3009;p55"/>
            <p:cNvGrpSpPr/>
            <p:nvPr/>
          </p:nvGrpSpPr>
          <p:grpSpPr>
            <a:xfrm>
              <a:off x="6588944" y="2200184"/>
              <a:ext cx="448251" cy="448251"/>
              <a:chOff x="6449106" y="2036772"/>
              <a:chExt cx="448251" cy="448251"/>
            </a:xfrm>
          </p:grpSpPr>
          <p:sp>
            <p:nvSpPr>
              <p:cNvPr id="3010" name="Google Shape;3010;p55"/>
              <p:cNvSpPr/>
              <p:nvPr/>
            </p:nvSpPr>
            <p:spPr>
              <a:xfrm>
                <a:off x="6449106" y="2167948"/>
                <a:ext cx="448251" cy="271021"/>
              </a:xfrm>
              <a:custGeom>
                <a:avLst/>
                <a:gdLst/>
                <a:ahLst/>
                <a:cxnLst/>
                <a:rect l="l" t="t" r="r" b="b"/>
                <a:pathLst>
                  <a:path w="12254" h="7409" extrusionOk="0">
                    <a:moveTo>
                      <a:pt x="1" y="1"/>
                    </a:moveTo>
                    <a:lnTo>
                      <a:pt x="1" y="6764"/>
                    </a:lnTo>
                    <a:lnTo>
                      <a:pt x="1260" y="6764"/>
                    </a:lnTo>
                    <a:lnTo>
                      <a:pt x="1260" y="7409"/>
                    </a:lnTo>
                    <a:lnTo>
                      <a:pt x="1904" y="7409"/>
                    </a:lnTo>
                    <a:lnTo>
                      <a:pt x="1904" y="3807"/>
                    </a:lnTo>
                    <a:lnTo>
                      <a:pt x="10351" y="3807"/>
                    </a:lnTo>
                    <a:lnTo>
                      <a:pt x="10351" y="7409"/>
                    </a:lnTo>
                    <a:lnTo>
                      <a:pt x="10995" y="7409"/>
                    </a:lnTo>
                    <a:lnTo>
                      <a:pt x="10995" y="6764"/>
                    </a:lnTo>
                    <a:lnTo>
                      <a:pt x="12254" y="6764"/>
                    </a:lnTo>
                    <a:lnTo>
                      <a:pt x="12254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1" name="Google Shape;3011;p55"/>
              <p:cNvSpPr/>
              <p:nvPr/>
            </p:nvSpPr>
            <p:spPr>
              <a:xfrm>
                <a:off x="6449106" y="2167948"/>
                <a:ext cx="448251" cy="139297"/>
              </a:xfrm>
              <a:custGeom>
                <a:avLst/>
                <a:gdLst/>
                <a:ahLst/>
                <a:cxnLst/>
                <a:rect l="l" t="t" r="r" b="b"/>
                <a:pathLst>
                  <a:path w="12254" h="3808" extrusionOk="0">
                    <a:moveTo>
                      <a:pt x="1" y="1"/>
                    </a:moveTo>
                    <a:lnTo>
                      <a:pt x="1" y="3807"/>
                    </a:lnTo>
                    <a:lnTo>
                      <a:pt x="12254" y="3807"/>
                    </a:lnTo>
                    <a:lnTo>
                      <a:pt x="12254" y="1"/>
                    </a:ln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2" name="Google Shape;3012;p55"/>
              <p:cNvSpPr/>
              <p:nvPr/>
            </p:nvSpPr>
            <p:spPr>
              <a:xfrm>
                <a:off x="6495160" y="2307208"/>
                <a:ext cx="356143" cy="131761"/>
              </a:xfrm>
              <a:custGeom>
                <a:avLst/>
                <a:gdLst/>
                <a:ahLst/>
                <a:cxnLst/>
                <a:rect l="l" t="t" r="r" b="b"/>
                <a:pathLst>
                  <a:path w="9736" h="3602" extrusionOk="0">
                    <a:moveTo>
                      <a:pt x="1" y="0"/>
                    </a:moveTo>
                    <a:lnTo>
                      <a:pt x="1" y="3602"/>
                    </a:lnTo>
                    <a:lnTo>
                      <a:pt x="9736" y="3602"/>
                    </a:lnTo>
                    <a:lnTo>
                      <a:pt x="9736" y="0"/>
                    </a:lnTo>
                    <a:close/>
                  </a:path>
                </a:pathLst>
              </a:custGeom>
              <a:solidFill>
                <a:srgbClr val="19B5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3" name="Google Shape;3013;p55"/>
              <p:cNvSpPr/>
              <p:nvPr/>
            </p:nvSpPr>
            <p:spPr>
              <a:xfrm>
                <a:off x="6518718" y="2036772"/>
                <a:ext cx="309028" cy="131212"/>
              </a:xfrm>
              <a:custGeom>
                <a:avLst/>
                <a:gdLst/>
                <a:ahLst/>
                <a:cxnLst/>
                <a:rect l="l" t="t" r="r" b="b"/>
                <a:pathLst>
                  <a:path w="8448" h="3587" extrusionOk="0">
                    <a:moveTo>
                      <a:pt x="1" y="0"/>
                    </a:moveTo>
                    <a:lnTo>
                      <a:pt x="1" y="3587"/>
                    </a:lnTo>
                    <a:lnTo>
                      <a:pt x="8448" y="3587"/>
                    </a:lnTo>
                    <a:lnTo>
                      <a:pt x="8448" y="1479"/>
                    </a:lnTo>
                    <a:lnTo>
                      <a:pt x="8448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4" name="Google Shape;3014;p55"/>
              <p:cNvSpPr/>
              <p:nvPr/>
            </p:nvSpPr>
            <p:spPr>
              <a:xfrm>
                <a:off x="6518718" y="2307208"/>
                <a:ext cx="309028" cy="177815"/>
              </a:xfrm>
              <a:custGeom>
                <a:avLst/>
                <a:gdLst/>
                <a:ahLst/>
                <a:cxnLst/>
                <a:rect l="l" t="t" r="r" b="b"/>
                <a:pathLst>
                  <a:path w="8448" h="4861" extrusionOk="0">
                    <a:moveTo>
                      <a:pt x="1" y="0"/>
                    </a:moveTo>
                    <a:lnTo>
                      <a:pt x="1" y="4861"/>
                    </a:lnTo>
                    <a:lnTo>
                      <a:pt x="8448" y="4861"/>
                    </a:lnTo>
                    <a:lnTo>
                      <a:pt x="8448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5" name="Google Shape;3015;p55"/>
              <p:cNvSpPr/>
              <p:nvPr/>
            </p:nvSpPr>
            <p:spPr>
              <a:xfrm>
                <a:off x="6570149" y="2361273"/>
                <a:ext cx="206201" cy="15583"/>
              </a:xfrm>
              <a:custGeom>
                <a:avLst/>
                <a:gdLst/>
                <a:ahLst/>
                <a:cxnLst/>
                <a:rect l="l" t="t" r="r" b="b"/>
                <a:pathLst>
                  <a:path w="5637" h="426" extrusionOk="0">
                    <a:moveTo>
                      <a:pt x="278" y="1"/>
                    </a:moveTo>
                    <a:cubicBezTo>
                      <a:pt x="0" y="1"/>
                      <a:pt x="0" y="425"/>
                      <a:pt x="278" y="425"/>
                    </a:cubicBezTo>
                    <a:lnTo>
                      <a:pt x="5358" y="425"/>
                    </a:lnTo>
                    <a:cubicBezTo>
                      <a:pt x="5636" y="425"/>
                      <a:pt x="5636" y="1"/>
                      <a:pt x="5358" y="1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6" name="Google Shape;3016;p55"/>
              <p:cNvSpPr/>
              <p:nvPr/>
            </p:nvSpPr>
            <p:spPr>
              <a:xfrm>
                <a:off x="6570149" y="2399828"/>
                <a:ext cx="206201" cy="15583"/>
              </a:xfrm>
              <a:custGeom>
                <a:avLst/>
                <a:gdLst/>
                <a:ahLst/>
                <a:cxnLst/>
                <a:rect l="l" t="t" r="r" b="b"/>
                <a:pathLst>
                  <a:path w="5637" h="426" extrusionOk="0">
                    <a:moveTo>
                      <a:pt x="278" y="1"/>
                    </a:moveTo>
                    <a:cubicBezTo>
                      <a:pt x="0" y="1"/>
                      <a:pt x="0" y="425"/>
                      <a:pt x="278" y="425"/>
                    </a:cubicBezTo>
                    <a:lnTo>
                      <a:pt x="5358" y="425"/>
                    </a:lnTo>
                    <a:cubicBezTo>
                      <a:pt x="5636" y="425"/>
                      <a:pt x="5636" y="1"/>
                      <a:pt x="5358" y="1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7" name="Google Shape;3017;p55"/>
              <p:cNvSpPr/>
              <p:nvPr/>
            </p:nvSpPr>
            <p:spPr>
              <a:xfrm>
                <a:off x="6797201" y="2206539"/>
                <a:ext cx="61601" cy="62149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1699" extrusionOk="0">
                    <a:moveTo>
                      <a:pt x="835" y="0"/>
                    </a:moveTo>
                    <a:cubicBezTo>
                      <a:pt x="366" y="0"/>
                      <a:pt x="0" y="381"/>
                      <a:pt x="0" y="849"/>
                    </a:cubicBezTo>
                    <a:cubicBezTo>
                      <a:pt x="0" y="1318"/>
                      <a:pt x="366" y="1698"/>
                      <a:pt x="835" y="1698"/>
                    </a:cubicBezTo>
                    <a:cubicBezTo>
                      <a:pt x="1303" y="1698"/>
                      <a:pt x="1684" y="1318"/>
                      <a:pt x="1684" y="849"/>
                    </a:cubicBezTo>
                    <a:cubicBezTo>
                      <a:pt x="1684" y="381"/>
                      <a:pt x="1303" y="0"/>
                      <a:pt x="835" y="0"/>
                    </a:cubicBezTo>
                    <a:close/>
                  </a:path>
                </a:pathLst>
              </a:custGeom>
              <a:solidFill>
                <a:srgbClr val="19B5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19" name="Google Shape;3019;p55"/>
            <p:cNvSpPr/>
            <p:nvPr/>
          </p:nvSpPr>
          <p:spPr>
            <a:xfrm>
              <a:off x="5735578" y="3409425"/>
              <a:ext cx="144674" cy="139004"/>
            </a:xfrm>
            <a:custGeom>
              <a:avLst/>
              <a:gdLst/>
              <a:ahLst/>
              <a:cxnLst/>
              <a:rect l="l" t="t" r="r" b="b"/>
              <a:pathLst>
                <a:path w="3955" h="3800" extrusionOk="0">
                  <a:moveTo>
                    <a:pt x="330" y="1"/>
                  </a:moveTo>
                  <a:cubicBezTo>
                    <a:pt x="152" y="1"/>
                    <a:pt x="1" y="230"/>
                    <a:pt x="148" y="388"/>
                  </a:cubicBezTo>
                  <a:lnTo>
                    <a:pt x="3486" y="3726"/>
                  </a:lnTo>
                  <a:cubicBezTo>
                    <a:pt x="3530" y="3770"/>
                    <a:pt x="3588" y="3799"/>
                    <a:pt x="3647" y="3799"/>
                  </a:cubicBezTo>
                  <a:cubicBezTo>
                    <a:pt x="3852" y="3799"/>
                    <a:pt x="3954" y="3550"/>
                    <a:pt x="3808" y="3389"/>
                  </a:cubicBezTo>
                  <a:lnTo>
                    <a:pt x="485" y="66"/>
                  </a:lnTo>
                  <a:cubicBezTo>
                    <a:pt x="435" y="20"/>
                    <a:pt x="381" y="1"/>
                    <a:pt x="33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55"/>
            <p:cNvSpPr/>
            <p:nvPr/>
          </p:nvSpPr>
          <p:spPr>
            <a:xfrm>
              <a:off x="3209734" y="3107883"/>
              <a:ext cx="471845" cy="445691"/>
            </a:xfrm>
            <a:custGeom>
              <a:avLst/>
              <a:gdLst/>
              <a:ahLst/>
              <a:cxnLst/>
              <a:rect l="l" t="t" r="r" b="b"/>
              <a:pathLst>
                <a:path w="12899" h="12184" extrusionOk="0">
                  <a:moveTo>
                    <a:pt x="9763" y="1"/>
                  </a:moveTo>
                  <a:cubicBezTo>
                    <a:pt x="9183" y="1"/>
                    <a:pt x="8614" y="225"/>
                    <a:pt x="8169" y="677"/>
                  </a:cubicBezTo>
                  <a:lnTo>
                    <a:pt x="1962" y="6870"/>
                  </a:lnTo>
                  <a:cubicBezTo>
                    <a:pt x="0" y="8831"/>
                    <a:pt x="1391" y="12184"/>
                    <a:pt x="4158" y="12184"/>
                  </a:cubicBezTo>
                  <a:cubicBezTo>
                    <a:pt x="4992" y="12184"/>
                    <a:pt x="5783" y="11862"/>
                    <a:pt x="6369" y="11276"/>
                  </a:cubicBezTo>
                  <a:lnTo>
                    <a:pt x="12561" y="5069"/>
                  </a:lnTo>
                  <a:cubicBezTo>
                    <a:pt x="12899" y="4742"/>
                    <a:pt x="12596" y="4286"/>
                    <a:pt x="12238" y="4286"/>
                  </a:cubicBezTo>
                  <a:cubicBezTo>
                    <a:pt x="12130" y="4286"/>
                    <a:pt x="12018" y="4327"/>
                    <a:pt x="11917" y="4425"/>
                  </a:cubicBezTo>
                  <a:lnTo>
                    <a:pt x="5724" y="10632"/>
                  </a:lnTo>
                  <a:cubicBezTo>
                    <a:pt x="5293" y="11064"/>
                    <a:pt x="4729" y="11280"/>
                    <a:pt x="4165" y="11280"/>
                  </a:cubicBezTo>
                  <a:cubicBezTo>
                    <a:pt x="3602" y="11280"/>
                    <a:pt x="3038" y="11064"/>
                    <a:pt x="2606" y="10632"/>
                  </a:cubicBezTo>
                  <a:cubicBezTo>
                    <a:pt x="1742" y="9768"/>
                    <a:pt x="1742" y="8377"/>
                    <a:pt x="2606" y="7514"/>
                  </a:cubicBezTo>
                  <a:lnTo>
                    <a:pt x="8813" y="1307"/>
                  </a:lnTo>
                  <a:cubicBezTo>
                    <a:pt x="9074" y="1046"/>
                    <a:pt x="9409" y="917"/>
                    <a:pt x="9756" y="917"/>
                  </a:cubicBezTo>
                  <a:cubicBezTo>
                    <a:pt x="10149" y="917"/>
                    <a:pt x="10558" y="1082"/>
                    <a:pt x="10892" y="1409"/>
                  </a:cubicBezTo>
                  <a:cubicBezTo>
                    <a:pt x="11507" y="2024"/>
                    <a:pt x="11551" y="2917"/>
                    <a:pt x="10980" y="3488"/>
                  </a:cubicBezTo>
                  <a:lnTo>
                    <a:pt x="5153" y="9314"/>
                  </a:lnTo>
                  <a:cubicBezTo>
                    <a:pt x="5021" y="9443"/>
                    <a:pt x="4874" y="9497"/>
                    <a:pt x="4733" y="9497"/>
                  </a:cubicBezTo>
                  <a:cubicBezTo>
                    <a:pt x="4265" y="9497"/>
                    <a:pt x="3862" y="8901"/>
                    <a:pt x="4290" y="8451"/>
                  </a:cubicBezTo>
                  <a:lnTo>
                    <a:pt x="8242" y="4513"/>
                  </a:lnTo>
                  <a:cubicBezTo>
                    <a:pt x="8569" y="4186"/>
                    <a:pt x="8263" y="3729"/>
                    <a:pt x="7911" y="3729"/>
                  </a:cubicBezTo>
                  <a:cubicBezTo>
                    <a:pt x="7806" y="3729"/>
                    <a:pt x="7696" y="3771"/>
                    <a:pt x="7598" y="3868"/>
                  </a:cubicBezTo>
                  <a:lnTo>
                    <a:pt x="3646" y="7821"/>
                  </a:lnTo>
                  <a:cubicBezTo>
                    <a:pt x="3089" y="8407"/>
                    <a:pt x="3104" y="9344"/>
                    <a:pt x="3689" y="9929"/>
                  </a:cubicBezTo>
                  <a:cubicBezTo>
                    <a:pt x="3981" y="10220"/>
                    <a:pt x="4367" y="10367"/>
                    <a:pt x="4755" y="10367"/>
                  </a:cubicBezTo>
                  <a:cubicBezTo>
                    <a:pt x="5128" y="10367"/>
                    <a:pt x="5503" y="10231"/>
                    <a:pt x="5798" y="9959"/>
                  </a:cubicBezTo>
                  <a:lnTo>
                    <a:pt x="11624" y="4132"/>
                  </a:lnTo>
                  <a:cubicBezTo>
                    <a:pt x="12078" y="3693"/>
                    <a:pt x="12327" y="3063"/>
                    <a:pt x="12297" y="2434"/>
                  </a:cubicBezTo>
                  <a:cubicBezTo>
                    <a:pt x="12254" y="1804"/>
                    <a:pt x="11990" y="1204"/>
                    <a:pt x="11536" y="765"/>
                  </a:cubicBezTo>
                  <a:cubicBezTo>
                    <a:pt x="11021" y="258"/>
                    <a:pt x="10385" y="1"/>
                    <a:pt x="9763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rup 12">
            <a:extLst>
              <a:ext uri="{FF2B5EF4-FFF2-40B4-BE49-F238E27FC236}">
                <a16:creationId xmlns:a16="http://schemas.microsoft.com/office/drawing/2014/main" id="{81A09AF1-C6BE-4887-9625-D2891C88B3B5}"/>
              </a:ext>
            </a:extLst>
          </p:cNvPr>
          <p:cNvGrpSpPr/>
          <p:nvPr/>
        </p:nvGrpSpPr>
        <p:grpSpPr>
          <a:xfrm>
            <a:off x="1421373" y="3847633"/>
            <a:ext cx="159200" cy="1042800"/>
            <a:chOff x="2281088" y="2885725"/>
            <a:chExt cx="119400" cy="782100"/>
          </a:xfrm>
        </p:grpSpPr>
        <p:cxnSp>
          <p:nvCxnSpPr>
            <p:cNvPr id="3023" name="Google Shape;3023;p55"/>
            <p:cNvCxnSpPr/>
            <p:nvPr/>
          </p:nvCxnSpPr>
          <p:spPr>
            <a:xfrm>
              <a:off x="2340800" y="2885725"/>
              <a:ext cx="0" cy="662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24" name="Google Shape;3024;p55"/>
            <p:cNvSpPr/>
            <p:nvPr/>
          </p:nvSpPr>
          <p:spPr>
            <a:xfrm>
              <a:off x="2281088" y="3548425"/>
              <a:ext cx="119400" cy="119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BD3AF726-C61F-4A85-8E62-E194AC75200D}"/>
              </a:ext>
            </a:extLst>
          </p:cNvPr>
          <p:cNvGrpSpPr/>
          <p:nvPr/>
        </p:nvGrpSpPr>
        <p:grpSpPr>
          <a:xfrm>
            <a:off x="4773988" y="3847633"/>
            <a:ext cx="159200" cy="1042800"/>
            <a:chOff x="4512288" y="2885725"/>
            <a:chExt cx="119400" cy="782100"/>
          </a:xfrm>
        </p:grpSpPr>
        <p:cxnSp>
          <p:nvCxnSpPr>
            <p:cNvPr id="3025" name="Google Shape;3025;p55"/>
            <p:cNvCxnSpPr/>
            <p:nvPr/>
          </p:nvCxnSpPr>
          <p:spPr>
            <a:xfrm>
              <a:off x="4572000" y="2885725"/>
              <a:ext cx="0" cy="662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26" name="Google Shape;3026;p55"/>
            <p:cNvSpPr/>
            <p:nvPr/>
          </p:nvSpPr>
          <p:spPr>
            <a:xfrm>
              <a:off x="4512288" y="3548425"/>
              <a:ext cx="119400" cy="119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rup 15">
            <a:extLst>
              <a:ext uri="{FF2B5EF4-FFF2-40B4-BE49-F238E27FC236}">
                <a16:creationId xmlns:a16="http://schemas.microsoft.com/office/drawing/2014/main" id="{8D8C2C87-6C92-4F6F-98AD-834CB3E42B14}"/>
              </a:ext>
            </a:extLst>
          </p:cNvPr>
          <p:cNvGrpSpPr/>
          <p:nvPr/>
        </p:nvGrpSpPr>
        <p:grpSpPr>
          <a:xfrm>
            <a:off x="6331034" y="2813634"/>
            <a:ext cx="159200" cy="1042967"/>
            <a:chOff x="5627888" y="2110225"/>
            <a:chExt cx="119400" cy="782225"/>
          </a:xfrm>
        </p:grpSpPr>
        <p:cxnSp>
          <p:nvCxnSpPr>
            <p:cNvPr id="3029" name="Google Shape;3029;p55"/>
            <p:cNvCxnSpPr/>
            <p:nvPr/>
          </p:nvCxnSpPr>
          <p:spPr>
            <a:xfrm rot="10800000">
              <a:off x="5687600" y="2229750"/>
              <a:ext cx="0" cy="662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30" name="Google Shape;3030;p55"/>
            <p:cNvSpPr/>
            <p:nvPr/>
          </p:nvSpPr>
          <p:spPr>
            <a:xfrm rot="10800000">
              <a:off x="5627888" y="2110225"/>
              <a:ext cx="119400" cy="119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up 13">
            <a:extLst>
              <a:ext uri="{FF2B5EF4-FFF2-40B4-BE49-F238E27FC236}">
                <a16:creationId xmlns:a16="http://schemas.microsoft.com/office/drawing/2014/main" id="{E9055AD1-873B-4A04-8986-677462F653AE}"/>
              </a:ext>
            </a:extLst>
          </p:cNvPr>
          <p:cNvGrpSpPr/>
          <p:nvPr/>
        </p:nvGrpSpPr>
        <p:grpSpPr>
          <a:xfrm>
            <a:off x="3269921" y="2813634"/>
            <a:ext cx="159200" cy="1042967"/>
            <a:chOff x="3391688" y="2110225"/>
            <a:chExt cx="119400" cy="782225"/>
          </a:xfrm>
        </p:grpSpPr>
        <p:cxnSp>
          <p:nvCxnSpPr>
            <p:cNvPr id="3031" name="Google Shape;3031;p55"/>
            <p:cNvCxnSpPr/>
            <p:nvPr/>
          </p:nvCxnSpPr>
          <p:spPr>
            <a:xfrm rot="10800000">
              <a:off x="3451400" y="2229750"/>
              <a:ext cx="0" cy="662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32" name="Google Shape;3032;p55"/>
            <p:cNvSpPr/>
            <p:nvPr/>
          </p:nvSpPr>
          <p:spPr>
            <a:xfrm rot="10800000">
              <a:off x="3391688" y="2110225"/>
              <a:ext cx="119400" cy="119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42" name="Google Shape;3042;p55"/>
          <p:cNvSpPr txBox="1">
            <a:spLocks noGrp="1"/>
          </p:cNvSpPr>
          <p:nvPr>
            <p:ph type="subTitle" idx="13"/>
          </p:nvPr>
        </p:nvSpPr>
        <p:spPr>
          <a:xfrm>
            <a:off x="5634790" y="1604160"/>
            <a:ext cx="2481757" cy="17616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79388" indent="-179388" algn="l"/>
            <a:r>
              <a:rPr lang="en-ID" sz="1400" b="1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4. </a:t>
            </a:r>
            <a:r>
              <a:rPr lang="en-ID" sz="1400" b="1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Pleno</a:t>
            </a:r>
            <a:r>
              <a:rPr lang="en-ID" sz="1400" b="1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ID" sz="1400" b="1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Penetapan</a:t>
            </a:r>
            <a:r>
              <a:rPr lang="en-ID" sz="1400" b="1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Calon </a:t>
            </a:r>
            <a:r>
              <a:rPr lang="en-ID" sz="1400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Satker</a:t>
            </a:r>
            <a:r>
              <a:rPr lang="en-ID" sz="1400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ID" sz="1400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Berpredikat</a:t>
            </a:r>
            <a:r>
              <a:rPr lang="en-ID" sz="1400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ID" sz="1400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menuju</a:t>
            </a:r>
            <a:r>
              <a:rPr lang="en-ID" sz="1400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ZI-WBK/WBBM yang </a:t>
            </a:r>
            <a:r>
              <a:rPr lang="en-ID" sz="1400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akan</a:t>
            </a:r>
            <a:r>
              <a:rPr lang="en-ID" sz="1400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ID" sz="1400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Dusulkan</a:t>
            </a:r>
            <a:r>
              <a:rPr lang="id-ID" sz="1400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.</a:t>
            </a:r>
            <a:endParaRPr lang="en-ID" sz="1400" dirty="0">
              <a:solidFill>
                <a:schemeClr val="accent1"/>
              </a:solidFill>
              <a:latin typeface="Barlow" panose="000005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59" name="Grup 14">
            <a:extLst>
              <a:ext uri="{FF2B5EF4-FFF2-40B4-BE49-F238E27FC236}">
                <a16:creationId xmlns:a16="http://schemas.microsoft.com/office/drawing/2014/main" id="{EF1E0138-4B71-46BA-99D2-5718945F3E44}"/>
              </a:ext>
            </a:extLst>
          </p:cNvPr>
          <p:cNvGrpSpPr/>
          <p:nvPr/>
        </p:nvGrpSpPr>
        <p:grpSpPr>
          <a:xfrm>
            <a:off x="8315633" y="3860887"/>
            <a:ext cx="159200" cy="1042800"/>
            <a:chOff x="4512288" y="2885725"/>
            <a:chExt cx="119400" cy="782100"/>
          </a:xfrm>
        </p:grpSpPr>
        <p:cxnSp>
          <p:nvCxnSpPr>
            <p:cNvPr id="60" name="Google Shape;3025;p55">
              <a:extLst>
                <a:ext uri="{FF2B5EF4-FFF2-40B4-BE49-F238E27FC236}">
                  <a16:creationId xmlns:a16="http://schemas.microsoft.com/office/drawing/2014/main" id="{1D137E9A-A247-431C-92DE-E069843F9D6B}"/>
                </a:ext>
              </a:extLst>
            </p:cNvPr>
            <p:cNvCxnSpPr/>
            <p:nvPr/>
          </p:nvCxnSpPr>
          <p:spPr>
            <a:xfrm>
              <a:off x="4572000" y="2885725"/>
              <a:ext cx="0" cy="662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1" name="Google Shape;3026;p55">
              <a:extLst>
                <a:ext uri="{FF2B5EF4-FFF2-40B4-BE49-F238E27FC236}">
                  <a16:creationId xmlns:a16="http://schemas.microsoft.com/office/drawing/2014/main" id="{24D0EF9E-108F-442F-9179-73023FC0A869}"/>
                </a:ext>
              </a:extLst>
            </p:cNvPr>
            <p:cNvSpPr/>
            <p:nvPr/>
          </p:nvSpPr>
          <p:spPr>
            <a:xfrm>
              <a:off x="4512288" y="3548425"/>
              <a:ext cx="119400" cy="119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6CF444F8-1761-4C3A-A576-8C06430C4F75}"/>
              </a:ext>
            </a:extLst>
          </p:cNvPr>
          <p:cNvSpPr txBox="1"/>
          <p:nvPr/>
        </p:nvSpPr>
        <p:spPr>
          <a:xfrm>
            <a:off x="320385" y="5094068"/>
            <a:ext cx="25092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792" indent="-304792" algn="l">
              <a:buAutoNum type="arabicPeriod"/>
            </a:pPr>
            <a:r>
              <a:rPr lang="en-ID" sz="1600" b="1" dirty="0">
                <a:solidFill>
                  <a:schemeClr val="accent1"/>
                </a:solidFill>
                <a:latin typeface="Barlow" panose="00000500000000000000" pitchFamily="2" charset="0"/>
              </a:rPr>
              <a:t>TPI </a:t>
            </a:r>
            <a:r>
              <a:rPr lang="en-ID" sz="1600" b="1" dirty="0" err="1">
                <a:solidFill>
                  <a:schemeClr val="accent1"/>
                </a:solidFill>
                <a:latin typeface="Barlow" panose="00000500000000000000" pitchFamily="2" charset="0"/>
              </a:rPr>
              <a:t>menilai</a:t>
            </a:r>
            <a:r>
              <a:rPr lang="en-ID" sz="1600" dirty="0">
                <a:solidFill>
                  <a:schemeClr val="accent1"/>
                </a:solidFill>
                <a:latin typeface="Barlow" panose="00000500000000000000" pitchFamily="2" charset="0"/>
              </a:rPr>
              <a:t>/</a:t>
            </a:r>
            <a:r>
              <a:rPr lang="en-ID" sz="1600" dirty="0" err="1">
                <a:solidFill>
                  <a:schemeClr val="accent1"/>
                </a:solidFill>
                <a:latin typeface="Barlow" panose="00000500000000000000" pitchFamily="2" charset="0"/>
              </a:rPr>
              <a:t>verifikasi</a:t>
            </a:r>
            <a:r>
              <a:rPr lang="en-ID" sz="1600" dirty="0">
                <a:solidFill>
                  <a:schemeClr val="accent1"/>
                </a:solidFill>
                <a:latin typeface="Barlow" panose="00000500000000000000" pitchFamily="2" charset="0"/>
              </a:rPr>
              <a:t> </a:t>
            </a:r>
            <a:r>
              <a:rPr lang="en-ID" sz="1600" b="1" dirty="0" err="1">
                <a:solidFill>
                  <a:schemeClr val="accent1"/>
                </a:solidFill>
                <a:latin typeface="Barlow" panose="00000500000000000000" pitchFamily="2" charset="0"/>
              </a:rPr>
              <a:t>calon</a:t>
            </a:r>
            <a:r>
              <a:rPr lang="en-ID" sz="1600" b="1" dirty="0">
                <a:solidFill>
                  <a:schemeClr val="accent1"/>
                </a:solidFill>
                <a:latin typeface="Barlow" panose="00000500000000000000" pitchFamily="2" charset="0"/>
              </a:rPr>
              <a:t> </a:t>
            </a:r>
            <a:r>
              <a:rPr lang="en-ID" sz="1600" b="1" dirty="0" err="1">
                <a:solidFill>
                  <a:schemeClr val="accent1"/>
                </a:solidFill>
                <a:latin typeface="Barlow" panose="00000500000000000000" pitchFamily="2" charset="0"/>
              </a:rPr>
              <a:t>satker</a:t>
            </a:r>
            <a:r>
              <a:rPr lang="en-ID" sz="1600" b="1" dirty="0">
                <a:solidFill>
                  <a:schemeClr val="accent1"/>
                </a:solidFill>
                <a:latin typeface="Barlow" panose="00000500000000000000" pitchFamily="2" charset="0"/>
              </a:rPr>
              <a:t> </a:t>
            </a:r>
            <a:r>
              <a:rPr lang="en-ID" sz="1600" dirty="0">
                <a:solidFill>
                  <a:schemeClr val="accent1"/>
                </a:solidFill>
                <a:latin typeface="Barlow" panose="00000500000000000000" pitchFamily="2" charset="0"/>
              </a:rPr>
              <a:t>yang </a:t>
            </a:r>
            <a:r>
              <a:rPr lang="en-ID" sz="1600" dirty="0" err="1">
                <a:solidFill>
                  <a:schemeClr val="accent1"/>
                </a:solidFill>
                <a:latin typeface="Barlow" panose="00000500000000000000" pitchFamily="2" charset="0"/>
              </a:rPr>
              <a:t>diusulkan</a:t>
            </a:r>
            <a:r>
              <a:rPr lang="en-ID" sz="1600" dirty="0">
                <a:solidFill>
                  <a:schemeClr val="accent1"/>
                </a:solidFill>
                <a:latin typeface="Barlow" panose="00000500000000000000" pitchFamily="2" charset="0"/>
              </a:rPr>
              <a:t> oleh </a:t>
            </a:r>
            <a:r>
              <a:rPr lang="en-ID" sz="1600" dirty="0" err="1">
                <a:solidFill>
                  <a:schemeClr val="accent1"/>
                </a:solidFill>
                <a:latin typeface="Barlow" panose="00000500000000000000" pitchFamily="2" charset="0"/>
              </a:rPr>
              <a:t>pimpinan</a:t>
            </a:r>
            <a:r>
              <a:rPr lang="en-ID" sz="1600" dirty="0">
                <a:solidFill>
                  <a:schemeClr val="accent1"/>
                </a:solidFill>
                <a:latin typeface="Barlow" panose="00000500000000000000" pitchFamily="2" charset="0"/>
              </a:rPr>
              <a:t> </a:t>
            </a:r>
            <a:r>
              <a:rPr lang="en-ID" sz="1600" dirty="0" err="1">
                <a:solidFill>
                  <a:schemeClr val="accent1"/>
                </a:solidFill>
                <a:latin typeface="Barlow" panose="00000500000000000000" pitchFamily="2" charset="0"/>
              </a:rPr>
              <a:t>eselon</a:t>
            </a:r>
            <a:r>
              <a:rPr lang="en-ID" sz="1600" dirty="0">
                <a:solidFill>
                  <a:schemeClr val="accent1"/>
                </a:solidFill>
                <a:latin typeface="Barlow" panose="00000500000000000000" pitchFamily="2" charset="0"/>
              </a:rPr>
              <a:t> I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9462684-7014-4F9B-B4E6-97A52019F9B3}"/>
              </a:ext>
            </a:extLst>
          </p:cNvPr>
          <p:cNvSpPr txBox="1"/>
          <p:nvPr/>
        </p:nvSpPr>
        <p:spPr>
          <a:xfrm>
            <a:off x="2156791" y="1491699"/>
            <a:ext cx="261719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/>
            <a:r>
              <a:rPr lang="en-ID" sz="1400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2. </a:t>
            </a:r>
            <a:r>
              <a:rPr lang="en-ID" sz="1400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Satker</a:t>
            </a:r>
            <a:r>
              <a:rPr lang="en-ID" sz="1400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ID" sz="1400" b="1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melakukan</a:t>
            </a:r>
            <a:r>
              <a:rPr lang="en-ID" sz="1400" b="1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ID" sz="1400" b="1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perbaikan</a:t>
            </a:r>
            <a:r>
              <a:rPr lang="en-ID" sz="1400" b="1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ID" sz="1400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menindaklanjuti</a:t>
            </a:r>
            <a:r>
              <a:rPr lang="en-ID" sz="1400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Hasil </a:t>
            </a:r>
            <a:r>
              <a:rPr lang="en-ID" sz="1400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Verifikasi</a:t>
            </a:r>
            <a:r>
              <a:rPr lang="en-ID" sz="1400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ID" sz="1400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Terhadap</a:t>
            </a:r>
            <a:r>
              <a:rPr lang="en-ID" sz="1400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ID" sz="1400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Pengisian</a:t>
            </a:r>
            <a:r>
              <a:rPr lang="en-ID" sz="1400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ID" sz="1400" b="1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LKE PMP-ZI </a:t>
            </a:r>
            <a:r>
              <a:rPr lang="id-ID" sz="1400" b="1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WBK WBBM </a:t>
            </a:r>
            <a:r>
              <a:rPr lang="en-ID" sz="1400" b="1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dari</a:t>
            </a:r>
            <a:r>
              <a:rPr lang="en-ID" sz="1400" b="1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TPI</a:t>
            </a:r>
            <a:endParaRPr lang="en-US" sz="14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7612CA7-6460-4207-96C6-0B1B7208919D}"/>
              </a:ext>
            </a:extLst>
          </p:cNvPr>
          <p:cNvSpPr txBox="1"/>
          <p:nvPr/>
        </p:nvSpPr>
        <p:spPr>
          <a:xfrm>
            <a:off x="3737114" y="5212807"/>
            <a:ext cx="22661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/>
            <a:r>
              <a:rPr lang="en-ID" sz="1600" b="1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3. </a:t>
            </a:r>
            <a:r>
              <a:rPr lang="en-ID" sz="1600" b="1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Penyampaian</a:t>
            </a:r>
            <a:r>
              <a:rPr lang="en-ID" sz="1600" b="1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hasil</a:t>
            </a:r>
            <a:r>
              <a:rPr lang="en-ID" sz="1600" b="1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perbaikan</a:t>
            </a:r>
            <a:r>
              <a:rPr lang="en-ID" sz="1600" b="1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dari</a:t>
            </a:r>
            <a:r>
              <a:rPr lang="en-ID" sz="1600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satker</a:t>
            </a:r>
            <a:r>
              <a:rPr lang="en-ID" sz="1600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ke</a:t>
            </a:r>
            <a:r>
              <a:rPr lang="en-ID" sz="1600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TPI</a:t>
            </a:r>
            <a:endParaRPr lang="en-US" sz="16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0728B34-380F-41B2-81B5-87D6FCEFBE90}"/>
              </a:ext>
            </a:extLst>
          </p:cNvPr>
          <p:cNvSpPr txBox="1"/>
          <p:nvPr/>
        </p:nvSpPr>
        <p:spPr>
          <a:xfrm>
            <a:off x="7357261" y="5077955"/>
            <a:ext cx="24033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 algn="l"/>
            <a:r>
              <a:rPr lang="en-US" sz="1800" b="1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5. </a:t>
            </a:r>
            <a:r>
              <a:rPr lang="en-US" sz="1800" b="1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Penyampaian</a:t>
            </a:r>
            <a:r>
              <a:rPr lang="en-US" sz="1800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satker</a:t>
            </a:r>
            <a:r>
              <a:rPr lang="en-US" sz="1800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ke</a:t>
            </a:r>
            <a:r>
              <a:rPr lang="en-US" sz="1800" b="1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Menpan</a:t>
            </a:r>
            <a:r>
              <a:rPr lang="en-US" sz="1800" b="1" dirty="0">
                <a:solidFill>
                  <a:schemeClr val="accent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(31 Mei)</a:t>
            </a:r>
            <a:endParaRPr lang="en-ID" sz="1800" b="1" dirty="0">
              <a:solidFill>
                <a:schemeClr val="accent1"/>
              </a:solidFill>
              <a:latin typeface="Barlow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23473A-F5A6-4270-A3B5-41F4E7E95203}"/>
              </a:ext>
            </a:extLst>
          </p:cNvPr>
          <p:cNvSpPr/>
          <p:nvPr/>
        </p:nvSpPr>
        <p:spPr>
          <a:xfrm>
            <a:off x="5957553" y="4099198"/>
            <a:ext cx="749248" cy="749248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bliqueTopRight"/>
            <a:lightRig rig="balanced" dir="t"/>
          </a:scene3d>
          <a:sp3d extrusionH="5588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Rounded Rectangle 29">
            <a:extLst>
              <a:ext uri="{FF2B5EF4-FFF2-40B4-BE49-F238E27FC236}">
                <a16:creationId xmlns:a16="http://schemas.microsoft.com/office/drawing/2014/main" id="{5A37EA02-4164-4BE3-B5EF-BC29A4AAFDCA}"/>
              </a:ext>
            </a:extLst>
          </p:cNvPr>
          <p:cNvSpPr/>
          <p:nvPr/>
        </p:nvSpPr>
        <p:spPr>
          <a:xfrm>
            <a:off x="6167843" y="4285878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804532" y="2118967"/>
            <a:ext cx="477715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KRITERIA &amp; LKE ZI WBK/WBBM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7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794D56EF-A8BF-483D-885F-BC6721B81D8B}"/>
              </a:ext>
            </a:extLst>
          </p:cNvPr>
          <p:cNvSpPr txBox="1">
            <a:spLocks/>
          </p:cNvSpPr>
          <p:nvPr/>
        </p:nvSpPr>
        <p:spPr>
          <a:xfrm>
            <a:off x="1517073" y="88353"/>
            <a:ext cx="7749973" cy="511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Penetapan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Unit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Kerja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Berpredikat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WBK dan WBBM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3EFD8B1-CF7F-4AA7-B65E-9F6E0C050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667638"/>
              </p:ext>
            </p:extLst>
          </p:nvPr>
        </p:nvGraphicFramePr>
        <p:xfrm>
          <a:off x="6330045" y="1338625"/>
          <a:ext cx="5638798" cy="4542086"/>
        </p:xfrm>
        <a:graphic>
          <a:graphicData uri="http://schemas.openxmlformats.org/drawingml/2006/table">
            <a:tbl>
              <a:tblPr firstRow="1" bandRow="1"/>
              <a:tblGrid>
                <a:gridCol w="2793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SYARAT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WBK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WBBM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Nilai Total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ID" sz="1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Nilai</a:t>
                      </a:r>
                      <a:r>
                        <a:rPr lang="en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Minimal</a:t>
                      </a:r>
                      <a:r>
                        <a:rPr lang="en-ID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ID" sz="16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Pengungkit</a:t>
                      </a:r>
                      <a:endParaRPr lang="id-ID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40</a:t>
                      </a:r>
                      <a:endParaRPr lang="id-ID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48</a:t>
                      </a:r>
                      <a:endParaRPr lang="id-ID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ID" sz="1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Bobot</a:t>
                      </a:r>
                      <a:r>
                        <a:rPr lang="en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nilai</a:t>
                      </a:r>
                      <a:r>
                        <a:rPr lang="en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minimal per area </a:t>
                      </a:r>
                      <a:r>
                        <a:rPr lang="en-ID" sz="1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pengungkit</a:t>
                      </a:r>
                      <a:endParaRPr lang="id-ID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60%</a:t>
                      </a:r>
                      <a:endParaRPr lang="id-ID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75%</a:t>
                      </a:r>
                      <a:endParaRPr lang="id-ID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Nilai</a:t>
                      </a:r>
                      <a:r>
                        <a:rPr lang="id-ID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komponen hasil </a:t>
                      </a:r>
                      <a:r>
                        <a:rPr lang="id-ID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“Terwujudnya Pemerintah yang Bersih dan Bebas KKN” minimal</a:t>
                      </a:r>
                      <a:endParaRPr lang="id-ID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18</a:t>
                      </a:r>
                      <a:r>
                        <a:rPr lang="en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,50</a:t>
                      </a:r>
                      <a:endParaRPr lang="id-ID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18</a:t>
                      </a:r>
                      <a:r>
                        <a:rPr lang="en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,50</a:t>
                      </a:r>
                      <a:endParaRPr lang="id-ID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Nilai sub-komponen “</a:t>
                      </a:r>
                      <a:r>
                        <a:rPr lang="id-ID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Survei Persepsi Anti Korupsi” minimal</a:t>
                      </a:r>
                      <a:endParaRPr lang="id-ID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13,5</a:t>
                      </a:r>
                      <a:endParaRPr lang="en-ID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(survey</a:t>
                      </a:r>
                      <a:r>
                        <a:rPr lang="en-ID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3,60)</a:t>
                      </a:r>
                      <a:endParaRPr lang="id-ID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13,</a:t>
                      </a:r>
                      <a:r>
                        <a:rPr lang="en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50</a:t>
                      </a:r>
                    </a:p>
                    <a:p>
                      <a:pPr marL="0" marR="0" indent="0" algn="ctr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(survey</a:t>
                      </a:r>
                      <a:r>
                        <a:rPr lang="en-ID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3,60)</a:t>
                      </a:r>
                      <a:endParaRPr lang="id-ID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Nilai sub-komponen “</a:t>
                      </a:r>
                      <a:r>
                        <a:rPr lang="id-ID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Persentasi TLHP” minimal</a:t>
                      </a:r>
                      <a:endParaRPr lang="id-ID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5,0</a:t>
                      </a:r>
                      <a:endParaRPr lang="id-ID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5,0</a:t>
                      </a:r>
                      <a:endParaRPr lang="id-ID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Nilai komponen hasil “Terwujudnya Peningkatan Kualitas Pelayanan Publik kepada Masyarakat” minimal</a:t>
                      </a:r>
                      <a:endParaRPr lang="id-ID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16</a:t>
                      </a:r>
                    </a:p>
                    <a:p>
                      <a:pPr marL="0" marR="0" indent="0" algn="ctr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(survey</a:t>
                      </a:r>
                      <a:r>
                        <a:rPr lang="en-ID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3,20)</a:t>
                      </a:r>
                      <a:endParaRPr lang="id-ID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d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r>
                        <a:rPr lang="en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</a:t>
                      </a:r>
                    </a:p>
                    <a:p>
                      <a:pPr marL="0" marR="0" indent="0" algn="ctr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(survey</a:t>
                      </a:r>
                      <a:r>
                        <a:rPr lang="en-ID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3,60)</a:t>
                      </a:r>
                      <a:endParaRPr lang="id-ID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D3A74B0A-EE9A-4042-BC24-ADB319EBD8AD}"/>
              </a:ext>
            </a:extLst>
          </p:cNvPr>
          <p:cNvSpPr txBox="1"/>
          <p:nvPr/>
        </p:nvSpPr>
        <p:spPr>
          <a:xfrm>
            <a:off x="7534436" y="846608"/>
            <a:ext cx="3411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Font typeface="Arial"/>
              <a:buNone/>
            </a:pPr>
            <a:r>
              <a:rPr lang="en-ID" sz="2000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Minimal </a:t>
            </a:r>
            <a:r>
              <a:rPr lang="en-ID" sz="2000" b="1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Syarat</a:t>
            </a:r>
            <a:r>
              <a:rPr lang="en-ID" sz="2000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 </a:t>
            </a:r>
            <a:r>
              <a:rPr lang="en-ID" sz="2000" b="1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Penetapan</a:t>
            </a:r>
            <a:endParaRPr lang="en-US" sz="2000" b="1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aphicFrame>
        <p:nvGraphicFramePr>
          <p:cNvPr id="32" name="Content Placeholder 5">
            <a:extLst>
              <a:ext uri="{FF2B5EF4-FFF2-40B4-BE49-F238E27FC236}">
                <a16:creationId xmlns:a16="http://schemas.microsoft.com/office/drawing/2014/main" id="{AF6A3ACF-5FF7-4CE1-A64F-1F86B24B69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122736"/>
              </p:ext>
            </p:extLst>
          </p:nvPr>
        </p:nvGraphicFramePr>
        <p:xfrm>
          <a:off x="482508" y="1551606"/>
          <a:ext cx="5379450" cy="4213037"/>
        </p:xfrm>
        <a:graphic>
          <a:graphicData uri="http://schemas.openxmlformats.org/drawingml/2006/table">
            <a:tbl>
              <a:tblPr firstRow="1" bandRow="1"/>
              <a:tblGrid>
                <a:gridCol w="1793150">
                  <a:extLst>
                    <a:ext uri="{9D8B030D-6E8A-4147-A177-3AD203B41FA5}">
                      <a16:colId xmlns:a16="http://schemas.microsoft.com/office/drawing/2014/main" val="4029095196"/>
                    </a:ext>
                  </a:extLst>
                </a:gridCol>
                <a:gridCol w="1793150">
                  <a:extLst>
                    <a:ext uri="{9D8B030D-6E8A-4147-A177-3AD203B41FA5}">
                      <a16:colId xmlns:a16="http://schemas.microsoft.com/office/drawing/2014/main" val="2486449381"/>
                    </a:ext>
                  </a:extLst>
                </a:gridCol>
                <a:gridCol w="1793150">
                  <a:extLst>
                    <a:ext uri="{9D8B030D-6E8A-4147-A177-3AD203B41FA5}">
                      <a16:colId xmlns:a16="http://schemas.microsoft.com/office/drawing/2014/main" val="689067434"/>
                    </a:ext>
                  </a:extLst>
                </a:gridCol>
              </a:tblGrid>
              <a:tr h="3021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SYARAT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WBK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WBBM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272636"/>
                  </a:ext>
                </a:extLst>
              </a:tr>
              <a:tr h="46017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/>
                        <a:t>Tingkat </a:t>
                      </a:r>
                      <a:r>
                        <a:rPr lang="en-US" sz="1600" dirty="0" err="1"/>
                        <a:t>Instansi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pemerintah</a:t>
                      </a:r>
                      <a:endParaRPr 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Opini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BPK minimal “WDP”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Opini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BPK minimal “WTP”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020643"/>
                  </a:ext>
                </a:extLst>
              </a:tr>
              <a:tr h="31921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Nilai AKIP minimal “B”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2361782"/>
                  </a:ext>
                </a:extLst>
              </a:tr>
              <a:tr h="504068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Tingkat unit </a:t>
                      </a:r>
                      <a:r>
                        <a:rPr lang="en-US" sz="1600" dirty="0" err="1"/>
                        <a:t>kerja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Unit </a:t>
                      </a:r>
                      <a:r>
                        <a:rPr lang="en-US" sz="1600" dirty="0" err="1"/>
                        <a:t>kerja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diajukan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merupakan</a:t>
                      </a:r>
                      <a:r>
                        <a:rPr lang="en-US" sz="1600" dirty="0"/>
                        <a:t> core </a:t>
                      </a:r>
                      <a:r>
                        <a:rPr lang="en-US" sz="1600" dirty="0" err="1"/>
                        <a:t>layanan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utama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dari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instansinya</a:t>
                      </a:r>
                      <a:endParaRPr 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660020"/>
                  </a:ext>
                </a:extLst>
              </a:tr>
              <a:tr h="383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/>
                        <a:t>Mengelola sumber daya yang cukup besar</a:t>
                      </a:r>
                      <a:endParaRPr 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370545"/>
                  </a:ext>
                </a:extLst>
              </a:tr>
              <a:tr h="5184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/>
                        <a:t>Memiliki tingkat keberhasilan Reformasi Birokrasi yang cukup tinggi di unit tersebut</a:t>
                      </a:r>
                      <a:endParaRPr 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141117"/>
                  </a:ext>
                </a:extLst>
              </a:tr>
              <a:tr h="6706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 err="1"/>
                        <a:t>Telah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mendapat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predikat</a:t>
                      </a:r>
                      <a:r>
                        <a:rPr lang="en-US" sz="1600" dirty="0"/>
                        <a:t> WBK </a:t>
                      </a:r>
                      <a:r>
                        <a:rPr lang="en-US" sz="1600" dirty="0" err="1"/>
                        <a:t>sebelumnya</a:t>
                      </a:r>
                      <a:endParaRPr 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097894"/>
                  </a:ext>
                </a:extLst>
              </a:tr>
              <a:tr h="3021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LHKASN dan LHKPN 100%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741539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03D053F0-969A-45C6-94EB-4CE1EE0513A1}"/>
              </a:ext>
            </a:extLst>
          </p:cNvPr>
          <p:cNvSpPr txBox="1"/>
          <p:nvPr/>
        </p:nvSpPr>
        <p:spPr>
          <a:xfrm>
            <a:off x="1126812" y="1093690"/>
            <a:ext cx="4136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Font typeface="Arial"/>
              <a:buNone/>
            </a:pPr>
            <a:r>
              <a:rPr lang="en-US" sz="2000" b="1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Syarat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Pengajuan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 Zona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Integritas</a:t>
            </a:r>
            <a:endParaRPr lang="en-US" sz="2000" b="1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444053-6802-4D24-BA53-FA590447B17B}"/>
              </a:ext>
            </a:extLst>
          </p:cNvPr>
          <p:cNvSpPr txBox="1"/>
          <p:nvPr/>
        </p:nvSpPr>
        <p:spPr>
          <a:xfrm>
            <a:off x="1733884" y="480790"/>
            <a:ext cx="1590006" cy="21613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64008" tIns="64008" rIns="64008" bIns="0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ekton Pro" panose="020F0603020208020904" pitchFamily="34" charset="77"/>
                <a:ea typeface="+mn-ea"/>
                <a:cs typeface="APPLE CHANCERY" panose="03020702040506060504" pitchFamily="66" charset="-79"/>
                <a:sym typeface="Arial"/>
              </a:rPr>
              <a:t>PermenPANRB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ekton Pro" panose="020F0603020208020904" pitchFamily="34" charset="77"/>
                <a:ea typeface="+mn-ea"/>
                <a:cs typeface="APPLE CHANCERY" panose="03020702040506060504" pitchFamily="66" charset="-79"/>
                <a:sym typeface="Arial"/>
              </a:rPr>
              <a:t> 10/2019</a:t>
            </a:r>
            <a:endParaRPr kumimoji="0" lang="en-ID" sz="9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ekton Pro" panose="020F0603020208020904" pitchFamily="34" charset="77"/>
              <a:ea typeface="+mn-ea"/>
              <a:cs typeface="APPLE CHANCERY" panose="03020702040506060504" pitchFamily="66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4179248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City.png">
            <a:extLst>
              <a:ext uri="{FF2B5EF4-FFF2-40B4-BE49-F238E27FC236}">
                <a16:creationId xmlns:a16="http://schemas.microsoft.com/office/drawing/2014/main" id="{DD89843F-BA4F-40B9-81D5-394A9A316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" y="16322"/>
            <a:ext cx="12161555" cy="630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E576A60-339B-43D4-87B9-176F0EB08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387" y="48457"/>
            <a:ext cx="9080387" cy="485290"/>
          </a:xfrm>
        </p:spPr>
        <p:txBody>
          <a:bodyPr/>
          <a:lstStyle/>
          <a:p>
            <a:pPr algn="ctr"/>
            <a:r>
              <a:rPr lang="en-US" altLang="id-ID" sz="2800" b="1" dirty="0" err="1"/>
              <a:t>Penetapan</a:t>
            </a:r>
            <a:r>
              <a:rPr lang="en-US" altLang="id-ID" sz="2800" b="1" dirty="0"/>
              <a:t> Unit </a:t>
            </a:r>
            <a:r>
              <a:rPr lang="en-US" altLang="id-ID" sz="2800" b="1" dirty="0" err="1"/>
              <a:t>Kerja</a:t>
            </a:r>
            <a:r>
              <a:rPr lang="en-US" altLang="id-ID" sz="2800" b="1" dirty="0"/>
              <a:t> </a:t>
            </a:r>
            <a:r>
              <a:rPr lang="en-US" altLang="id-ID" sz="2800" b="1" dirty="0" err="1"/>
              <a:t>Berpredikat</a:t>
            </a:r>
            <a:r>
              <a:rPr lang="en-US" altLang="id-ID" sz="2800" b="1" dirty="0"/>
              <a:t> WBK dan WBBM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A96D4B2F-D82A-476F-B47C-660026894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7" y="525066"/>
            <a:ext cx="18811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ID" altLang="id-ID" sz="1350" b="1" kern="1200">
                <a:solidFill>
                  <a:prstClr val="black"/>
                </a:solidFill>
                <a:ea typeface="+mn-ea"/>
                <a:cs typeface="+mn-cs"/>
              </a:rPr>
              <a:t>PERMENPANRB </a:t>
            </a:r>
            <a:r>
              <a:rPr lang="id-ID" altLang="id-ID" sz="1350" b="1" kern="1200">
                <a:solidFill>
                  <a:prstClr val="black"/>
                </a:solidFill>
                <a:ea typeface="+mn-ea"/>
                <a:cs typeface="+mn-cs"/>
              </a:rPr>
              <a:t>10</a:t>
            </a:r>
            <a:r>
              <a:rPr lang="en-ID" altLang="id-ID" sz="1350" b="1" kern="1200">
                <a:solidFill>
                  <a:prstClr val="black"/>
                </a:solidFill>
                <a:ea typeface="+mn-ea"/>
                <a:cs typeface="+mn-cs"/>
              </a:rPr>
              <a:t>/201</a:t>
            </a:r>
            <a:r>
              <a:rPr lang="id-ID" altLang="id-ID" sz="1350" b="1" kern="1200">
                <a:solidFill>
                  <a:prstClr val="black"/>
                </a:solidFill>
                <a:ea typeface="+mn-ea"/>
                <a:cs typeface="+mn-cs"/>
              </a:rPr>
              <a:t>9</a:t>
            </a:r>
            <a:endParaRPr lang="en-US" altLang="id-ID" sz="1350" b="1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D28D678-C067-45A0-AA23-FFAD56B3145E}"/>
              </a:ext>
            </a:extLst>
          </p:cNvPr>
          <p:cNvSpPr txBox="1">
            <a:spLocks noChangeArrowheads="1"/>
          </p:cNvSpPr>
          <p:nvPr/>
        </p:nvSpPr>
        <p:spPr>
          <a:xfrm>
            <a:off x="10343774" y="1268266"/>
            <a:ext cx="1712823" cy="10387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130000"/>
              </a:lnSpc>
              <a:spcAft>
                <a:spcPct val="0"/>
              </a:spcAft>
              <a:buClr>
                <a:srgbClr val="1A1B36"/>
              </a:buClr>
            </a:pPr>
            <a:r>
              <a:rPr lang="en-US" altLang="id-ID" sz="1800" b="1" dirty="0">
                <a:solidFill>
                  <a:srgbClr val="1A1B36"/>
                </a:solidFill>
                <a:latin typeface="Share" charset="0"/>
                <a:cs typeface="Arial" panose="020B0604020202020204" pitchFamily="34" charset="0"/>
                <a:sym typeface="Share" charset="0"/>
              </a:rPr>
              <a:t>LEMBAR</a:t>
            </a:r>
          </a:p>
          <a:p>
            <a:pPr defTabSz="685800">
              <a:lnSpc>
                <a:spcPct val="130000"/>
              </a:lnSpc>
              <a:spcAft>
                <a:spcPct val="0"/>
              </a:spcAft>
              <a:buClr>
                <a:srgbClr val="1A1B36"/>
              </a:buClr>
            </a:pPr>
            <a:r>
              <a:rPr lang="en-US" altLang="id-ID" sz="1800" b="1" dirty="0">
                <a:solidFill>
                  <a:srgbClr val="1A1B36"/>
                </a:solidFill>
                <a:latin typeface="Share" charset="0"/>
                <a:cs typeface="Arial" panose="020B0604020202020204" pitchFamily="34" charset="0"/>
                <a:sym typeface="Share" charset="0"/>
              </a:rPr>
              <a:t>KERJA</a:t>
            </a:r>
          </a:p>
          <a:p>
            <a:pPr defTabSz="685800">
              <a:lnSpc>
                <a:spcPct val="130000"/>
              </a:lnSpc>
              <a:spcAft>
                <a:spcPct val="0"/>
              </a:spcAft>
              <a:buClr>
                <a:srgbClr val="1A1B36"/>
              </a:buClr>
            </a:pPr>
            <a:r>
              <a:rPr lang="en-US" altLang="id-ID" sz="1800" b="1" dirty="0">
                <a:solidFill>
                  <a:srgbClr val="1A1B36"/>
                </a:solidFill>
                <a:latin typeface="Share" charset="0"/>
                <a:cs typeface="Arial" panose="020B0604020202020204" pitchFamily="34" charset="0"/>
                <a:sym typeface="Share" charset="0"/>
              </a:rPr>
              <a:t>EVALUASI</a:t>
            </a:r>
          </a:p>
        </p:txBody>
      </p:sp>
      <p:graphicFrame>
        <p:nvGraphicFramePr>
          <p:cNvPr id="25" name="Content Placeholder 3">
            <a:extLst>
              <a:ext uri="{FF2B5EF4-FFF2-40B4-BE49-F238E27FC236}">
                <a16:creationId xmlns:a16="http://schemas.microsoft.com/office/drawing/2014/main" id="{991BEEAB-71BE-4CD2-9D72-B366C087BB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057466"/>
              </p:ext>
            </p:extLst>
          </p:nvPr>
        </p:nvGraphicFramePr>
        <p:xfrm>
          <a:off x="135402" y="997682"/>
          <a:ext cx="9808697" cy="4785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7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4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marL="68576" marR="68576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Penilaian</a:t>
                      </a:r>
                      <a:endParaRPr lang="en-US" sz="2000" dirty="0"/>
                    </a:p>
                  </a:txBody>
                  <a:tcPr marL="68576" marR="68576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Bobot</a:t>
                      </a:r>
                      <a:endParaRPr lang="en-US" sz="2000" dirty="0"/>
                    </a:p>
                  </a:txBody>
                  <a:tcPr marL="68576" marR="68576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WBK </a:t>
                      </a:r>
                    </a:p>
                    <a:p>
                      <a:pPr algn="ctr"/>
                      <a:r>
                        <a:rPr lang="en-US" sz="2000" b="0" dirty="0"/>
                        <a:t>(min 60 %)</a:t>
                      </a:r>
                    </a:p>
                  </a:txBody>
                  <a:tcPr marL="68576" marR="68576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WBBM </a:t>
                      </a:r>
                    </a:p>
                    <a:p>
                      <a:pPr algn="ctr"/>
                      <a:r>
                        <a:rPr lang="en-US" sz="2000" b="0" dirty="0"/>
                        <a:t>(min 75 %)</a:t>
                      </a:r>
                    </a:p>
                  </a:txBody>
                  <a:tcPr marL="68576" marR="68576" marT="34291" marB="3429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7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Pengungkit</a:t>
                      </a:r>
                      <a:endParaRPr lang="en-US" sz="2000" b="1" dirty="0"/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60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40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48</a:t>
                      </a:r>
                    </a:p>
                  </a:txBody>
                  <a:tcPr marL="68576" marR="68576"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7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Manajemen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Perubahan</a:t>
                      </a:r>
                      <a:endParaRPr lang="en-US" sz="2000" dirty="0"/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4,8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marL="68576" marR="68576"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7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Penataan</a:t>
                      </a:r>
                      <a:r>
                        <a:rPr lang="en-US" sz="2000" dirty="0"/>
                        <a:t> Tata </a:t>
                      </a:r>
                      <a:r>
                        <a:rPr lang="en-US" sz="2000" dirty="0" err="1"/>
                        <a:t>Laksana</a:t>
                      </a:r>
                      <a:endParaRPr lang="en-US" sz="2000" dirty="0"/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4,2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5,25</a:t>
                      </a:r>
                    </a:p>
                  </a:txBody>
                  <a:tcPr marL="68576" marR="68576"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7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Penataan</a:t>
                      </a:r>
                      <a:r>
                        <a:rPr lang="en-US" sz="2000" dirty="0"/>
                        <a:t> SDM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7,5</a:t>
                      </a:r>
                    </a:p>
                  </a:txBody>
                  <a:tcPr marL="68576" marR="68576"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7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Penguatan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Akuntabilitas</a:t>
                      </a:r>
                      <a:endParaRPr lang="en-US" sz="2000" dirty="0"/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7,5</a:t>
                      </a:r>
                    </a:p>
                  </a:txBody>
                  <a:tcPr marL="68576" marR="68576"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7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Penguatan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Pengawasan</a:t>
                      </a:r>
                      <a:endParaRPr lang="en-US" sz="2000" dirty="0"/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11,25</a:t>
                      </a:r>
                    </a:p>
                  </a:txBody>
                  <a:tcPr marL="68576" marR="68576" marT="34291" marB="3429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7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Peningkatan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Kualitas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Pelayanan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Publik</a:t>
                      </a:r>
                      <a:endParaRPr lang="en-US" sz="2000" dirty="0"/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7,5</a:t>
                      </a:r>
                    </a:p>
                  </a:txBody>
                  <a:tcPr marL="68576" marR="68576" marT="34291" marB="3429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7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Hasil</a:t>
                      </a:r>
                      <a:endParaRPr lang="en-US" sz="2000" b="1" dirty="0"/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40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68576" marR="68576" marT="34291" marB="3429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7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Pemerintahan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Bersih</a:t>
                      </a:r>
                      <a:r>
                        <a:rPr lang="en-US" sz="2000" dirty="0"/>
                        <a:t> dan </a:t>
                      </a:r>
                      <a:r>
                        <a:rPr lang="en-US" sz="2000" dirty="0" err="1"/>
                        <a:t>Bebas</a:t>
                      </a:r>
                      <a:r>
                        <a:rPr lang="en-US" sz="2000" dirty="0"/>
                        <a:t> KKN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18,5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18,5</a:t>
                      </a:r>
                    </a:p>
                  </a:txBody>
                  <a:tcPr marL="68576" marR="68576" marT="34291" marB="3429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1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Kualitas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Pelayanan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Publik</a:t>
                      </a:r>
                      <a:endParaRPr lang="en-US" sz="2000" dirty="0"/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marL="68576" marR="68576" marT="34291" marB="3429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1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Total</a:t>
                      </a:r>
                    </a:p>
                  </a:txBody>
                  <a:tcPr marL="68576" marR="68576" marT="34291" marB="34291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100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75</a:t>
                      </a:r>
                    </a:p>
                  </a:txBody>
                  <a:tcPr marL="68576" marR="68576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85</a:t>
                      </a:r>
                    </a:p>
                  </a:txBody>
                  <a:tcPr marL="68576" marR="68576" marT="34291" marB="3429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79986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545886" y="605432"/>
            <a:ext cx="46618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cs typeface="Arial" pitchFamily="34" charset="0"/>
              </a:rPr>
              <a:t>Daftar Isi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44FF3C-3C21-45F4-A24E-520682D6B409}"/>
              </a:ext>
            </a:extLst>
          </p:cNvPr>
          <p:cNvSpPr txBox="1"/>
          <p:nvPr/>
        </p:nvSpPr>
        <p:spPr>
          <a:xfrm>
            <a:off x="1868557" y="1865841"/>
            <a:ext cx="247505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Dasar Hukum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C4ACE-3F27-4618-8225-64966A7DFEEF}"/>
              </a:ext>
            </a:extLst>
          </p:cNvPr>
          <p:cNvSpPr txBox="1"/>
          <p:nvPr/>
        </p:nvSpPr>
        <p:spPr>
          <a:xfrm>
            <a:off x="4343095" y="1869925"/>
            <a:ext cx="98110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3B904-CB74-4663-9900-63BB6CC8384D}"/>
              </a:ext>
            </a:extLst>
          </p:cNvPr>
          <p:cNvSpPr txBox="1"/>
          <p:nvPr/>
        </p:nvSpPr>
        <p:spPr>
          <a:xfrm>
            <a:off x="-19878" y="2686785"/>
            <a:ext cx="4343610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Daftar Unit </a:t>
            </a:r>
            <a:r>
              <a:rPr lang="en-US" altLang="ko-KR" sz="2400" b="1" dirty="0" err="1">
                <a:solidFill>
                  <a:schemeClr val="accent2"/>
                </a:solidFill>
                <a:cs typeface="Arial" pitchFamily="34" charset="0"/>
              </a:rPr>
              <a:t>Kerja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accent2"/>
                </a:solidFill>
                <a:cs typeface="Arial" pitchFamily="34" charset="0"/>
              </a:rPr>
              <a:t>Pengusul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 ZI WBK/WBBM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89558-D3E9-45E5-8373-2A6E17C0C54B}"/>
              </a:ext>
            </a:extLst>
          </p:cNvPr>
          <p:cNvSpPr txBox="1"/>
          <p:nvPr/>
        </p:nvSpPr>
        <p:spPr>
          <a:xfrm>
            <a:off x="4343095" y="2700808"/>
            <a:ext cx="98110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8E633C-C5FB-4D08-A4DB-8F3E9577A72E}"/>
              </a:ext>
            </a:extLst>
          </p:cNvPr>
          <p:cNvSpPr txBox="1"/>
          <p:nvPr/>
        </p:nvSpPr>
        <p:spPr>
          <a:xfrm>
            <a:off x="844826" y="3855592"/>
            <a:ext cx="3498784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Timeline </a:t>
            </a:r>
            <a:r>
              <a:rPr lang="en-US" altLang="ko-KR" sz="2400" b="1" dirty="0" err="1">
                <a:solidFill>
                  <a:schemeClr val="accent3"/>
                </a:solidFill>
                <a:cs typeface="Arial" pitchFamily="34" charset="0"/>
              </a:rPr>
              <a:t>Pengajuan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 WBK/WBBM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15B1EE-FC1C-460C-8ED3-983AEC8275F2}"/>
              </a:ext>
            </a:extLst>
          </p:cNvPr>
          <p:cNvSpPr txBox="1"/>
          <p:nvPr/>
        </p:nvSpPr>
        <p:spPr>
          <a:xfrm>
            <a:off x="4343095" y="3889493"/>
            <a:ext cx="98110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2FE351-6C0C-47BC-8216-CEAE08A828E2}"/>
              </a:ext>
            </a:extLst>
          </p:cNvPr>
          <p:cNvSpPr txBox="1"/>
          <p:nvPr/>
        </p:nvSpPr>
        <p:spPr>
          <a:xfrm>
            <a:off x="1550504" y="5019850"/>
            <a:ext cx="2836177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2400" b="1" dirty="0" err="1">
                <a:solidFill>
                  <a:schemeClr val="accent1"/>
                </a:solidFill>
                <a:cs typeface="Arial" pitchFamily="34" charset="0"/>
              </a:rPr>
              <a:t>Kriteria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 dan LKE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2AD494-3BFA-42C7-9C28-1DEC918BA110}"/>
              </a:ext>
            </a:extLst>
          </p:cNvPr>
          <p:cNvSpPr txBox="1"/>
          <p:nvPr/>
        </p:nvSpPr>
        <p:spPr>
          <a:xfrm>
            <a:off x="4386166" y="5033873"/>
            <a:ext cx="98110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143F9-6826-4B74-B624-0CCD8F2B968D}"/>
              </a:ext>
            </a:extLst>
          </p:cNvPr>
          <p:cNvSpPr txBox="1"/>
          <p:nvPr/>
        </p:nvSpPr>
        <p:spPr>
          <a:xfrm>
            <a:off x="23193" y="5820916"/>
            <a:ext cx="434361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Hal yang </a:t>
            </a:r>
            <a:r>
              <a:rPr lang="en-US" altLang="ko-KR" sz="2400" b="1" dirty="0" err="1">
                <a:solidFill>
                  <a:schemeClr val="accent2"/>
                </a:solidFill>
                <a:cs typeface="Arial" pitchFamily="34" charset="0"/>
              </a:rPr>
              <a:t>perlu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accent2"/>
                </a:solidFill>
                <a:cs typeface="Arial" pitchFamily="34" charset="0"/>
              </a:rPr>
              <a:t>disiapkan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6936E5-7711-464E-900D-F13009ED9413}"/>
              </a:ext>
            </a:extLst>
          </p:cNvPr>
          <p:cNvSpPr txBox="1"/>
          <p:nvPr/>
        </p:nvSpPr>
        <p:spPr>
          <a:xfrm>
            <a:off x="4386166" y="5844878"/>
            <a:ext cx="98110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FD21032-9B39-4C6B-8AFB-C4DCDBE46570}"/>
              </a:ext>
            </a:extLst>
          </p:cNvPr>
          <p:cNvGrpSpPr/>
          <p:nvPr/>
        </p:nvGrpSpPr>
        <p:grpSpPr>
          <a:xfrm>
            <a:off x="-1" y="-7144"/>
            <a:ext cx="12192001" cy="6397288"/>
            <a:chOff x="-1" y="-7144"/>
            <a:chExt cx="9160670" cy="5223619"/>
          </a:xfrm>
        </p:grpSpPr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73290262-B78F-46C1-86A5-D9274FDFD83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48457033"/>
                </p:ext>
              </p:extLst>
            </p:nvPr>
          </p:nvGraphicFramePr>
          <p:xfrm>
            <a:off x="-1" y="0"/>
            <a:ext cx="9144001" cy="51435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31D5578D-1005-4901-A43F-40241E9F93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5138" y="2001375"/>
              <a:ext cx="3192066" cy="120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342900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d-ID" altLang="id-ID" sz="1800" kern="1200" dirty="0">
                  <a:solidFill>
                    <a:prstClr val="black"/>
                  </a:solidFill>
                  <a:latin typeface="Cooper Black" panose="0208090404030B020404" pitchFamily="18" charset="77"/>
                  <a:ea typeface="+mn-ea"/>
                  <a:cs typeface="+mn-cs"/>
                </a:rPr>
                <a:t>Sasaran</a:t>
              </a:r>
            </a:p>
            <a:p>
              <a:pPr algn="ctr" defTabSz="342900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d-ID" altLang="id-ID" sz="1800" kern="1200" dirty="0">
                  <a:solidFill>
                    <a:prstClr val="black"/>
                  </a:solidFill>
                  <a:latin typeface="Cooper Black" panose="0208090404030B020404" pitchFamily="18" charset="77"/>
                  <a:ea typeface="+mn-ea"/>
                  <a:cs typeface="+mn-cs"/>
                </a:rPr>
                <a:t>Pembangunan </a:t>
              </a:r>
            </a:p>
            <a:p>
              <a:pPr algn="ctr" defTabSz="342900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en-US" altLang="id-ID" sz="1800" kern="1200" dirty="0">
                  <a:solidFill>
                    <a:prstClr val="black"/>
                  </a:solidFill>
                  <a:latin typeface="Cooper Black" panose="0208090404030B020404" pitchFamily="18" charset="77"/>
                  <a:ea typeface="+mn-ea"/>
                  <a:cs typeface="+mn-cs"/>
                </a:rPr>
                <a:t>Zona </a:t>
              </a:r>
              <a:r>
                <a:rPr lang="en-US" altLang="id-ID" sz="1800" kern="1200" dirty="0" err="1">
                  <a:solidFill>
                    <a:prstClr val="black"/>
                  </a:solidFill>
                  <a:latin typeface="Cooper Black" panose="0208090404030B020404" pitchFamily="18" charset="77"/>
                  <a:ea typeface="+mn-ea"/>
                  <a:cs typeface="+mn-cs"/>
                </a:rPr>
                <a:t>Integritas</a:t>
              </a:r>
              <a:r>
                <a:rPr lang="id-ID" altLang="id-ID" sz="1800" kern="1200" dirty="0">
                  <a:solidFill>
                    <a:prstClr val="black"/>
                  </a:solidFill>
                  <a:latin typeface="Cooper Black" panose="0208090404030B020404" pitchFamily="18" charset="77"/>
                  <a:ea typeface="+mn-ea"/>
                  <a:cs typeface="+mn-cs"/>
                </a:rPr>
                <a:t> WBK/WBBM                   ( 6 area perubahan)</a:t>
              </a:r>
              <a:endParaRPr lang="en-ID" altLang="id-ID" sz="1800" kern="1200" dirty="0">
                <a:solidFill>
                  <a:prstClr val="black"/>
                </a:solidFill>
                <a:latin typeface="Cooper Black" panose="0208090404030B020404" pitchFamily="18" charset="77"/>
                <a:ea typeface="+mn-ea"/>
                <a:cs typeface="+mn-cs"/>
              </a:endParaRPr>
            </a:p>
            <a:p>
              <a:pPr algn="ctr" defTabSz="342900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d-ID" altLang="id-ID" sz="1800" kern="1200" dirty="0">
                  <a:solidFill>
                    <a:prstClr val="black"/>
                  </a:solidFill>
                  <a:latin typeface="Cooper Black" panose="0208090404030B020404" pitchFamily="18" charset="77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7B8A25-599B-4D44-8FC7-F3C4F6914CB9}"/>
                </a:ext>
              </a:extLst>
            </p:cNvPr>
            <p:cNvSpPr/>
            <p:nvPr/>
          </p:nvSpPr>
          <p:spPr>
            <a:xfrm>
              <a:off x="3923110" y="286941"/>
              <a:ext cx="1297781" cy="13335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42900">
                <a:buClrTx/>
                <a:defRPr/>
              </a:pPr>
              <a:endParaRPr lang="en-ID" sz="135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8304B2-12BD-4505-B956-F84DD3515FFE}"/>
                </a:ext>
              </a:extLst>
            </p:cNvPr>
            <p:cNvSpPr/>
            <p:nvPr/>
          </p:nvSpPr>
          <p:spPr>
            <a:xfrm>
              <a:off x="5506642" y="1194197"/>
              <a:ext cx="1297781" cy="109418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42900">
                <a:buClrTx/>
                <a:defRPr/>
              </a:pPr>
              <a:endParaRPr lang="en-ID" sz="135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5893A7-E9C3-4569-A888-F7C09CDE2DA1}"/>
                </a:ext>
              </a:extLst>
            </p:cNvPr>
            <p:cNvSpPr/>
            <p:nvPr/>
          </p:nvSpPr>
          <p:spPr>
            <a:xfrm>
              <a:off x="2339579" y="953692"/>
              <a:ext cx="1297781" cy="133469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42900">
                <a:buClrTx/>
                <a:defRPr/>
              </a:pPr>
              <a:endParaRPr lang="en-ID" sz="135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A362F3B-D7C0-4C4E-96CE-C4CBB15576B0}"/>
                </a:ext>
              </a:extLst>
            </p:cNvPr>
            <p:cNvSpPr/>
            <p:nvPr/>
          </p:nvSpPr>
          <p:spPr>
            <a:xfrm>
              <a:off x="3980260" y="3523060"/>
              <a:ext cx="1297781" cy="13335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42900">
                <a:buClrTx/>
                <a:defRPr/>
              </a:pPr>
              <a:endParaRPr lang="en-ID" sz="16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E292362-A4AC-4261-9CF7-D72B19B466B9}"/>
                </a:ext>
              </a:extLst>
            </p:cNvPr>
            <p:cNvSpPr/>
            <p:nvPr/>
          </p:nvSpPr>
          <p:spPr>
            <a:xfrm>
              <a:off x="5548313" y="3081338"/>
              <a:ext cx="1296591" cy="133469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42900">
                <a:buClrTx/>
                <a:defRPr/>
              </a:pPr>
              <a:endParaRPr lang="en-ID" sz="135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E7E63B-5FB7-4E36-A55B-7C4BE6BF9910}"/>
                </a:ext>
              </a:extLst>
            </p:cNvPr>
            <p:cNvSpPr/>
            <p:nvPr/>
          </p:nvSpPr>
          <p:spPr>
            <a:xfrm>
              <a:off x="2386013" y="2930129"/>
              <a:ext cx="1296591" cy="13335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42900">
                <a:buClrTx/>
                <a:defRPr/>
              </a:pPr>
              <a:endParaRPr lang="en-ID" sz="135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TextBox 14">
              <a:extLst>
                <a:ext uri="{FF2B5EF4-FFF2-40B4-BE49-F238E27FC236}">
                  <a16:creationId xmlns:a16="http://schemas.microsoft.com/office/drawing/2014/main" id="{86C53574-D68A-42B2-BDC2-DCD7CFD04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1498" y="1120379"/>
              <a:ext cx="1092994" cy="100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342900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en-US" altLang="id-ID" sz="1600" kern="1200" dirty="0" err="1">
                  <a:solidFill>
                    <a:prstClr val="white"/>
                  </a:solidFill>
                  <a:ea typeface="+mn-ea"/>
                  <a:cs typeface="+mn-cs"/>
                </a:rPr>
                <a:t>Peningkatan</a:t>
              </a:r>
              <a:r>
                <a:rPr lang="en-US" altLang="id-ID" sz="1600" kern="1200" dirty="0">
                  <a:solidFill>
                    <a:prstClr val="white"/>
                  </a:solidFill>
                  <a:ea typeface="+mn-ea"/>
                  <a:cs typeface="+mn-cs"/>
                </a:rPr>
                <a:t> </a:t>
              </a:r>
              <a:r>
                <a:rPr lang="en-US" altLang="id-ID" sz="1600" kern="1200" dirty="0" err="1">
                  <a:solidFill>
                    <a:prstClr val="white"/>
                  </a:solidFill>
                  <a:ea typeface="+mn-ea"/>
                  <a:cs typeface="+mn-cs"/>
                </a:rPr>
                <a:t>Kualitas</a:t>
              </a:r>
              <a:r>
                <a:rPr lang="en-US" altLang="id-ID" sz="1600" kern="1200" dirty="0">
                  <a:solidFill>
                    <a:prstClr val="white"/>
                  </a:solidFill>
                  <a:ea typeface="+mn-ea"/>
                  <a:cs typeface="+mn-cs"/>
                </a:rPr>
                <a:t> </a:t>
              </a:r>
              <a:r>
                <a:rPr lang="en-US" altLang="id-ID" sz="1600" kern="1200" dirty="0" err="1">
                  <a:solidFill>
                    <a:prstClr val="white"/>
                  </a:solidFill>
                  <a:ea typeface="+mn-ea"/>
                  <a:cs typeface="+mn-cs"/>
                </a:rPr>
                <a:t>Pelayanan</a:t>
              </a:r>
              <a:r>
                <a:rPr lang="en-US" altLang="id-ID" sz="1600" kern="1200" dirty="0">
                  <a:solidFill>
                    <a:prstClr val="white"/>
                  </a:solidFill>
                  <a:ea typeface="+mn-ea"/>
                  <a:cs typeface="+mn-cs"/>
                </a:rPr>
                <a:t> </a:t>
              </a:r>
              <a:r>
                <a:rPr lang="en-US" altLang="id-ID" sz="1600" kern="1200" dirty="0" err="1">
                  <a:solidFill>
                    <a:prstClr val="white"/>
                  </a:solidFill>
                  <a:ea typeface="+mn-ea"/>
                  <a:cs typeface="+mn-cs"/>
                </a:rPr>
                <a:t>Publik</a:t>
              </a:r>
              <a:endParaRPr lang="id-ID" altLang="id-ID" sz="1600" kern="1200" dirty="0">
                <a:solidFill>
                  <a:prstClr val="white"/>
                </a:solidFill>
                <a:ea typeface="+mn-ea"/>
                <a:cs typeface="+mn-cs"/>
              </a:endParaRPr>
            </a:p>
            <a:p>
              <a:pPr algn="ctr" defTabSz="342900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d-ID" altLang="id-ID" sz="1050" kern="1200" dirty="0">
                  <a:solidFill>
                    <a:prstClr val="white"/>
                  </a:solidFill>
                  <a:ea typeface="+mn-ea"/>
                  <a:cs typeface="+mn-cs"/>
                </a:rPr>
                <a:t>(6)</a:t>
              </a:r>
              <a:endParaRPr lang="en-ID" altLang="id-ID" sz="1050" kern="1200" dirty="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23" name="TextBox 17">
              <a:extLst>
                <a:ext uri="{FF2B5EF4-FFF2-40B4-BE49-F238E27FC236}">
                  <a16:creationId xmlns:a16="http://schemas.microsoft.com/office/drawing/2014/main" id="{BC5CDDF5-D6B1-4353-B5A1-0CC0D3075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5504" y="684610"/>
              <a:ext cx="1092994" cy="678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342900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en-US" altLang="id-ID" sz="1800" kern="1200" dirty="0" err="1">
                  <a:solidFill>
                    <a:prstClr val="white"/>
                  </a:solidFill>
                  <a:ea typeface="+mn-ea"/>
                  <a:cs typeface="+mn-cs"/>
                </a:rPr>
                <a:t>Penataan</a:t>
              </a:r>
              <a:r>
                <a:rPr lang="en-US" altLang="id-ID" sz="1800" kern="1200" dirty="0">
                  <a:solidFill>
                    <a:prstClr val="white"/>
                  </a:solidFill>
                  <a:ea typeface="+mn-ea"/>
                  <a:cs typeface="+mn-cs"/>
                </a:rPr>
                <a:t> </a:t>
              </a:r>
              <a:r>
                <a:rPr lang="en-US" altLang="id-ID" sz="1800" kern="1200" dirty="0" err="1">
                  <a:solidFill>
                    <a:prstClr val="white"/>
                  </a:solidFill>
                  <a:ea typeface="+mn-ea"/>
                  <a:cs typeface="+mn-cs"/>
                </a:rPr>
                <a:t>Tatalaksana</a:t>
              </a:r>
              <a:endParaRPr lang="id-ID" altLang="id-ID" sz="1800" kern="1200" dirty="0">
                <a:solidFill>
                  <a:prstClr val="white"/>
                </a:solidFill>
                <a:ea typeface="+mn-ea"/>
                <a:cs typeface="+mn-cs"/>
              </a:endParaRPr>
            </a:p>
            <a:p>
              <a:pPr algn="ctr" defTabSz="342900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d-ID" altLang="id-ID" sz="1200" kern="1200" dirty="0">
                  <a:solidFill>
                    <a:prstClr val="white"/>
                  </a:solidFill>
                  <a:ea typeface="+mn-ea"/>
                  <a:cs typeface="+mn-cs"/>
                </a:rPr>
                <a:t>(2)</a:t>
              </a:r>
              <a:endParaRPr lang="en-ID" altLang="id-ID" sz="1200" kern="1200" dirty="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24" name="TextBox 18">
              <a:extLst>
                <a:ext uri="{FF2B5EF4-FFF2-40B4-BE49-F238E27FC236}">
                  <a16:creationId xmlns:a16="http://schemas.microsoft.com/office/drawing/2014/main" id="{75433DC8-5C1C-435C-A02A-9B3E3D38D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5469" y="1444044"/>
              <a:ext cx="1092994" cy="60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342900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en-US" altLang="id-ID" sz="1600" kern="1200" dirty="0" err="1">
                  <a:solidFill>
                    <a:prstClr val="white"/>
                  </a:solidFill>
                  <a:ea typeface="+mn-ea"/>
                  <a:cs typeface="+mn-cs"/>
                </a:rPr>
                <a:t>Manajemen</a:t>
              </a:r>
              <a:r>
                <a:rPr lang="en-US" altLang="id-ID" sz="1600" kern="1200" dirty="0">
                  <a:solidFill>
                    <a:prstClr val="white"/>
                  </a:solidFill>
                  <a:ea typeface="+mn-ea"/>
                  <a:cs typeface="+mn-cs"/>
                </a:rPr>
                <a:t> </a:t>
              </a:r>
              <a:r>
                <a:rPr lang="en-US" altLang="id-ID" sz="1600" kern="1200" dirty="0" err="1">
                  <a:solidFill>
                    <a:prstClr val="white"/>
                  </a:solidFill>
                  <a:ea typeface="+mn-ea"/>
                  <a:cs typeface="+mn-cs"/>
                </a:rPr>
                <a:t>Perubahan</a:t>
              </a:r>
              <a:endParaRPr lang="id-ID" altLang="id-ID" sz="1600" kern="1200" dirty="0">
                <a:solidFill>
                  <a:prstClr val="white"/>
                </a:solidFill>
                <a:ea typeface="+mn-ea"/>
                <a:cs typeface="+mn-cs"/>
              </a:endParaRPr>
            </a:p>
            <a:p>
              <a:pPr algn="ctr" defTabSz="342900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d-ID" altLang="id-ID" sz="1050" kern="1200" dirty="0">
                  <a:solidFill>
                    <a:prstClr val="white"/>
                  </a:solidFill>
                  <a:ea typeface="+mn-ea"/>
                  <a:cs typeface="+mn-cs"/>
                </a:rPr>
                <a:t>(1)</a:t>
              </a:r>
              <a:endParaRPr lang="en-ID" altLang="id-ID" sz="1050" kern="1200" dirty="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55255BB2-952F-46F9-B23B-E619AFF09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7210" y="3257550"/>
              <a:ext cx="1194197" cy="678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342900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en-US" altLang="id-ID" sz="1800" kern="1200" dirty="0" err="1">
                  <a:solidFill>
                    <a:prstClr val="white"/>
                  </a:solidFill>
                  <a:ea typeface="+mn-ea"/>
                  <a:cs typeface="+mn-cs"/>
                </a:rPr>
                <a:t>Penguatan</a:t>
              </a:r>
              <a:r>
                <a:rPr lang="en-US" altLang="id-ID" sz="1800" kern="1200" dirty="0">
                  <a:solidFill>
                    <a:prstClr val="white"/>
                  </a:solidFill>
                  <a:ea typeface="+mn-ea"/>
                  <a:cs typeface="+mn-cs"/>
                </a:rPr>
                <a:t> </a:t>
              </a:r>
              <a:r>
                <a:rPr lang="en-US" altLang="id-ID" sz="1800" kern="1200" dirty="0" err="1">
                  <a:solidFill>
                    <a:prstClr val="white"/>
                  </a:solidFill>
                  <a:ea typeface="+mn-ea"/>
                  <a:cs typeface="+mn-cs"/>
                </a:rPr>
                <a:t>Pengawasan</a:t>
              </a:r>
              <a:endParaRPr lang="id-ID" altLang="id-ID" sz="1800" kern="1200" dirty="0">
                <a:solidFill>
                  <a:prstClr val="white"/>
                </a:solidFill>
                <a:ea typeface="+mn-ea"/>
                <a:cs typeface="+mn-cs"/>
              </a:endParaRPr>
            </a:p>
            <a:p>
              <a:pPr algn="ctr" defTabSz="342900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d-ID" altLang="id-ID" sz="1200" kern="1200" dirty="0">
                  <a:solidFill>
                    <a:prstClr val="white"/>
                  </a:solidFill>
                  <a:ea typeface="+mn-ea"/>
                  <a:cs typeface="+mn-cs"/>
                </a:rPr>
                <a:t>(4)</a:t>
              </a:r>
              <a:endParaRPr lang="en-ID" altLang="id-ID" sz="1200" kern="1200" dirty="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id="{E5FC6AEF-BA03-4FBC-A927-652F8367FE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1456" y="3873104"/>
              <a:ext cx="1195388" cy="61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342900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en-US" altLang="id-ID" sz="1600" kern="1200" dirty="0" err="1">
                  <a:solidFill>
                    <a:prstClr val="white"/>
                  </a:solidFill>
                  <a:ea typeface="+mn-ea"/>
                  <a:cs typeface="+mn-cs"/>
                </a:rPr>
                <a:t>Penguatan</a:t>
              </a:r>
              <a:r>
                <a:rPr lang="en-US" altLang="id-ID" sz="1600" kern="1200" dirty="0">
                  <a:solidFill>
                    <a:prstClr val="white"/>
                  </a:solidFill>
                  <a:ea typeface="+mn-ea"/>
                  <a:cs typeface="+mn-cs"/>
                </a:rPr>
                <a:t> </a:t>
              </a:r>
              <a:r>
                <a:rPr lang="en-US" altLang="id-ID" sz="1600" kern="1200" dirty="0" err="1">
                  <a:solidFill>
                    <a:prstClr val="white"/>
                  </a:solidFill>
                  <a:ea typeface="+mn-ea"/>
                  <a:cs typeface="+mn-cs"/>
                </a:rPr>
                <a:t>Akuntabilitas</a:t>
              </a:r>
              <a:endParaRPr lang="id-ID" altLang="id-ID" sz="1600" kern="1200" dirty="0">
                <a:solidFill>
                  <a:prstClr val="white"/>
                </a:solidFill>
                <a:ea typeface="+mn-ea"/>
                <a:cs typeface="+mn-cs"/>
              </a:endParaRPr>
            </a:p>
            <a:p>
              <a:pPr algn="ctr" defTabSz="342900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d-ID" altLang="id-ID" sz="1100" kern="1200" dirty="0">
                  <a:solidFill>
                    <a:prstClr val="white"/>
                  </a:solidFill>
                  <a:ea typeface="+mn-ea"/>
                  <a:cs typeface="+mn-cs"/>
                </a:rPr>
                <a:t>(5)</a:t>
              </a:r>
              <a:endParaRPr lang="en-ID" altLang="id-ID" sz="1100" kern="1200" dirty="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1770F2E1-6A96-496A-A994-05E72E3D9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4038" y="3236119"/>
              <a:ext cx="1092994" cy="100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342900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en-US" altLang="id-ID" sz="1600" kern="1200" dirty="0" err="1">
                  <a:solidFill>
                    <a:prstClr val="white"/>
                  </a:solidFill>
                  <a:ea typeface="+mn-ea"/>
                  <a:cs typeface="+mn-cs"/>
                </a:rPr>
                <a:t>Penataan</a:t>
              </a:r>
              <a:r>
                <a:rPr lang="en-US" altLang="id-ID" sz="1600" kern="1200" dirty="0">
                  <a:solidFill>
                    <a:prstClr val="white"/>
                  </a:solidFill>
                  <a:ea typeface="+mn-ea"/>
                  <a:cs typeface="+mn-cs"/>
                </a:rPr>
                <a:t> </a:t>
              </a:r>
              <a:r>
                <a:rPr lang="en-US" altLang="id-ID" sz="1600" kern="1200" dirty="0" err="1">
                  <a:solidFill>
                    <a:prstClr val="white"/>
                  </a:solidFill>
                  <a:ea typeface="+mn-ea"/>
                  <a:cs typeface="+mn-cs"/>
                </a:rPr>
                <a:t>Sistem</a:t>
              </a:r>
              <a:r>
                <a:rPr lang="en-US" altLang="id-ID" sz="1600" kern="1200" dirty="0">
                  <a:solidFill>
                    <a:prstClr val="white"/>
                  </a:solidFill>
                  <a:ea typeface="+mn-ea"/>
                  <a:cs typeface="+mn-cs"/>
                </a:rPr>
                <a:t> </a:t>
              </a:r>
              <a:r>
                <a:rPr lang="en-US" altLang="id-ID" sz="1600" kern="1200" dirty="0" err="1">
                  <a:solidFill>
                    <a:prstClr val="white"/>
                  </a:solidFill>
                  <a:ea typeface="+mn-ea"/>
                  <a:cs typeface="+mn-cs"/>
                </a:rPr>
                <a:t>Manajemen</a:t>
              </a:r>
              <a:r>
                <a:rPr lang="en-US" altLang="id-ID" sz="1600" kern="1200" dirty="0">
                  <a:solidFill>
                    <a:prstClr val="white"/>
                  </a:solidFill>
                  <a:ea typeface="+mn-ea"/>
                  <a:cs typeface="+mn-cs"/>
                </a:rPr>
                <a:t> SDM</a:t>
              </a:r>
              <a:endParaRPr lang="id-ID" altLang="id-ID" sz="1600" kern="1200" dirty="0">
                <a:solidFill>
                  <a:prstClr val="white"/>
                </a:solidFill>
                <a:ea typeface="+mn-ea"/>
                <a:cs typeface="+mn-cs"/>
              </a:endParaRPr>
            </a:p>
            <a:p>
              <a:pPr algn="ctr" defTabSz="342900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id-ID" altLang="id-ID" sz="1050" kern="1200" dirty="0">
                  <a:solidFill>
                    <a:prstClr val="white"/>
                  </a:solidFill>
                  <a:ea typeface="+mn-ea"/>
                  <a:cs typeface="+mn-cs"/>
                </a:rPr>
                <a:t>(3)</a:t>
              </a:r>
              <a:endParaRPr lang="en-ID" altLang="id-ID" sz="1050" kern="1200" dirty="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348096-245B-411F-B878-8F63349E0542}"/>
                </a:ext>
              </a:extLst>
            </p:cNvPr>
            <p:cNvSpPr txBox="1"/>
            <p:nvPr/>
          </p:nvSpPr>
          <p:spPr>
            <a:xfrm>
              <a:off x="114301" y="754679"/>
              <a:ext cx="2270522" cy="18848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marL="214313" indent="-214313" defTabSz="342900">
                <a:buClrTx/>
                <a:buFont typeface="+mj-lt"/>
                <a:buAutoNum type="arabicPeriod"/>
                <a:defRPr/>
              </a:pP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M</a:t>
              </a: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eningkatnya kualitas pelayanan publik (lebih cepat, lebih murah, lebih aman, dan lebih mudah dijangkau) pada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Unit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Kerja</a:t>
              </a: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 ZI 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menuju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WBK/WBBM</a:t>
              </a: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;</a:t>
              </a:r>
            </a:p>
            <a:p>
              <a:pPr marL="214313" indent="-214313" defTabSz="342900">
                <a:buClrTx/>
                <a:buFont typeface="+mj-lt"/>
                <a:buAutoNum type="arabicPeriod"/>
                <a:defRPr/>
              </a:pP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Meningkatnya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standardisasi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pelayanan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menjadi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berstandart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internasional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pada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Unit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Kerja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menuju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WBK/WBBM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;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dan</a:t>
              </a:r>
              <a:endPara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214313" indent="-214313" defTabSz="342900">
                <a:buClrTx/>
                <a:buFont typeface="+mj-lt"/>
                <a:buAutoNum type="arabicPeriod"/>
                <a:defRPr/>
              </a:pP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M</a:t>
              </a: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eningkatnya indeks kepuasan masyarakat terhadap penyelenggaraan pelayanan p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ada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Unit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Kerja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</a:t>
              </a: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ZI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menuju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WBK/WBBM</a:t>
              </a: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.</a:t>
              </a:r>
            </a:p>
            <a:p>
              <a:pPr marL="125016" indent="-125016" defTabSz="342900">
                <a:buClrTx/>
                <a:buFontTx/>
                <a:buChar char="-"/>
                <a:defRPr/>
              </a:pPr>
              <a:endParaRPr lang="en-ID" sz="12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5CD21A-09D2-46F8-A870-A0C03B17485D}"/>
                </a:ext>
              </a:extLst>
            </p:cNvPr>
            <p:cNvSpPr txBox="1"/>
            <p:nvPr/>
          </p:nvSpPr>
          <p:spPr>
            <a:xfrm>
              <a:off x="119063" y="3084910"/>
              <a:ext cx="2208610" cy="13863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marL="214313" indent="-214313" defTabSz="342900">
                <a:spcBef>
                  <a:spcPts val="450"/>
                </a:spcBef>
                <a:buClrTx/>
                <a:buFont typeface="Wingdings" panose="05000000000000000000" pitchFamily="2" charset="2"/>
                <a:buChar char="q"/>
                <a:defRPr/>
              </a:pP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Meningkatnya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kepatuhan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terhadap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pengelolaan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keuangan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negara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pada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Unit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Kerja</a:t>
              </a:r>
              <a:endParaRPr lang="en-US" sz="1200" kern="12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+mn-cs"/>
              </a:endParaRPr>
            </a:p>
            <a:p>
              <a:pPr marL="214313" indent="-214313" defTabSz="342900">
                <a:spcBef>
                  <a:spcPts val="450"/>
                </a:spcBef>
                <a:buClrTx/>
                <a:buFont typeface="Wingdings" panose="05000000000000000000" pitchFamily="2" charset="2"/>
                <a:buChar char="q"/>
                <a:defRPr/>
              </a:pP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Meningkatnya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efektivitas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pengelolaan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keuangan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negara pada Unit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Kerja</a:t>
              </a:r>
              <a:endParaRPr lang="en-US" sz="1200" kern="12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+mn-cs"/>
              </a:endParaRPr>
            </a:p>
            <a:p>
              <a:pPr marL="214313" indent="-214313" defTabSz="342900">
                <a:spcBef>
                  <a:spcPts val="450"/>
                </a:spcBef>
                <a:buClrTx/>
                <a:buFont typeface="Wingdings" panose="05000000000000000000" pitchFamily="2" charset="2"/>
                <a:buChar char="q"/>
                <a:defRPr/>
              </a:pP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Menurunnya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tingkat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penyalahgunaan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wewenang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pada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Unit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Kerja</a:t>
              </a:r>
              <a:endParaRPr lang="id-ID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125016" indent="-125016" defTabSz="342900">
                <a:buClrTx/>
                <a:buFontTx/>
                <a:buChar char="-"/>
                <a:defRPr/>
              </a:pPr>
              <a:endParaRPr lang="en-ID" sz="12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6C3A4E-9DD6-4A80-B2AA-A233B3F8E110}"/>
                </a:ext>
              </a:extLst>
            </p:cNvPr>
            <p:cNvSpPr txBox="1"/>
            <p:nvPr/>
          </p:nvSpPr>
          <p:spPr>
            <a:xfrm>
              <a:off x="5224667" y="-4263"/>
              <a:ext cx="3819525" cy="1191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marL="257175" indent="-257175" defTabSz="342900">
                <a:spcBef>
                  <a:spcPct val="20000"/>
                </a:spcBef>
                <a:buClrTx/>
                <a:buFont typeface="Wingdings" panose="05000000000000000000" pitchFamily="2" charset="2"/>
                <a:buChar char="q"/>
                <a:defRPr/>
              </a:pP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MS PGothic" pitchFamily="34" charset="-128"/>
                  <a:cs typeface="+mn-cs"/>
                </a:rPr>
                <a:t>Meningkatnya efisiensi dan efektivitas proses manajemen pemerintahan di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MS PGothic" pitchFamily="34" charset="-128"/>
                  <a:cs typeface="+mn-cs"/>
                </a:rPr>
                <a:t> Unit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MS PGothic" pitchFamily="34" charset="-128"/>
                  <a:cs typeface="+mn-cs"/>
                </a:rPr>
                <a:t>Kerja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MS PGothic" pitchFamily="34" charset="-128"/>
                  <a:cs typeface="+mn-cs"/>
                </a:rPr>
                <a:t> </a:t>
              </a: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MS PGothic" pitchFamily="34" charset="-128"/>
                  <a:cs typeface="+mn-cs"/>
                </a:rPr>
                <a:t> ZI menuju WBK/WBBM; </a:t>
              </a:r>
            </a:p>
            <a:p>
              <a:pPr marL="257175" indent="-257175" defTabSz="342900">
                <a:spcBef>
                  <a:spcPct val="20000"/>
                </a:spcBef>
                <a:buClrTx/>
                <a:buFont typeface="Wingdings" panose="05000000000000000000" pitchFamily="2" charset="2"/>
                <a:buChar char="q"/>
                <a:defRPr/>
              </a:pP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MS PGothic" pitchFamily="34" charset="-128"/>
                  <a:cs typeface="+mn-cs"/>
                </a:rPr>
                <a:t>Meningkatnya  pemanfaatan teknologi informasi dalam proses penyelenggaraan manajemen pemerintahan di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MS PGothic" pitchFamily="34" charset="-128"/>
                  <a:cs typeface="+mn-cs"/>
                </a:rPr>
                <a:t> Unit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MS PGothic" pitchFamily="34" charset="-128"/>
                  <a:cs typeface="+mn-cs"/>
                </a:rPr>
                <a:t>Kerja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MS PGothic" pitchFamily="34" charset="-128"/>
                  <a:cs typeface="+mn-cs"/>
                </a:rPr>
                <a:t> </a:t>
              </a: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MS PGothic" pitchFamily="34" charset="-128"/>
                  <a:cs typeface="+mn-cs"/>
                </a:rPr>
                <a:t>Zona Integritas menuju WBK/WBBM;</a:t>
              </a:r>
            </a:p>
            <a:p>
              <a:pPr marL="257175" indent="-257175" defTabSz="342900">
                <a:spcBef>
                  <a:spcPct val="20000"/>
                </a:spcBef>
                <a:buClrTx/>
                <a:buFont typeface="Wingdings" panose="05000000000000000000" pitchFamily="2" charset="2"/>
                <a:buChar char="q"/>
                <a:defRPr/>
              </a:pP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MS PGothic" pitchFamily="34" charset="-128"/>
                  <a:cs typeface="+mn-cs"/>
                </a:rPr>
                <a:t>Meningkatnya transparansi  publik di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MS PGothic" pitchFamily="34" charset="-128"/>
                  <a:cs typeface="+mn-cs"/>
                </a:rPr>
                <a:t> Unit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MS PGothic" pitchFamily="34" charset="-128"/>
                  <a:cs typeface="+mn-cs"/>
                </a:rPr>
                <a:t>Kerja</a:t>
              </a: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MS PGothic" pitchFamily="34" charset="-128"/>
                  <a:cs typeface="+mn-cs"/>
                </a:rPr>
                <a:t>  Z I menuju WBK/WBBM</a:t>
              </a:r>
              <a:r>
                <a:rPr lang="id-ID" sz="1200" b="1" kern="1200" dirty="0">
                  <a:solidFill>
                    <a:prstClr val="black"/>
                  </a:solidFill>
                  <a:latin typeface="Calibri" panose="020F0502020204030204"/>
                  <a:ea typeface="MS PGothic" pitchFamily="34" charset="-128"/>
                  <a:cs typeface="+mn-cs"/>
                </a:rPr>
                <a:t>.</a:t>
              </a:r>
              <a:endParaRPr lang="id-ID" sz="1200" kern="1200" dirty="0">
                <a:solidFill>
                  <a:prstClr val="black"/>
                </a:solidFill>
                <a:latin typeface="Calibri" panose="020F0502020204030204"/>
                <a:ea typeface="MS PGothic" pitchFamily="34" charset="-128"/>
                <a:cs typeface="+mn-cs"/>
              </a:endParaRPr>
            </a:p>
            <a:p>
              <a:pPr marL="125016" indent="-125016" defTabSz="342900">
                <a:buClrTx/>
                <a:buFontTx/>
                <a:buChar char="-"/>
                <a:defRPr/>
              </a:pPr>
              <a:endParaRPr lang="en-US" sz="12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3287A59-37D0-430C-A879-EB67103985AB}"/>
                </a:ext>
              </a:extLst>
            </p:cNvPr>
            <p:cNvSpPr txBox="1"/>
            <p:nvPr/>
          </p:nvSpPr>
          <p:spPr>
            <a:xfrm>
              <a:off x="6765131" y="1389460"/>
              <a:ext cx="2395538" cy="173404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marL="214313" indent="-214313" defTabSz="342900">
                <a:buClrTx/>
                <a:buFont typeface="Wingdings" panose="05000000000000000000" pitchFamily="2" charset="2"/>
                <a:buChar char="q"/>
                <a:defRPr/>
              </a:pP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Meningkatnya komitmen seluruh jajaran pimpinan dan pegawai unit kerja dalam me</a:t>
              </a:r>
              <a:r>
                <a:rPr lang="en-ID" sz="12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wujudkan</a:t>
              </a: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Zona Integritas menuju WBK/WBBM; </a:t>
              </a:r>
              <a:endPara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214313" indent="-214313" defTabSz="342900">
                <a:buClrTx/>
                <a:buFont typeface="Wingdings" panose="05000000000000000000" pitchFamily="2" charset="2"/>
                <a:buChar char="q"/>
                <a:defRPr/>
              </a:pP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Terjadinya perubahan pola pikir dan budaya kerja pada unit kerja yang diusulkan sebagai Zona Integritas menuju WBK/WBBM; </a:t>
              </a:r>
              <a:endPara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214313" indent="-214313" defTabSz="342900">
                <a:buClrTx/>
                <a:buFont typeface="Wingdings" panose="05000000000000000000" pitchFamily="2" charset="2"/>
                <a:buChar char="q"/>
                <a:defRPr/>
              </a:pP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Menurunnya resiko kegagalan yang disebabkan kemungkinan timbulnya resistensi terhadap perubahan.</a:t>
              </a:r>
            </a:p>
            <a:p>
              <a:pPr marL="125016" indent="-125016" defTabSz="342900">
                <a:buClrTx/>
                <a:buFontTx/>
                <a:buChar char="-"/>
                <a:defRPr/>
              </a:pPr>
              <a:endParaRPr lang="en-US" sz="12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FF156F-E6F3-4299-BEA1-5E0CA5405553}"/>
                </a:ext>
              </a:extLst>
            </p:cNvPr>
            <p:cNvSpPr txBox="1"/>
            <p:nvPr/>
          </p:nvSpPr>
          <p:spPr>
            <a:xfrm>
              <a:off x="6812757" y="3180858"/>
              <a:ext cx="2322910" cy="20356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marL="214313" indent="-214313" algn="justLow" defTabSz="342900">
                <a:buClrTx/>
                <a:buFont typeface="Wingdings" panose="05000000000000000000" pitchFamily="2" charset="2"/>
                <a:buChar char="q"/>
                <a:defRPr/>
              </a:pP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M</a:t>
              </a: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eningkatnya ketaatan terhadap pengelolaan SDM aparatur 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di Unit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Kerja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</a:t>
              </a: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menuju WBK/WBBM; </a:t>
              </a:r>
            </a:p>
            <a:p>
              <a:pPr marL="214313" indent="-214313" algn="justLow" defTabSz="342900">
                <a:buClrTx/>
                <a:buFont typeface="Wingdings" panose="05000000000000000000" pitchFamily="2" charset="2"/>
                <a:buChar char="q"/>
                <a:defRPr/>
              </a:pP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M</a:t>
              </a: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eningkatnya transparansi dan akuntabilitas pengelolaan SDM aparatur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di Unit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Kerja</a:t>
              </a: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menuju WBK/WBBM; </a:t>
              </a:r>
            </a:p>
            <a:p>
              <a:pPr marL="214313" indent="-214313" algn="justLow" defTabSz="342900">
                <a:buClrTx/>
                <a:buFont typeface="Wingdings" panose="05000000000000000000" pitchFamily="2" charset="2"/>
                <a:buChar char="q"/>
                <a:defRPr/>
              </a:pP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M</a:t>
              </a: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eningkatnya disiplin SDM aparatur 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di Unit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Kerja</a:t>
              </a: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menuju WBK/WBBM;  </a:t>
              </a:r>
            </a:p>
            <a:p>
              <a:pPr marL="214313" indent="-214313" algn="justLow" defTabSz="342900">
                <a:buClrTx/>
                <a:buFont typeface="Wingdings" panose="05000000000000000000" pitchFamily="2" charset="2"/>
                <a:buChar char="q"/>
                <a:defRPr/>
              </a:pP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M</a:t>
              </a: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eningkatnya efektivitas manajemen SDM aparatur 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di Unit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Kerja</a:t>
              </a: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menuju WBK/WBBM; </a:t>
              </a:r>
            </a:p>
            <a:p>
              <a:pPr marL="214313" indent="-214313" algn="justLow" defTabSz="342900">
                <a:buClrTx/>
                <a:buFont typeface="Wingdings" panose="05000000000000000000" pitchFamily="2" charset="2"/>
                <a:buChar char="q"/>
                <a:defRPr/>
              </a:pP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M</a:t>
              </a: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eningkatnya profesionalisme SDM aparatur </a:t>
              </a:r>
              <a:r>
                <a:rPr lang="en-US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di Unit </a:t>
              </a:r>
              <a:r>
                <a:rPr lang="en-US" sz="1200" kern="1200" dirty="0" err="1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Kerja</a:t>
              </a: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Calibri" pitchFamily="34" charset="0"/>
                  <a:cs typeface="+mn-cs"/>
                </a:rPr>
                <a:t> menuju WBK/WBBM.</a:t>
              </a:r>
              <a:endParaRPr lang="id-ID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8ABE56D-0A4C-4695-A152-9998716EE02F}"/>
                </a:ext>
              </a:extLst>
            </p:cNvPr>
            <p:cNvSpPr txBox="1"/>
            <p:nvPr/>
          </p:nvSpPr>
          <p:spPr>
            <a:xfrm>
              <a:off x="2465995" y="4606511"/>
              <a:ext cx="2158604" cy="52775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marL="214313" indent="-214313" defTabSz="342900">
                <a:buClrTx/>
                <a:buFont typeface="Wingdings" panose="05000000000000000000" pitchFamily="2" charset="2"/>
                <a:buChar char="q"/>
                <a:defRPr/>
              </a:pP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M</a:t>
              </a:r>
              <a:r>
                <a:rPr lang="sv-SE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eningkatnya</a:t>
              </a:r>
              <a:r>
                <a:rPr lang="id-ID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ID" sz="12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budaya</a:t>
              </a:r>
              <a:r>
                <a:rPr lang="en-ID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ID" sz="12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kinerja</a:t>
              </a:r>
              <a:r>
                <a:rPr lang="en-ID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Unit </a:t>
              </a:r>
              <a:r>
                <a:rPr lang="en-ID" sz="12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Kerja</a:t>
              </a:r>
              <a:endParaRPr lang="en-ID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214313" indent="-214313" defTabSz="342900">
                <a:buClrTx/>
                <a:buFont typeface="Wingdings" panose="05000000000000000000" pitchFamily="2" charset="2"/>
                <a:buChar char="q"/>
                <a:defRPr/>
              </a:pPr>
              <a:r>
                <a:rPr lang="en-ID" sz="12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Meningkatnya</a:t>
              </a:r>
              <a:r>
                <a:rPr lang="en-ID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ID" sz="12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capaian</a:t>
              </a:r>
              <a:r>
                <a:rPr lang="en-ID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ID" sz="12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kinerja</a:t>
              </a:r>
              <a:r>
                <a:rPr lang="en-ID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Unit </a:t>
              </a:r>
              <a:r>
                <a:rPr lang="en-ID" sz="12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Kerja</a:t>
              </a:r>
              <a:endPara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0BEB082-55A8-44AC-BB76-7657288090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1269" y="3053954"/>
              <a:ext cx="2764631" cy="29765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00DF8EB-AEF3-452C-B6DE-2260A2DADF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0813" y="1364457"/>
              <a:ext cx="2408635" cy="13097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007E00A-CEB8-40AB-AC4B-B3D39C23D3C3}"/>
                </a:ext>
              </a:extLst>
            </p:cNvPr>
            <p:cNvSpPr/>
            <p:nvPr/>
          </p:nvSpPr>
          <p:spPr>
            <a:xfrm>
              <a:off x="6844904" y="-7144"/>
              <a:ext cx="123825" cy="12858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buClrTx/>
                <a:defRPr/>
              </a:pPr>
              <a:endParaRPr lang="en-ID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D290909-0768-4B89-8F5F-A5EA689D5751}"/>
                </a:ext>
              </a:extLst>
            </p:cNvPr>
            <p:cNvSpPr/>
            <p:nvPr/>
          </p:nvSpPr>
          <p:spPr>
            <a:xfrm>
              <a:off x="8849917" y="1190626"/>
              <a:ext cx="125015" cy="1273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buClrTx/>
                <a:defRPr/>
              </a:pPr>
              <a:endParaRPr lang="en-ID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8B08A50-887E-44F2-ACBA-CAA9DBE676AF}"/>
                </a:ext>
              </a:extLst>
            </p:cNvPr>
            <p:cNvSpPr/>
            <p:nvPr/>
          </p:nvSpPr>
          <p:spPr>
            <a:xfrm>
              <a:off x="8992792" y="2976562"/>
              <a:ext cx="125015" cy="12858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buClrTx/>
                <a:defRPr/>
              </a:pPr>
              <a:endParaRPr lang="en-ID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056427F-2B84-4868-A29A-3FD464B130AF}"/>
                </a:ext>
              </a:extLst>
            </p:cNvPr>
            <p:cNvSpPr/>
            <p:nvPr/>
          </p:nvSpPr>
          <p:spPr>
            <a:xfrm>
              <a:off x="61913" y="2976562"/>
              <a:ext cx="125016" cy="12858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buClrTx/>
                <a:defRPr/>
              </a:pPr>
              <a:endParaRPr lang="en-ID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0CBA2BF-FB01-4DB3-B722-06580EABCAE7}"/>
                </a:ext>
              </a:extLst>
            </p:cNvPr>
            <p:cNvSpPr/>
            <p:nvPr/>
          </p:nvSpPr>
          <p:spPr>
            <a:xfrm>
              <a:off x="61913" y="1066801"/>
              <a:ext cx="125016" cy="1273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buClrTx/>
                <a:defRPr/>
              </a:pPr>
              <a:endParaRPr lang="en-ID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35DA24B-559A-4C65-8B33-7F0C6D5FEE16}"/>
                </a:ext>
              </a:extLst>
            </p:cNvPr>
            <p:cNvSpPr/>
            <p:nvPr/>
          </p:nvSpPr>
          <p:spPr>
            <a:xfrm>
              <a:off x="2219325" y="4341019"/>
              <a:ext cx="123825" cy="1273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buClrTx/>
                <a:defRPr/>
              </a:pPr>
              <a:endParaRPr lang="en-ID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3B9FFF2-F0EC-4F54-9F87-05E6D197E10A}"/>
              </a:ext>
            </a:extLst>
          </p:cNvPr>
          <p:cNvSpPr txBox="1"/>
          <p:nvPr/>
        </p:nvSpPr>
        <p:spPr>
          <a:xfrm>
            <a:off x="165593" y="37783"/>
            <a:ext cx="4633815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SASARAN PEMBANGUNAN ZI-WBK/WBBM</a:t>
            </a:r>
          </a:p>
        </p:txBody>
      </p:sp>
    </p:spTree>
    <p:extLst>
      <p:ext uri="{BB962C8B-B14F-4D97-AF65-F5344CB8AC3E}">
        <p14:creationId xmlns:p14="http://schemas.microsoft.com/office/powerpoint/2010/main" val="222816649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804532" y="2118967"/>
            <a:ext cx="477715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HAL YANG PERLU DISIAPKAN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637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37D44F6-BCAA-4676-8C9B-2381BC264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888" y="142808"/>
            <a:ext cx="8035290" cy="1074869"/>
          </a:xfrm>
          <a:noFill/>
        </p:spPr>
        <p:txBody>
          <a:bodyPr>
            <a:noAutofit/>
          </a:bodyPr>
          <a:lstStyle/>
          <a:p>
            <a:pPr algn="ctr"/>
            <a:r>
              <a:rPr lang="id-ID" b="1" dirty="0"/>
              <a:t>Hal-hal yang perlu dipersiapkan untuk </a:t>
            </a:r>
            <a:br>
              <a:rPr lang="id-ID" b="1" dirty="0"/>
            </a:br>
            <a:r>
              <a:rPr lang="id-ID" b="1" dirty="0"/>
              <a:t>Evaluasi ZI 2021</a:t>
            </a:r>
            <a:endParaRPr lang="en-ID" b="1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FEAE7A6-E342-455C-B261-21D59EEF2B84}"/>
              </a:ext>
            </a:extLst>
          </p:cNvPr>
          <p:cNvSpPr txBox="1">
            <a:spLocks/>
          </p:cNvSpPr>
          <p:nvPr/>
        </p:nvSpPr>
        <p:spPr>
          <a:xfrm>
            <a:off x="322391" y="1371219"/>
            <a:ext cx="5038199" cy="3723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133" kern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216" indent="-201216" algn="just">
              <a:buFont typeface="+mj-lt"/>
              <a:buAutoNum type="arabicPeriod"/>
            </a:pPr>
            <a:r>
              <a:rPr lang="id-ID" sz="1600" dirty="0"/>
              <a:t>Responden </a:t>
            </a:r>
            <a:r>
              <a:rPr lang="id-ID" sz="1600" dirty="0" err="1"/>
              <a:t>list</a:t>
            </a:r>
            <a:r>
              <a:rPr lang="id-ID" sz="1600" dirty="0"/>
              <a:t> pengguna layanan dengan ketentuan:</a:t>
            </a:r>
          </a:p>
          <a:p>
            <a:pPr marL="436960" indent="-201216" algn="just">
              <a:buFont typeface="Arial" panose="020B0604020202020204" pitchFamily="34" charset="0"/>
              <a:buAutoNum type="alphaLcPeriod"/>
            </a:pPr>
            <a:r>
              <a:rPr lang="id-ID" sz="1600" dirty="0"/>
              <a:t>Responden adalah pengguna layanan yang telah </a:t>
            </a:r>
            <a:r>
              <a:rPr lang="id-ID" sz="1600" dirty="0" err="1"/>
              <a:t>purna</a:t>
            </a:r>
            <a:r>
              <a:rPr lang="id-ID" sz="1600" dirty="0"/>
              <a:t> mendapatkan seluruh tahapan/proses pelayanan </a:t>
            </a:r>
          </a:p>
          <a:p>
            <a:pPr marL="436960" indent="-201216" algn="just">
              <a:buFont typeface="Arial" panose="020B0604020202020204" pitchFamily="34" charset="0"/>
              <a:buAutoNum type="alphaLcPeriod"/>
            </a:pPr>
            <a:r>
              <a:rPr lang="id-ID" sz="1600" dirty="0"/>
              <a:t>Minimal 100 responden</a:t>
            </a:r>
          </a:p>
          <a:p>
            <a:pPr marL="436960" indent="-201216" algn="just">
              <a:buFont typeface="Arial" panose="020B0604020202020204" pitchFamily="34" charset="0"/>
              <a:buAutoNum type="alphaLcPeriod"/>
            </a:pPr>
            <a:r>
              <a:rPr lang="en-ID" sz="1600" dirty="0" err="1"/>
              <a:t>Penerima</a:t>
            </a:r>
            <a:r>
              <a:rPr lang="en-ID" sz="1600" dirty="0"/>
              <a:t> </a:t>
            </a:r>
            <a:r>
              <a:rPr lang="en-ID" sz="1600" dirty="0" err="1"/>
              <a:t>Layananan</a:t>
            </a:r>
            <a:r>
              <a:rPr lang="en-ID" sz="1600" dirty="0"/>
              <a:t> (On The Spot) </a:t>
            </a:r>
            <a:r>
              <a:rPr lang="en-ID" sz="1600" dirty="0" err="1"/>
              <a:t>yaitu</a:t>
            </a:r>
            <a:r>
              <a:rPr lang="en-ID" sz="1600" dirty="0"/>
              <a:t> </a:t>
            </a:r>
            <a:r>
              <a:rPr lang="en-ID" sz="1600" dirty="0" err="1"/>
              <a:t>penerima</a:t>
            </a:r>
            <a:r>
              <a:rPr lang="en-ID" sz="1600" dirty="0"/>
              <a:t> </a:t>
            </a:r>
            <a:r>
              <a:rPr lang="en-ID" sz="1600" dirty="0" err="1"/>
              <a:t>layanan</a:t>
            </a:r>
            <a:r>
              <a:rPr lang="en-ID" sz="1600" dirty="0"/>
              <a:t> yang </a:t>
            </a:r>
            <a:r>
              <a:rPr lang="en-ID" sz="1600" dirty="0" err="1"/>
              <a:t>telah</a:t>
            </a:r>
            <a:r>
              <a:rPr lang="en-ID" sz="1600" dirty="0"/>
              <a:t> </a:t>
            </a:r>
            <a:r>
              <a:rPr lang="en-ID" sz="1600" dirty="0" err="1"/>
              <a:t>selesai</a:t>
            </a:r>
            <a:r>
              <a:rPr lang="en-ID" sz="1600" dirty="0"/>
              <a:t> </a:t>
            </a:r>
            <a:r>
              <a:rPr lang="en-ID" sz="1600" dirty="0" err="1"/>
              <a:t>menerima</a:t>
            </a:r>
            <a:r>
              <a:rPr lang="en-ID" sz="1600" dirty="0"/>
              <a:t> </a:t>
            </a:r>
            <a:r>
              <a:rPr lang="en-ID" sz="1600" dirty="0" err="1"/>
              <a:t>layanan</a:t>
            </a:r>
            <a:r>
              <a:rPr lang="en-ID" sz="1600" dirty="0"/>
              <a:t> pada </a:t>
            </a:r>
            <a:r>
              <a:rPr lang="en-ID" sz="1600" dirty="0" err="1"/>
              <a:t>saat</a:t>
            </a:r>
            <a:r>
              <a:rPr lang="en-ID" sz="1600" dirty="0"/>
              <a:t> </a:t>
            </a:r>
            <a:r>
              <a:rPr lang="en-ID" sz="1600" dirty="0" err="1"/>
              <a:t>survei</a:t>
            </a:r>
            <a:r>
              <a:rPr lang="en-ID" sz="1600" dirty="0"/>
              <a:t> </a:t>
            </a:r>
            <a:r>
              <a:rPr lang="en-ID" sz="1600" dirty="0" err="1"/>
              <a:t>dilaksanakan</a:t>
            </a:r>
            <a:r>
              <a:rPr lang="en-ID" sz="1600" dirty="0"/>
              <a:t> </a:t>
            </a:r>
            <a:r>
              <a:rPr lang="en-ID" sz="1600" dirty="0" err="1"/>
              <a:t>ataupun</a:t>
            </a:r>
            <a:r>
              <a:rPr lang="en-ID" sz="1600" dirty="0"/>
              <a:t> customer list</a:t>
            </a:r>
            <a:r>
              <a:rPr lang="id-ID" sz="1600" dirty="0"/>
              <a:t> yang telah</a:t>
            </a:r>
            <a:r>
              <a:rPr lang="en-ID" sz="1600" dirty="0"/>
              <a:t> </a:t>
            </a:r>
            <a:r>
              <a:rPr lang="en-ID" sz="1600" dirty="0" err="1"/>
              <a:t>selesai</a:t>
            </a:r>
            <a:r>
              <a:rPr lang="id-ID" sz="1600" dirty="0"/>
              <a:t> menerima layanan dari unit kerja </a:t>
            </a:r>
            <a:r>
              <a:rPr lang="en-ID" sz="1600" dirty="0" err="1"/>
              <a:t>maksimal</a:t>
            </a:r>
            <a:r>
              <a:rPr lang="en-ID" sz="1600" dirty="0"/>
              <a:t> </a:t>
            </a:r>
            <a:r>
              <a:rPr lang="id-ID" sz="1600" dirty="0"/>
              <a:t>2 bulan </a:t>
            </a:r>
            <a:r>
              <a:rPr lang="en-ID" sz="1600" dirty="0" err="1"/>
              <a:t>kebelakang</a:t>
            </a:r>
            <a:endParaRPr lang="en-ID" sz="1600" dirty="0"/>
          </a:p>
          <a:p>
            <a:pPr marL="201216" indent="-201216" algn="just">
              <a:buFont typeface="+mj-lt"/>
              <a:buAutoNum type="arabicPeriod" startAt="2"/>
            </a:pPr>
            <a:r>
              <a:rPr lang="id-ID" sz="1600" dirty="0"/>
              <a:t>Video profil dan proses Pembangunan ZI pada semua area di unit kerja yang diusulkan di </a:t>
            </a:r>
            <a:r>
              <a:rPr lang="id-ID" sz="1600" dirty="0" err="1"/>
              <a:t>upload</a:t>
            </a:r>
            <a:r>
              <a:rPr lang="id-ID" sz="1600" dirty="0"/>
              <a:t> pada </a:t>
            </a:r>
            <a:r>
              <a:rPr lang="id-ID" sz="1600" dirty="0" err="1"/>
              <a:t>website</a:t>
            </a:r>
            <a:r>
              <a:rPr lang="id-ID" sz="1600" dirty="0"/>
              <a:t> atau </a:t>
            </a:r>
            <a:r>
              <a:rPr lang="id-ID" sz="1600" dirty="0" err="1"/>
              <a:t>youtube</a:t>
            </a:r>
            <a:r>
              <a:rPr lang="id-ID" sz="1600" dirty="0"/>
              <a:t> resmi instansi/unit kerja durasi maksimal 15 menit</a:t>
            </a:r>
          </a:p>
          <a:p>
            <a:pPr marL="0" indent="0" algn="just"/>
            <a:endParaRPr lang="en-ID" sz="160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3D27F13-5E21-4785-B13F-E0001B1B5BD5}"/>
              </a:ext>
            </a:extLst>
          </p:cNvPr>
          <p:cNvSpPr txBox="1">
            <a:spLocks/>
          </p:cNvSpPr>
          <p:nvPr/>
        </p:nvSpPr>
        <p:spPr>
          <a:xfrm>
            <a:off x="7464037" y="1871292"/>
            <a:ext cx="4351498" cy="41526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6688" indent="-166688" algn="just">
              <a:buFont typeface="+mj-lt"/>
              <a:buAutoNum type="arabicPeriod" startAt="3"/>
            </a:pPr>
            <a:r>
              <a:rPr lang="id-ID" sz="1600" dirty="0"/>
              <a:t>Mempersiapkan paparan untuk keperluan evaluasi secara virtual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semua</a:t>
            </a:r>
            <a:r>
              <a:rPr lang="en-ID" sz="1600" dirty="0"/>
              <a:t> area </a:t>
            </a:r>
            <a:r>
              <a:rPr lang="en-ID" sz="1600" dirty="0" err="1"/>
              <a:t>perubahan</a:t>
            </a:r>
            <a:r>
              <a:rPr lang="id-ID" sz="1600" dirty="0"/>
              <a:t>. Minimal informasi yang harus disampaikan sebagai berikut:</a:t>
            </a:r>
          </a:p>
          <a:p>
            <a:pPr marL="367904" indent="-201216" algn="just">
              <a:buFont typeface="Arial" panose="020B0604020202020204" pitchFamily="34" charset="0"/>
              <a:buAutoNum type="alphaLcPeriod"/>
            </a:pPr>
            <a:r>
              <a:rPr lang="id-ID" sz="1600" dirty="0"/>
              <a:t>Progres </a:t>
            </a:r>
            <a:r>
              <a:rPr lang="id-ID" sz="1600" dirty="0" err="1"/>
              <a:t>reform</a:t>
            </a:r>
            <a:r>
              <a:rPr lang="id-ID" sz="1600" dirty="0"/>
              <a:t> (kondisi </a:t>
            </a:r>
            <a:r>
              <a:rPr lang="id-ID" sz="1600" dirty="0" err="1"/>
              <a:t>before-after</a:t>
            </a:r>
            <a:r>
              <a:rPr lang="id-ID" sz="1600" dirty="0"/>
              <a:t>)</a:t>
            </a:r>
          </a:p>
          <a:p>
            <a:pPr marL="367904" indent="-201216" algn="just">
              <a:buFont typeface="Arial" panose="020B0604020202020204" pitchFamily="34" charset="0"/>
              <a:buAutoNum type="alphaLcPeriod"/>
            </a:pPr>
            <a:r>
              <a:rPr lang="id-ID" sz="1600" dirty="0"/>
              <a:t>Identifikasi </a:t>
            </a:r>
            <a:r>
              <a:rPr lang="en-ID" sz="1600" dirty="0"/>
              <a:t>dan </a:t>
            </a:r>
            <a:r>
              <a:rPr lang="en-ID" sz="1600" dirty="0" err="1"/>
              <a:t>mitigasi</a:t>
            </a:r>
            <a:r>
              <a:rPr lang="en-ID" sz="1600" dirty="0"/>
              <a:t> </a:t>
            </a:r>
            <a:r>
              <a:rPr lang="en-ID" sz="1600" dirty="0" err="1"/>
              <a:t>risiko</a:t>
            </a:r>
            <a:r>
              <a:rPr lang="en-ID" sz="1600" dirty="0"/>
              <a:t> </a:t>
            </a:r>
            <a:r>
              <a:rPr lang="id-ID" sz="1600" dirty="0"/>
              <a:t>integritas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pelaksanaan</a:t>
            </a:r>
            <a:r>
              <a:rPr lang="en-ID" sz="1600" dirty="0"/>
              <a:t> </a:t>
            </a:r>
            <a:r>
              <a:rPr lang="en-ID" sz="1600" dirty="0" err="1"/>
              <a:t>pelayanan</a:t>
            </a:r>
            <a:r>
              <a:rPr lang="id-ID" sz="1600" dirty="0"/>
              <a:t> pada unit kerja</a:t>
            </a:r>
          </a:p>
          <a:p>
            <a:pPr marL="367904" indent="-201216" algn="just">
              <a:buFont typeface="Arial" panose="020B0604020202020204" pitchFamily="34" charset="0"/>
              <a:buAutoNum type="alphaLcPeriod"/>
            </a:pPr>
            <a:r>
              <a:rPr lang="id-ID" sz="1600" dirty="0"/>
              <a:t>Inovasi</a:t>
            </a:r>
            <a:r>
              <a:rPr lang="en-ID" sz="1600" dirty="0"/>
              <a:t>-</a:t>
            </a:r>
            <a:r>
              <a:rPr lang="en-ID" sz="1600" dirty="0" err="1"/>
              <a:t>inovasi</a:t>
            </a:r>
            <a:r>
              <a:rPr lang="en-ID" sz="1600" dirty="0"/>
              <a:t> </a:t>
            </a:r>
            <a:r>
              <a:rPr lang="id-ID" sz="1600" dirty="0"/>
              <a:t>pada sektor pelayanan</a:t>
            </a:r>
            <a:r>
              <a:rPr lang="en-ID" sz="1600" dirty="0"/>
              <a:t>, </a:t>
            </a:r>
            <a:r>
              <a:rPr lang="en-ID" sz="1600" dirty="0" err="1"/>
              <a:t>kinerja</a:t>
            </a:r>
            <a:r>
              <a:rPr lang="en-ID" sz="1600" dirty="0"/>
              <a:t>,</a:t>
            </a:r>
            <a:r>
              <a:rPr lang="id-ID" sz="1600" dirty="0"/>
              <a:t> dan penguatan integritas untuk mencegah KKN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6B32D7-82E5-41C7-8362-40BFB5151A6D}"/>
              </a:ext>
            </a:extLst>
          </p:cNvPr>
          <p:cNvGrpSpPr/>
          <p:nvPr/>
        </p:nvGrpSpPr>
        <p:grpSpPr>
          <a:xfrm>
            <a:off x="5415645" y="1844960"/>
            <a:ext cx="1993337" cy="2102679"/>
            <a:chOff x="3581042" y="1257763"/>
            <a:chExt cx="1993337" cy="210267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DF04CC-0E9A-4C1F-8A35-003AC5AF7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681" y="2349188"/>
              <a:ext cx="1416272" cy="10112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979752C-8A0B-469F-9D18-C321E6681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042" y="1257763"/>
              <a:ext cx="1993337" cy="10112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261618738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66CCAB3-7371-49A5-9047-A917DA00C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0"/>
            <a:ext cx="11056042" cy="467498"/>
          </a:xfrm>
          <a:solidFill>
            <a:srgbClr val="7030A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SETIAP SATKER PERLU MEMPERHATIKAN: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2B49C3-3A13-48E8-85CC-8B57BA2B981E}"/>
              </a:ext>
            </a:extLst>
          </p:cNvPr>
          <p:cNvSpPr txBox="1"/>
          <p:nvPr/>
        </p:nvSpPr>
        <p:spPr>
          <a:xfrm flipH="1">
            <a:off x="839801" y="1167052"/>
            <a:ext cx="10884112" cy="448353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sz="2400" dirty="0"/>
              <a:t>Factor WOW-</a:t>
            </a:r>
            <a:r>
              <a:rPr lang="en-US" sz="2400" dirty="0" err="1"/>
              <a:t>nya</a:t>
            </a:r>
            <a:r>
              <a:rPr lang="en-US" sz="2400" dirty="0"/>
              <a:t> yang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kelebihan</a:t>
            </a:r>
            <a:r>
              <a:rPr lang="en-US" sz="2400" dirty="0"/>
              <a:t>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satker</a:t>
            </a:r>
            <a:r>
              <a:rPr lang="en-US" sz="2400" dirty="0"/>
              <a:t> </a:t>
            </a:r>
            <a:r>
              <a:rPr lang="en-US" sz="2400" dirty="0" err="1"/>
              <a:t>sejenis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sz="2400" dirty="0" err="1"/>
              <a:t>Perubahan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segi</a:t>
            </a:r>
            <a:r>
              <a:rPr lang="en-US" sz="2400" dirty="0"/>
              <a:t> </a:t>
            </a:r>
            <a:r>
              <a:rPr lang="en-US" sz="2400" dirty="0" err="1"/>
              <a:t>infrastruktur</a:t>
            </a:r>
            <a:r>
              <a:rPr lang="en-US" sz="2400" dirty="0"/>
              <a:t> (</a:t>
            </a:r>
            <a:r>
              <a:rPr lang="en-US" sz="2400" dirty="0" err="1"/>
              <a:t>sarana</a:t>
            </a:r>
            <a:r>
              <a:rPr lang="en-US" sz="2400" dirty="0"/>
              <a:t>/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) dan </a:t>
            </a:r>
            <a:r>
              <a:rPr lang="en-US" sz="2400" dirty="0" err="1"/>
              <a:t>segi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delta </a:t>
            </a:r>
            <a:r>
              <a:rPr lang="en-US" sz="2400" dirty="0" err="1"/>
              <a:t>perubahan</a:t>
            </a:r>
            <a:r>
              <a:rPr lang="en-US" sz="2400" dirty="0"/>
              <a:t> pada </a:t>
            </a:r>
            <a:r>
              <a:rPr lang="en-US" sz="2400" dirty="0" err="1"/>
              <a:t>setiap</a:t>
            </a:r>
            <a:r>
              <a:rPr lang="en-US" sz="2400" dirty="0"/>
              <a:t> area.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satker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mengevaluasi</a:t>
            </a:r>
            <a:r>
              <a:rPr lang="en-US" sz="2400" dirty="0"/>
              <a:t> </a:t>
            </a:r>
            <a:r>
              <a:rPr lang="en-US" sz="2400" dirty="0" err="1"/>
              <a:t>mandiri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integritas</a:t>
            </a:r>
            <a:r>
              <a:rPr lang="en-US" sz="2400" dirty="0"/>
              <a:t> dan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satker</a:t>
            </a:r>
            <a:r>
              <a:rPr lang="en-US" sz="2400" dirty="0"/>
              <a:t>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sz="2400" dirty="0" err="1"/>
              <a:t>Penjelasan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pilihan</a:t>
            </a:r>
            <a:r>
              <a:rPr lang="en-US" sz="2400" dirty="0"/>
              <a:t> </a:t>
            </a:r>
            <a:r>
              <a:rPr lang="en-US" sz="2400" dirty="0" err="1"/>
              <a:t>jawaban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LKE dan </a:t>
            </a:r>
            <a:r>
              <a:rPr lang="en-US" sz="2400" dirty="0" err="1"/>
              <a:t>dilengkapi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data </a:t>
            </a:r>
            <a:r>
              <a:rPr lang="en-US" sz="2400" dirty="0" err="1"/>
              <a:t>dukungnya</a:t>
            </a:r>
            <a:r>
              <a:rPr lang="en-US" sz="2400" dirty="0"/>
              <a:t>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sz="2400" dirty="0" err="1"/>
              <a:t>Satker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simulasi</a:t>
            </a:r>
            <a:r>
              <a:rPr lang="en-US" sz="2400" dirty="0"/>
              <a:t> </a:t>
            </a:r>
            <a:r>
              <a:rPr lang="en-US" sz="2400" dirty="0" err="1"/>
              <a:t>survei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sz="2400" dirty="0" err="1"/>
              <a:t>Rilis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dan counter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pemberitaan</a:t>
            </a:r>
            <a:r>
              <a:rPr lang="en-US" sz="2400" dirty="0"/>
              <a:t> negative </a:t>
            </a:r>
            <a:r>
              <a:rPr lang="en-US" sz="2400" dirty="0" err="1"/>
              <a:t>melalui</a:t>
            </a:r>
            <a:r>
              <a:rPr lang="en-US" sz="2400" dirty="0"/>
              <a:t> media.</a:t>
            </a:r>
          </a:p>
        </p:txBody>
      </p:sp>
    </p:spTree>
    <p:extLst>
      <p:ext uri="{BB962C8B-B14F-4D97-AF65-F5344CB8AC3E}">
        <p14:creationId xmlns:p14="http://schemas.microsoft.com/office/powerpoint/2010/main" val="3321506021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b="1" dirty="0"/>
              <a:t>IDENTIFIKASI LAYANAN SATKER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77B7D8-D765-4A5B-B555-1599403E73F8}"/>
              </a:ext>
            </a:extLst>
          </p:cNvPr>
          <p:cNvSpPr/>
          <p:nvPr/>
        </p:nvSpPr>
        <p:spPr>
          <a:xfrm>
            <a:off x="9120039" y="4093588"/>
            <a:ext cx="749248" cy="749248"/>
          </a:xfrm>
          <a:prstGeom prst="rect">
            <a:avLst/>
          </a:prstGeom>
          <a:solidFill>
            <a:schemeClr val="accent5"/>
          </a:solidFill>
          <a:ln>
            <a:noFill/>
          </a:ln>
          <a:scene3d>
            <a:camera prst="obliqueTopRight"/>
            <a:lightRig rig="balanced" dir="t"/>
          </a:scene3d>
          <a:sp3d extrusionH="527050" prstMaterial="matte">
            <a:extrusionClr>
              <a:schemeClr val="accent5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954296-53DD-4983-B807-53A553568167}"/>
              </a:ext>
            </a:extLst>
          </p:cNvPr>
          <p:cNvSpPr/>
          <p:nvPr/>
        </p:nvSpPr>
        <p:spPr>
          <a:xfrm>
            <a:off x="7344986" y="2992001"/>
            <a:ext cx="749248" cy="749248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bliqueBottomRight">
              <a:rot lat="21299999" lon="0" rev="0"/>
            </a:camera>
            <a:lightRig rig="balanced" dir="t"/>
          </a:scene3d>
          <a:sp3d extrusionH="457200" prstMaterial="matte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5F1AFD-96F3-4E4C-BA85-A30803B3DF35}"/>
              </a:ext>
            </a:extLst>
          </p:cNvPr>
          <p:cNvSpPr/>
          <p:nvPr/>
        </p:nvSpPr>
        <p:spPr>
          <a:xfrm>
            <a:off x="5569932" y="4099198"/>
            <a:ext cx="749248" cy="749248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bliqueTopRight"/>
            <a:lightRig rig="balanced" dir="t"/>
          </a:scene3d>
          <a:sp3d extrusionH="5588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4E7464-6FAE-4311-AF64-366104A56B67}"/>
              </a:ext>
            </a:extLst>
          </p:cNvPr>
          <p:cNvSpPr/>
          <p:nvPr/>
        </p:nvSpPr>
        <p:spPr>
          <a:xfrm>
            <a:off x="2019824" y="4096393"/>
            <a:ext cx="749248" cy="74924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bliqueTopRight"/>
            <a:lightRig rig="balanced" dir="t"/>
          </a:scene3d>
          <a:sp3d extrusionH="5588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46FD09-32BF-4C9A-AF2F-58E3F302015A}"/>
              </a:ext>
            </a:extLst>
          </p:cNvPr>
          <p:cNvSpPr/>
          <p:nvPr/>
        </p:nvSpPr>
        <p:spPr>
          <a:xfrm>
            <a:off x="3794878" y="2992001"/>
            <a:ext cx="749248" cy="749248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bliqueBottomRight">
              <a:rot lat="21299999" lon="0" rev="0"/>
            </a:camera>
            <a:lightRig rig="balanced" dir="t"/>
          </a:scene3d>
          <a:sp3d extrusionH="457200" prstMaterial="matte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1CCF08-197B-4E8C-9073-3757D46CD27C}"/>
              </a:ext>
            </a:extLst>
          </p:cNvPr>
          <p:cNvGrpSpPr/>
          <p:nvPr/>
        </p:nvGrpSpPr>
        <p:grpSpPr>
          <a:xfrm>
            <a:off x="1186976" y="4919469"/>
            <a:ext cx="2381286" cy="923330"/>
            <a:chOff x="3017859" y="4283314"/>
            <a:chExt cx="1890849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2C46B5-9566-42ED-B615-9C38E8E8C43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Inventarisasi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jenis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layanan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saja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menjadi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kegiatan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utama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satker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A1A5E1-4F83-4597-B6E4-2686A4E8F14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JENIS LAYANAN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4B3D3D-0B69-4E7C-8F45-E97E9E8FABAA}"/>
              </a:ext>
            </a:extLst>
          </p:cNvPr>
          <p:cNvGrpSpPr/>
          <p:nvPr/>
        </p:nvGrpSpPr>
        <p:grpSpPr>
          <a:xfrm>
            <a:off x="8304020" y="4919469"/>
            <a:ext cx="2381286" cy="1477328"/>
            <a:chOff x="3017859" y="4283314"/>
            <a:chExt cx="1890849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31B672-E1A5-4702-838E-572423DE484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Rumuskan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inovasi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masing-masing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jenis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layanan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mengatasi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potensi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penyimpangan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integritas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meningkatkan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kepuasan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penerima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layanan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C18321-91D5-4E83-AAB2-CB9E958E438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INOVASI LAYANAN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B2363A-000F-48CB-BA73-885C891D0F45}"/>
              </a:ext>
            </a:extLst>
          </p:cNvPr>
          <p:cNvGrpSpPr/>
          <p:nvPr/>
        </p:nvGrpSpPr>
        <p:grpSpPr>
          <a:xfrm>
            <a:off x="4907869" y="4919469"/>
            <a:ext cx="2376259" cy="1230360"/>
            <a:chOff x="3017859" y="4283314"/>
            <a:chExt cx="1886857" cy="12303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467C9D-6EB8-43EC-B346-1EFECF40C408}"/>
                </a:ext>
              </a:extLst>
            </p:cNvPr>
            <p:cNvSpPr txBox="1"/>
            <p:nvPr/>
          </p:nvSpPr>
          <p:spPr>
            <a:xfrm>
              <a:off x="3017864" y="4682677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Identifikasi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potensi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terjadinya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penyimpangan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integritas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masing-masing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jenis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layanan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satker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563111-B830-4678-8F3E-6B87DF37F6A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POTENSI PENYIMPANGAN INTEGRITAS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383FD9-A5FD-48F4-80D1-8DC7E1C50874}"/>
              </a:ext>
            </a:extLst>
          </p:cNvPr>
          <p:cNvGrpSpPr/>
          <p:nvPr/>
        </p:nvGrpSpPr>
        <p:grpSpPr>
          <a:xfrm>
            <a:off x="3036875" y="1817353"/>
            <a:ext cx="2381286" cy="1107996"/>
            <a:chOff x="3017859" y="4283314"/>
            <a:chExt cx="1890849" cy="11079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0BD9A2-4E82-43EB-97A6-CF301B62019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Identifikasi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siapa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penerima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pengguna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layanan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masing-masing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jenis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layanan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satker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6C0A89-8815-46FA-B61C-E13A6303EAE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PENERIMA LAYANAN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A25AD0-280C-4A49-BF56-59D37436BE7E}"/>
              </a:ext>
            </a:extLst>
          </p:cNvPr>
          <p:cNvGrpSpPr/>
          <p:nvPr/>
        </p:nvGrpSpPr>
        <p:grpSpPr>
          <a:xfrm>
            <a:off x="6625630" y="1767767"/>
            <a:ext cx="2414015" cy="1157582"/>
            <a:chOff x="3021856" y="4233728"/>
            <a:chExt cx="1916837" cy="115758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4AA85-9888-4F0C-BC04-097F7DDA050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Survei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mengidentifikasi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level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kepuasan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penerima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layanan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masing-masing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jenis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layanan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satker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E353F1-5DC5-444F-80DF-D28BF6D26AC6}"/>
                </a:ext>
              </a:extLst>
            </p:cNvPr>
            <p:cNvSpPr txBox="1"/>
            <p:nvPr/>
          </p:nvSpPr>
          <p:spPr>
            <a:xfrm>
              <a:off x="3067881" y="4233728"/>
              <a:ext cx="1870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KEPUASAN PENERIMA LAYANAN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Oval 21">
            <a:extLst>
              <a:ext uri="{FF2B5EF4-FFF2-40B4-BE49-F238E27FC236}">
                <a16:creationId xmlns:a16="http://schemas.microsoft.com/office/drawing/2014/main" id="{CAF889E8-53B5-4B34-A77A-CEACBFE54186}"/>
              </a:ext>
            </a:extLst>
          </p:cNvPr>
          <p:cNvSpPr/>
          <p:nvPr/>
        </p:nvSpPr>
        <p:spPr>
          <a:xfrm rot="20700000">
            <a:off x="2184963" y="4277896"/>
            <a:ext cx="424009" cy="37161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Isosceles Triangle 41">
            <a:extLst>
              <a:ext uri="{FF2B5EF4-FFF2-40B4-BE49-F238E27FC236}">
                <a16:creationId xmlns:a16="http://schemas.microsoft.com/office/drawing/2014/main" id="{662E8E2D-0FEE-479D-AE5A-D6B8AE3A30CD}"/>
              </a:ext>
            </a:extLst>
          </p:cNvPr>
          <p:cNvSpPr/>
          <p:nvPr/>
        </p:nvSpPr>
        <p:spPr>
          <a:xfrm>
            <a:off x="4026343" y="3185920"/>
            <a:ext cx="259592" cy="372887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29">
            <a:extLst>
              <a:ext uri="{FF2B5EF4-FFF2-40B4-BE49-F238E27FC236}">
                <a16:creationId xmlns:a16="http://schemas.microsoft.com/office/drawing/2014/main" id="{A7FCC6DF-8FDD-417E-8A4E-A9FE35B71BE5}"/>
              </a:ext>
            </a:extLst>
          </p:cNvPr>
          <p:cNvSpPr/>
          <p:nvPr/>
        </p:nvSpPr>
        <p:spPr>
          <a:xfrm>
            <a:off x="5780222" y="4285878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ed Rectangle 24">
            <a:extLst>
              <a:ext uri="{FF2B5EF4-FFF2-40B4-BE49-F238E27FC236}">
                <a16:creationId xmlns:a16="http://schemas.microsoft.com/office/drawing/2014/main" id="{A38F3F05-D8BD-40A8-8F27-23862BE66F21}"/>
              </a:ext>
            </a:extLst>
          </p:cNvPr>
          <p:cNvSpPr/>
          <p:nvPr/>
        </p:nvSpPr>
        <p:spPr>
          <a:xfrm>
            <a:off x="7535044" y="3227122"/>
            <a:ext cx="375422" cy="290481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Donut 15">
            <a:extLst>
              <a:ext uri="{FF2B5EF4-FFF2-40B4-BE49-F238E27FC236}">
                <a16:creationId xmlns:a16="http://schemas.microsoft.com/office/drawing/2014/main" id="{33A96503-CA82-48B6-A520-146133617B59}"/>
              </a:ext>
            </a:extLst>
          </p:cNvPr>
          <p:cNvSpPr/>
          <p:nvPr/>
        </p:nvSpPr>
        <p:spPr>
          <a:xfrm>
            <a:off x="9302201" y="4281244"/>
            <a:ext cx="376557" cy="37393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0217C180-7CB3-48EA-9FEC-94C28A4B6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042" y="3443740"/>
            <a:ext cx="840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1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59997B-D3EC-4367-9A1A-A03043DF3EF2}"/>
              </a:ext>
            </a:extLst>
          </p:cNvPr>
          <p:cNvSpPr txBox="1"/>
          <p:nvPr/>
        </p:nvSpPr>
        <p:spPr>
          <a:xfrm>
            <a:off x="3817594" y="4029130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4696BD-C48E-41B5-B39B-3B4964A36D3F}"/>
              </a:ext>
            </a:extLst>
          </p:cNvPr>
          <p:cNvSpPr txBox="1"/>
          <p:nvPr/>
        </p:nvSpPr>
        <p:spPr>
          <a:xfrm>
            <a:off x="5631177" y="3443740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9D0A89-4D76-4897-B39F-6C44D5D9AB35}"/>
              </a:ext>
            </a:extLst>
          </p:cNvPr>
          <p:cNvSpPr txBox="1"/>
          <p:nvPr/>
        </p:nvSpPr>
        <p:spPr>
          <a:xfrm>
            <a:off x="7297807" y="4029130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366FC3-DF25-4180-AAC7-0498F7E8FC2C}"/>
              </a:ext>
            </a:extLst>
          </p:cNvPr>
          <p:cNvSpPr txBox="1"/>
          <p:nvPr/>
        </p:nvSpPr>
        <p:spPr>
          <a:xfrm>
            <a:off x="9163726" y="3443740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8559C0-0FFF-45E1-A546-DDEFEEFB1D59}"/>
              </a:ext>
            </a:extLst>
          </p:cNvPr>
          <p:cNvSpPr/>
          <p:nvPr/>
        </p:nvSpPr>
        <p:spPr>
          <a:xfrm>
            <a:off x="891611" y="3872893"/>
            <a:ext cx="1995464" cy="111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D2D8FE-0FE0-4478-ACF8-0943BAA7EB88}"/>
              </a:ext>
            </a:extLst>
          </p:cNvPr>
          <p:cNvSpPr/>
          <p:nvPr/>
        </p:nvSpPr>
        <p:spPr>
          <a:xfrm>
            <a:off x="2887076" y="3872493"/>
            <a:ext cx="1748868" cy="111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7FEB40-DA39-49C4-9464-1637D30BA56D}"/>
              </a:ext>
            </a:extLst>
          </p:cNvPr>
          <p:cNvSpPr/>
          <p:nvPr/>
        </p:nvSpPr>
        <p:spPr>
          <a:xfrm>
            <a:off x="4635944" y="3872893"/>
            <a:ext cx="1803222" cy="1117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F8CB0A-259C-4E06-8736-9F5A1FC3ED7D}"/>
              </a:ext>
            </a:extLst>
          </p:cNvPr>
          <p:cNvSpPr/>
          <p:nvPr/>
        </p:nvSpPr>
        <p:spPr>
          <a:xfrm>
            <a:off x="6439167" y="3872893"/>
            <a:ext cx="1752067" cy="1117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225696-425F-4C02-A742-42D294CF6901}"/>
              </a:ext>
            </a:extLst>
          </p:cNvPr>
          <p:cNvSpPr/>
          <p:nvPr/>
        </p:nvSpPr>
        <p:spPr>
          <a:xfrm>
            <a:off x="8191234" y="3872893"/>
            <a:ext cx="3083523" cy="1117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 err="1">
                <a:cs typeface="Arial" pitchFamily="34" charset="0"/>
              </a:rPr>
              <a:t>Terima</a:t>
            </a:r>
            <a:r>
              <a:rPr lang="en-US" altLang="ko-KR" sz="6000" dirty="0">
                <a:cs typeface="Arial" pitchFamily="34" charset="0"/>
              </a:rPr>
              <a:t> Kasih</a:t>
            </a:r>
            <a:endParaRPr lang="ko-KR" altLang="en-US" sz="6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2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804532" y="28576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latin typeface="+mj-lt"/>
                <a:cs typeface="Arial" pitchFamily="34" charset="0"/>
              </a:rPr>
              <a:t>Dasar Hukum</a:t>
            </a:r>
            <a:endParaRPr lang="ko-KR" altLang="en-US" sz="48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Dasar Hukum</a:t>
            </a:r>
          </a:p>
        </p:txBody>
      </p:sp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D68B1CF3-18DE-4A76-9E7A-DEFD17FA1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702504"/>
              </p:ext>
            </p:extLst>
          </p:nvPr>
        </p:nvGraphicFramePr>
        <p:xfrm>
          <a:off x="-965072" y="1522006"/>
          <a:ext cx="14114547" cy="4938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804532" y="2118966"/>
            <a:ext cx="477715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Daftar Unit </a:t>
            </a:r>
            <a:r>
              <a:rPr lang="en-US" altLang="ko-KR" sz="4800" b="1" dirty="0" err="1">
                <a:solidFill>
                  <a:schemeClr val="accent2"/>
                </a:solidFill>
                <a:cs typeface="Arial" pitchFamily="34" charset="0"/>
              </a:rPr>
              <a:t>Kerja</a:t>
            </a:r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4800" b="1" dirty="0" err="1">
                <a:solidFill>
                  <a:schemeClr val="accent2"/>
                </a:solidFill>
                <a:cs typeface="Arial" pitchFamily="34" charset="0"/>
              </a:rPr>
              <a:t>Pengusul</a:t>
            </a:r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 ZI WBK/WBBM</a:t>
            </a:r>
          </a:p>
        </p:txBody>
      </p:sp>
    </p:spTree>
    <p:extLst>
      <p:ext uri="{BB962C8B-B14F-4D97-AF65-F5344CB8AC3E}">
        <p14:creationId xmlns:p14="http://schemas.microsoft.com/office/powerpoint/2010/main" val="167010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599B1C-FAC6-4254-A817-70EA433D9F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08877"/>
            <a:ext cx="11573197" cy="724247"/>
          </a:xfrm>
        </p:spPr>
        <p:txBody>
          <a:bodyPr/>
          <a:lstStyle/>
          <a:p>
            <a:r>
              <a:rPr lang="en-US" sz="4000" b="1" dirty="0"/>
              <a:t>USUL CALON ZI-WBK/WBBM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02CAE39-6A56-4C1B-ACAF-3BD9C3F96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81242"/>
              </p:ext>
            </p:extLst>
          </p:nvPr>
        </p:nvGraphicFramePr>
        <p:xfrm>
          <a:off x="440871" y="931933"/>
          <a:ext cx="10940143" cy="5815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569">
                  <a:extLst>
                    <a:ext uri="{9D8B030D-6E8A-4147-A177-3AD203B41FA5}">
                      <a16:colId xmlns:a16="http://schemas.microsoft.com/office/drawing/2014/main" val="1998229416"/>
                    </a:ext>
                  </a:extLst>
                </a:gridCol>
                <a:gridCol w="5880778">
                  <a:extLst>
                    <a:ext uri="{9D8B030D-6E8A-4147-A177-3AD203B41FA5}">
                      <a16:colId xmlns:a16="http://schemas.microsoft.com/office/drawing/2014/main" val="2314496372"/>
                    </a:ext>
                  </a:extLst>
                </a:gridCol>
                <a:gridCol w="2201375">
                  <a:extLst>
                    <a:ext uri="{9D8B030D-6E8A-4147-A177-3AD203B41FA5}">
                      <a16:colId xmlns:a16="http://schemas.microsoft.com/office/drawing/2014/main" val="1418840491"/>
                    </a:ext>
                  </a:extLst>
                </a:gridCol>
                <a:gridCol w="1996421">
                  <a:extLst>
                    <a:ext uri="{9D8B030D-6E8A-4147-A177-3AD203B41FA5}">
                      <a16:colId xmlns:a16="http://schemas.microsoft.com/office/drawing/2014/main" val="1609790644"/>
                    </a:ext>
                  </a:extLst>
                </a:gridCol>
              </a:tblGrid>
              <a:tr h="553962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NO.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UNIT UTAMA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JUMLAH USUL SATKER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336320"/>
                  </a:ext>
                </a:extLst>
              </a:tr>
              <a:tr h="50728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WBK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WBBM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81954"/>
                  </a:ext>
                </a:extLst>
              </a:tr>
              <a:tr h="51432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Sekretariat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Jenderal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346729"/>
                  </a:ext>
                </a:extLst>
              </a:tr>
              <a:tr h="51432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Ditjen</a:t>
                      </a:r>
                      <a:r>
                        <a:rPr lang="en-US" b="1" dirty="0"/>
                        <a:t> Guru dan Tenaga </a:t>
                      </a:r>
                      <a:r>
                        <a:rPr lang="en-US" b="1" dirty="0" err="1"/>
                        <a:t>Kependidikan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072849"/>
                  </a:ext>
                </a:extLst>
              </a:tr>
              <a:tr h="51432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Ditjen</a:t>
                      </a:r>
                      <a:r>
                        <a:rPr lang="en-US" b="1" dirty="0"/>
                        <a:t> Pendidikan Anak </a:t>
                      </a:r>
                      <a:r>
                        <a:rPr lang="en-US" b="1" dirty="0" err="1"/>
                        <a:t>Usia</a:t>
                      </a:r>
                      <a:r>
                        <a:rPr lang="en-US" b="1" dirty="0"/>
                        <a:t> Dini, Pendidikan Dasar, dan Pendidikan </a:t>
                      </a:r>
                      <a:r>
                        <a:rPr lang="en-US" b="1" dirty="0" err="1"/>
                        <a:t>Menengah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615463"/>
                  </a:ext>
                </a:extLst>
              </a:tr>
              <a:tr h="51432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Ditjen</a:t>
                      </a:r>
                      <a:r>
                        <a:rPr lang="en-US" b="1" dirty="0"/>
                        <a:t> Pendidikan </a:t>
                      </a:r>
                      <a:r>
                        <a:rPr lang="en-US" b="1" dirty="0" err="1"/>
                        <a:t>Vokasi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695983"/>
                  </a:ext>
                </a:extLst>
              </a:tr>
              <a:tr h="51432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Ditjen</a:t>
                      </a:r>
                      <a:r>
                        <a:rPr lang="en-US" b="1" dirty="0"/>
                        <a:t> Pendidikan Tinggi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483153"/>
                  </a:ext>
                </a:extLst>
              </a:tr>
              <a:tr h="51432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Ditjen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Kebudayaan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256383"/>
                  </a:ext>
                </a:extLst>
              </a:tr>
              <a:tr h="51432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Balitbang</a:t>
                      </a:r>
                      <a:r>
                        <a:rPr lang="en-US" b="1" dirty="0"/>
                        <a:t> dan </a:t>
                      </a:r>
                      <a:r>
                        <a:rPr lang="en-US" b="1" dirty="0" err="1"/>
                        <a:t>Perbukuan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100166"/>
                  </a:ext>
                </a:extLst>
              </a:tr>
              <a:tr h="51432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Badan </a:t>
                      </a:r>
                      <a:r>
                        <a:rPr lang="en-US" b="1" dirty="0" err="1"/>
                        <a:t>Pengembangan</a:t>
                      </a:r>
                      <a:r>
                        <a:rPr lang="en-US" b="1" dirty="0"/>
                        <a:t> dan </a:t>
                      </a:r>
                      <a:r>
                        <a:rPr lang="en-US" b="1" dirty="0" err="1"/>
                        <a:t>Pembinaan</a:t>
                      </a:r>
                      <a:r>
                        <a:rPr lang="en-US" b="1" dirty="0"/>
                        <a:t> Bahasa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496354"/>
                  </a:ext>
                </a:extLst>
              </a:tr>
              <a:tr h="51432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592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24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2195E4-8BEE-4D06-BA96-4033863B0F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Sekretariat</a:t>
            </a:r>
            <a:r>
              <a:rPr lang="en-US" dirty="0"/>
              <a:t> </a:t>
            </a:r>
            <a:r>
              <a:rPr lang="en-US" dirty="0" err="1"/>
              <a:t>Jenderal</a:t>
            </a:r>
            <a:endParaRPr lang="en-ID" dirty="0"/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AEC83FD1-5F75-4A98-BBF3-78B904E7A102}"/>
              </a:ext>
            </a:extLst>
          </p:cNvPr>
          <p:cNvSpPr/>
          <p:nvPr/>
        </p:nvSpPr>
        <p:spPr>
          <a:xfrm>
            <a:off x="874643" y="1413149"/>
            <a:ext cx="3269974" cy="72424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ZI WBBM</a:t>
            </a:r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991AF-FA37-4D6C-85BA-1A7A1A63D729}"/>
              </a:ext>
            </a:extLst>
          </p:cNvPr>
          <p:cNvSpPr/>
          <p:nvPr/>
        </p:nvSpPr>
        <p:spPr>
          <a:xfrm>
            <a:off x="581946" y="2902230"/>
            <a:ext cx="4099384" cy="6062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Pusat Pendidikan dan </a:t>
            </a:r>
            <a:r>
              <a:rPr lang="en-US" sz="1400" b="1" dirty="0" err="1"/>
              <a:t>Pelatihan</a:t>
            </a:r>
            <a:r>
              <a:rPr lang="en-US" sz="1400" b="1" dirty="0"/>
              <a:t> </a:t>
            </a:r>
            <a:r>
              <a:rPr lang="en-US" sz="1400" b="1" dirty="0" err="1"/>
              <a:t>Pegawai</a:t>
            </a:r>
            <a:endParaRPr lang="en-ID" sz="1400" b="1" dirty="0"/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A047E829-1A65-4EBA-B3D6-24361157303D}"/>
              </a:ext>
            </a:extLst>
          </p:cNvPr>
          <p:cNvSpPr/>
          <p:nvPr/>
        </p:nvSpPr>
        <p:spPr>
          <a:xfrm>
            <a:off x="7121387" y="1413148"/>
            <a:ext cx="3269974" cy="7242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ZI WBK</a:t>
            </a:r>
            <a:endParaRPr lang="en-ID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378AE4-8D02-4C59-9D10-454CDEF3DAF8}"/>
              </a:ext>
            </a:extLst>
          </p:cNvPr>
          <p:cNvSpPr/>
          <p:nvPr/>
        </p:nvSpPr>
        <p:spPr>
          <a:xfrm>
            <a:off x="6331226" y="2985055"/>
            <a:ext cx="4850296" cy="3654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ID" sz="1200" b="1" dirty="0"/>
              <a:t>Biro </a:t>
            </a:r>
            <a:r>
              <a:rPr lang="en-ID" sz="1200" b="1" dirty="0" err="1"/>
              <a:t>Perencanaan</a:t>
            </a:r>
            <a:r>
              <a:rPr lang="en-ID" sz="1200" b="1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200" b="1" dirty="0"/>
              <a:t>Biro </a:t>
            </a:r>
            <a:r>
              <a:rPr lang="en-ID" sz="1200" b="1" dirty="0" err="1"/>
              <a:t>Keuangan</a:t>
            </a:r>
            <a:r>
              <a:rPr lang="en-ID" sz="1200" b="1" dirty="0"/>
              <a:t> dan </a:t>
            </a:r>
            <a:r>
              <a:rPr lang="en-ID" sz="1200" b="1" dirty="0" err="1"/>
              <a:t>Barang</a:t>
            </a:r>
            <a:r>
              <a:rPr lang="en-ID" sz="1200" b="1" dirty="0"/>
              <a:t> Milik Negara;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200" b="1" dirty="0"/>
              <a:t>Biro </a:t>
            </a:r>
            <a:r>
              <a:rPr lang="en-ID" sz="1200" b="1" dirty="0" err="1"/>
              <a:t>Sumber</a:t>
            </a:r>
            <a:r>
              <a:rPr lang="en-ID" sz="1200" b="1" dirty="0"/>
              <a:t> </a:t>
            </a:r>
            <a:r>
              <a:rPr lang="en-ID" sz="1200" b="1" dirty="0" err="1"/>
              <a:t>Daya</a:t>
            </a:r>
            <a:r>
              <a:rPr lang="en-ID" sz="1200" b="1" dirty="0"/>
              <a:t> </a:t>
            </a:r>
            <a:r>
              <a:rPr lang="en-ID" sz="1200" b="1" dirty="0" err="1"/>
              <a:t>Manusia</a:t>
            </a:r>
            <a:r>
              <a:rPr lang="en-ID" sz="1200" b="1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200" b="1" dirty="0"/>
              <a:t>Biro Organisasi dan Tata </a:t>
            </a:r>
            <a:r>
              <a:rPr lang="en-ID" sz="1200" b="1" dirty="0" err="1"/>
              <a:t>Laksana</a:t>
            </a:r>
            <a:r>
              <a:rPr lang="en-ID" sz="1200" b="1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200" b="1" dirty="0"/>
              <a:t>Biro Hukum;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200" b="1" dirty="0"/>
              <a:t>Biro </a:t>
            </a:r>
            <a:r>
              <a:rPr lang="en-ID" sz="1200" b="1" dirty="0" err="1"/>
              <a:t>Kerja</a:t>
            </a:r>
            <a:r>
              <a:rPr lang="en-ID" sz="1200" b="1" dirty="0"/>
              <a:t> Sama dan </a:t>
            </a:r>
            <a:r>
              <a:rPr lang="en-ID" sz="1200" b="1" dirty="0" err="1"/>
              <a:t>Hubungan</a:t>
            </a:r>
            <a:r>
              <a:rPr lang="en-ID" sz="1200" b="1" dirty="0"/>
              <a:t> Masyarakat;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200" b="1" dirty="0"/>
              <a:t>Biro </a:t>
            </a:r>
            <a:r>
              <a:rPr lang="en-ID" sz="1200" b="1" dirty="0" err="1"/>
              <a:t>Umum</a:t>
            </a:r>
            <a:r>
              <a:rPr lang="en-ID" sz="1200" b="1" dirty="0"/>
              <a:t> dan </a:t>
            </a:r>
            <a:r>
              <a:rPr lang="en-ID" sz="1200" b="1" dirty="0" err="1"/>
              <a:t>Pengadaan</a:t>
            </a:r>
            <a:r>
              <a:rPr lang="en-ID" sz="1200" b="1" dirty="0"/>
              <a:t> </a:t>
            </a:r>
            <a:r>
              <a:rPr lang="en-ID" sz="1200" b="1" dirty="0" err="1"/>
              <a:t>Barang</a:t>
            </a:r>
            <a:r>
              <a:rPr lang="en-ID" sz="1200" b="1" dirty="0"/>
              <a:t> dan Jasa;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200" b="1" dirty="0"/>
              <a:t>Pusat </a:t>
            </a:r>
            <a:r>
              <a:rPr lang="en-ID" sz="1200" b="1" dirty="0" err="1"/>
              <a:t>Penguatan</a:t>
            </a:r>
            <a:r>
              <a:rPr lang="en-ID" sz="1200" b="1" dirty="0"/>
              <a:t> </a:t>
            </a:r>
            <a:r>
              <a:rPr lang="en-ID" sz="1200" b="1" dirty="0" err="1"/>
              <a:t>Karakter</a:t>
            </a:r>
            <a:r>
              <a:rPr lang="en-ID" sz="1200" b="1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200" b="1" dirty="0"/>
              <a:t>Pusat </a:t>
            </a:r>
            <a:r>
              <a:rPr lang="en-ID" sz="1200" b="1" dirty="0" err="1"/>
              <a:t>Prestasi</a:t>
            </a:r>
            <a:r>
              <a:rPr lang="en-ID" sz="1200" b="1" dirty="0"/>
              <a:t> Nasional;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200" b="1" dirty="0"/>
              <a:t>Pusat </a:t>
            </a:r>
            <a:r>
              <a:rPr lang="en-ID" sz="1200" b="1" dirty="0" err="1"/>
              <a:t>Layanan</a:t>
            </a:r>
            <a:r>
              <a:rPr lang="en-ID" sz="1200" b="1" dirty="0"/>
              <a:t> </a:t>
            </a:r>
            <a:r>
              <a:rPr lang="en-ID" sz="1200" b="1" dirty="0" err="1"/>
              <a:t>Pembiayaan</a:t>
            </a:r>
            <a:r>
              <a:rPr lang="en-ID" sz="1200" b="1" dirty="0"/>
              <a:t> Pendidikan;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200" b="1" dirty="0"/>
              <a:t>Pusat Data dan </a:t>
            </a:r>
            <a:r>
              <a:rPr lang="en-ID" sz="1200" b="1" dirty="0" err="1"/>
              <a:t>Teknologi</a:t>
            </a:r>
            <a:r>
              <a:rPr lang="en-ID" sz="1200" b="1" dirty="0"/>
              <a:t> </a:t>
            </a:r>
            <a:r>
              <a:rPr lang="en-ID" sz="1200" b="1" dirty="0" err="1"/>
              <a:t>Informasi</a:t>
            </a:r>
            <a:r>
              <a:rPr lang="en-ID" sz="1200" b="1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200" b="1" dirty="0" err="1"/>
              <a:t>Balai</a:t>
            </a:r>
            <a:r>
              <a:rPr lang="en-ID" sz="1200" b="1" dirty="0"/>
              <a:t> </a:t>
            </a:r>
            <a:r>
              <a:rPr lang="en-ID" sz="1200" b="1" dirty="0" err="1"/>
              <a:t>Pengembangan</a:t>
            </a:r>
            <a:r>
              <a:rPr lang="en-ID" sz="1200" b="1" dirty="0"/>
              <a:t> Media </a:t>
            </a:r>
            <a:r>
              <a:rPr lang="en-ID" sz="1200" b="1" dirty="0" err="1"/>
              <a:t>Televisi</a:t>
            </a:r>
            <a:r>
              <a:rPr lang="en-ID" sz="1200" b="1" dirty="0"/>
              <a:t> Pendidikan dan </a:t>
            </a:r>
            <a:r>
              <a:rPr lang="en-ID" sz="1200" b="1" dirty="0" err="1"/>
              <a:t>Kebudayaan</a:t>
            </a:r>
            <a:r>
              <a:rPr lang="en-ID" sz="1200" b="1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200" b="1" dirty="0" err="1"/>
              <a:t>Balai</a:t>
            </a:r>
            <a:r>
              <a:rPr lang="en-ID" sz="1200" b="1" dirty="0"/>
              <a:t> </a:t>
            </a:r>
            <a:r>
              <a:rPr lang="en-ID" sz="1200" b="1" dirty="0" err="1"/>
              <a:t>Pengembangan</a:t>
            </a:r>
            <a:r>
              <a:rPr lang="en-ID" sz="1200" b="1" dirty="0"/>
              <a:t> Media Radio Pendidikan dan </a:t>
            </a:r>
            <a:r>
              <a:rPr lang="en-ID" sz="1200" b="1" dirty="0" err="1"/>
              <a:t>Kebudayaan</a:t>
            </a:r>
            <a:r>
              <a:rPr lang="en-ID" sz="1200" b="1" dirty="0"/>
              <a:t>; dan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200" b="1" dirty="0" err="1"/>
              <a:t>Balai</a:t>
            </a:r>
            <a:r>
              <a:rPr lang="en-ID" sz="1200" b="1" dirty="0"/>
              <a:t> </a:t>
            </a:r>
            <a:r>
              <a:rPr lang="en-ID" sz="1200" b="1" dirty="0" err="1"/>
              <a:t>Pengembangan</a:t>
            </a:r>
            <a:r>
              <a:rPr lang="en-ID" sz="1200" b="1" dirty="0"/>
              <a:t> Multimedia Pendidikan dan </a:t>
            </a:r>
            <a:r>
              <a:rPr lang="en-ID" sz="1200" b="1" dirty="0" err="1"/>
              <a:t>Kebudayaan</a:t>
            </a:r>
            <a:r>
              <a:rPr lang="en-ID" sz="1200" b="1" dirty="0"/>
              <a:t>.</a:t>
            </a:r>
          </a:p>
          <a:p>
            <a:endParaRPr lang="en-ID" sz="1200" b="1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0901C64-C7E4-468C-8368-29B4BD8183A1}"/>
              </a:ext>
            </a:extLst>
          </p:cNvPr>
          <p:cNvSpPr/>
          <p:nvPr/>
        </p:nvSpPr>
        <p:spPr>
          <a:xfrm rot="5400000">
            <a:off x="2102634" y="2218434"/>
            <a:ext cx="755374" cy="53671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579326B-0307-40C6-B099-C20A92A10B54}"/>
              </a:ext>
            </a:extLst>
          </p:cNvPr>
          <p:cNvSpPr/>
          <p:nvPr/>
        </p:nvSpPr>
        <p:spPr>
          <a:xfrm rot="5400000">
            <a:off x="8378687" y="2292869"/>
            <a:ext cx="755374" cy="53671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882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2195E4-8BEE-4D06-BA96-4033863B0F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Direktorat</a:t>
            </a:r>
            <a:r>
              <a:rPr lang="en-US" dirty="0"/>
              <a:t> </a:t>
            </a:r>
            <a:r>
              <a:rPr lang="en-US" dirty="0" err="1"/>
              <a:t>Jenderal</a:t>
            </a:r>
            <a:r>
              <a:rPr lang="en-US" dirty="0"/>
              <a:t> Guru dan </a:t>
            </a:r>
            <a:r>
              <a:rPr lang="en-US" dirty="0" err="1"/>
              <a:t>Tendik</a:t>
            </a:r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991AF-FA37-4D6C-85BA-1A7A1A63D729}"/>
              </a:ext>
            </a:extLst>
          </p:cNvPr>
          <p:cNvSpPr/>
          <p:nvPr/>
        </p:nvSpPr>
        <p:spPr>
          <a:xfrm>
            <a:off x="407504" y="2904237"/>
            <a:ext cx="4850296" cy="16697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Pusat </a:t>
            </a:r>
            <a:r>
              <a:rPr lang="en-US" sz="1200" b="1" dirty="0" err="1"/>
              <a:t>Pengembangan</a:t>
            </a:r>
            <a:r>
              <a:rPr lang="en-US" sz="1200" b="1" dirty="0"/>
              <a:t> dan </a:t>
            </a:r>
            <a:r>
              <a:rPr lang="en-US" sz="1200" b="1" dirty="0" err="1"/>
              <a:t>Pemberdayaan</a:t>
            </a:r>
            <a:r>
              <a:rPr lang="en-US" sz="1200" b="1" dirty="0"/>
              <a:t> </a:t>
            </a:r>
            <a:r>
              <a:rPr lang="en-US" sz="1200" b="1" dirty="0" err="1"/>
              <a:t>Pendidik</a:t>
            </a:r>
            <a:r>
              <a:rPr lang="en-US" sz="1200" b="1" dirty="0"/>
              <a:t> dan Tenaga </a:t>
            </a:r>
            <a:r>
              <a:rPr lang="en-US" sz="1200" b="1" dirty="0" err="1"/>
              <a:t>Kependidikan</a:t>
            </a:r>
            <a:r>
              <a:rPr lang="en-US" sz="1200" b="1" dirty="0"/>
              <a:t> Pendidikan </a:t>
            </a:r>
            <a:r>
              <a:rPr lang="en-US" sz="1200" b="1" dirty="0" err="1"/>
              <a:t>Pendidikan</a:t>
            </a:r>
            <a:r>
              <a:rPr lang="en-US" sz="1200" b="1" dirty="0"/>
              <a:t> </a:t>
            </a:r>
            <a:r>
              <a:rPr lang="en-US" sz="1200" b="1" dirty="0" err="1"/>
              <a:t>Jasmani</a:t>
            </a:r>
            <a:r>
              <a:rPr lang="en-US" sz="1200" b="1" dirty="0"/>
              <a:t> dan </a:t>
            </a:r>
            <a:r>
              <a:rPr lang="en-US" sz="1200" b="1" dirty="0" err="1"/>
              <a:t>Bimbingan</a:t>
            </a:r>
            <a:r>
              <a:rPr lang="en-US" sz="1200" b="1" dirty="0"/>
              <a:t> </a:t>
            </a:r>
            <a:r>
              <a:rPr lang="en-US" sz="1200" b="1" dirty="0" err="1"/>
              <a:t>Konseling</a:t>
            </a:r>
            <a:r>
              <a:rPr lang="en-US" sz="1200" b="1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Pusat </a:t>
            </a:r>
            <a:r>
              <a:rPr lang="en-US" sz="1200" b="1" dirty="0" err="1"/>
              <a:t>Pengembangan</a:t>
            </a:r>
            <a:r>
              <a:rPr lang="en-US" sz="1200" b="1" dirty="0"/>
              <a:t> dan </a:t>
            </a:r>
            <a:r>
              <a:rPr lang="en-US" sz="1200" b="1" dirty="0" err="1"/>
              <a:t>Pemberdayaan</a:t>
            </a:r>
            <a:r>
              <a:rPr lang="en-US" sz="1200" b="1" dirty="0"/>
              <a:t> </a:t>
            </a:r>
            <a:r>
              <a:rPr lang="en-US" sz="1200" b="1" dirty="0" err="1"/>
              <a:t>Pendidik</a:t>
            </a:r>
            <a:r>
              <a:rPr lang="en-US" sz="1200" b="1" dirty="0"/>
              <a:t> dan Tenaga </a:t>
            </a:r>
            <a:r>
              <a:rPr lang="en-US" sz="1200" b="1" dirty="0" err="1"/>
              <a:t>Kependidikan</a:t>
            </a:r>
            <a:r>
              <a:rPr lang="en-US" sz="1200" b="1" dirty="0"/>
              <a:t> </a:t>
            </a:r>
            <a:r>
              <a:rPr lang="en-US" sz="1200" b="1" dirty="0" err="1"/>
              <a:t>Ilmu</a:t>
            </a:r>
            <a:r>
              <a:rPr lang="en-US" sz="1200" b="1" dirty="0"/>
              <a:t> </a:t>
            </a:r>
            <a:r>
              <a:rPr lang="en-US" sz="1200" b="1" dirty="0" err="1"/>
              <a:t>Pengetahuan</a:t>
            </a:r>
            <a:r>
              <a:rPr lang="en-US" sz="1200" b="1" dirty="0"/>
              <a:t> </a:t>
            </a:r>
            <a:r>
              <a:rPr lang="en-US" sz="1200" b="1" dirty="0" err="1"/>
              <a:t>Alam</a:t>
            </a:r>
            <a:r>
              <a:rPr lang="en-US" sz="1200" b="1" dirty="0"/>
              <a:t>;  dan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Pusat </a:t>
            </a:r>
            <a:r>
              <a:rPr lang="en-US" sz="1200" b="1" dirty="0" err="1"/>
              <a:t>Pengembangan</a:t>
            </a:r>
            <a:r>
              <a:rPr lang="en-US" sz="1200" b="1" dirty="0"/>
              <a:t> dan </a:t>
            </a:r>
            <a:r>
              <a:rPr lang="en-US" sz="1200" b="1" dirty="0" err="1"/>
              <a:t>Pemberdayaan</a:t>
            </a:r>
            <a:r>
              <a:rPr lang="en-US" sz="1200" b="1" dirty="0"/>
              <a:t> </a:t>
            </a:r>
            <a:r>
              <a:rPr lang="en-US" sz="1200" b="1" dirty="0" err="1"/>
              <a:t>Pendidik</a:t>
            </a:r>
            <a:r>
              <a:rPr lang="en-US" sz="1200" b="1" dirty="0"/>
              <a:t> dan Tenaga </a:t>
            </a:r>
            <a:r>
              <a:rPr lang="en-US" sz="1200" b="1" dirty="0" err="1"/>
              <a:t>Kependidikan</a:t>
            </a:r>
            <a:r>
              <a:rPr lang="en-US" sz="1200" b="1" dirty="0"/>
              <a:t>  </a:t>
            </a:r>
            <a:r>
              <a:rPr lang="en-US" sz="1200" b="1" dirty="0" err="1"/>
              <a:t>Matematika</a:t>
            </a:r>
            <a:r>
              <a:rPr lang="en-US" sz="1200" b="1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378AE4-8D02-4C59-9D10-454CDEF3DAF8}"/>
              </a:ext>
            </a:extLst>
          </p:cNvPr>
          <p:cNvSpPr/>
          <p:nvPr/>
        </p:nvSpPr>
        <p:spPr>
          <a:xfrm>
            <a:off x="6331226" y="2945299"/>
            <a:ext cx="4850296" cy="2133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ID" sz="1200" b="1" dirty="0"/>
              <a:t>Pusat </a:t>
            </a:r>
            <a:r>
              <a:rPr lang="en-ID" sz="1200" b="1" dirty="0" err="1"/>
              <a:t>Pengembangan</a:t>
            </a:r>
            <a:r>
              <a:rPr lang="en-ID" sz="1200" b="1" dirty="0"/>
              <a:t> dan </a:t>
            </a:r>
            <a:r>
              <a:rPr lang="en-ID" sz="1200" b="1" dirty="0" err="1"/>
              <a:t>Pemberdayaan</a:t>
            </a:r>
            <a:r>
              <a:rPr lang="en-ID" sz="1200" b="1" dirty="0"/>
              <a:t> </a:t>
            </a:r>
            <a:r>
              <a:rPr lang="en-ID" sz="1200" b="1" dirty="0" err="1"/>
              <a:t>Pendidik</a:t>
            </a:r>
            <a:r>
              <a:rPr lang="en-ID" sz="1200" b="1" dirty="0"/>
              <a:t> dan Tenaga </a:t>
            </a:r>
            <a:r>
              <a:rPr lang="en-ID" sz="1200" b="1" dirty="0" err="1"/>
              <a:t>Kependidikan</a:t>
            </a:r>
            <a:r>
              <a:rPr lang="en-ID" sz="1200" b="1" dirty="0"/>
              <a:t> Bahasa;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200" b="1" dirty="0"/>
              <a:t>Pusat </a:t>
            </a:r>
            <a:r>
              <a:rPr lang="en-ID" sz="1200" b="1" dirty="0" err="1"/>
              <a:t>Pengembangan</a:t>
            </a:r>
            <a:r>
              <a:rPr lang="en-ID" sz="1200" b="1" dirty="0"/>
              <a:t> dan </a:t>
            </a:r>
            <a:r>
              <a:rPr lang="en-ID" sz="1200" b="1" dirty="0" err="1"/>
              <a:t>Pemberdayaan</a:t>
            </a:r>
            <a:r>
              <a:rPr lang="en-ID" sz="1200" b="1" dirty="0"/>
              <a:t> </a:t>
            </a:r>
            <a:r>
              <a:rPr lang="en-ID" sz="1200" b="1" dirty="0" err="1"/>
              <a:t>Pendidik</a:t>
            </a:r>
            <a:r>
              <a:rPr lang="en-ID" sz="1200" b="1" dirty="0"/>
              <a:t> dan Tenaga </a:t>
            </a:r>
            <a:r>
              <a:rPr lang="en-ID" sz="1200" b="1" dirty="0" err="1"/>
              <a:t>Kependidikan</a:t>
            </a:r>
            <a:r>
              <a:rPr lang="en-ID" sz="1200" b="1" dirty="0"/>
              <a:t> Taman Kanak-Kanak dan Pendidikan </a:t>
            </a:r>
            <a:r>
              <a:rPr lang="en-ID" sz="1200" b="1" dirty="0" err="1"/>
              <a:t>Luar</a:t>
            </a:r>
            <a:r>
              <a:rPr lang="en-ID" sz="1200" b="1" dirty="0"/>
              <a:t> </a:t>
            </a:r>
            <a:r>
              <a:rPr lang="en-ID" sz="1200" b="1" dirty="0" err="1"/>
              <a:t>Biasa</a:t>
            </a:r>
            <a:r>
              <a:rPr lang="en-ID" sz="1200" b="1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200" b="1" dirty="0"/>
              <a:t>Pusat </a:t>
            </a:r>
            <a:r>
              <a:rPr lang="en-ID" sz="1200" b="1" dirty="0" err="1"/>
              <a:t>Pengembangan</a:t>
            </a:r>
            <a:r>
              <a:rPr lang="en-ID" sz="1200" b="1" dirty="0"/>
              <a:t> dan </a:t>
            </a:r>
            <a:r>
              <a:rPr lang="en-ID" sz="1200" b="1" dirty="0" err="1"/>
              <a:t>Pemberdayaan</a:t>
            </a:r>
            <a:r>
              <a:rPr lang="en-ID" sz="1200" b="1" dirty="0"/>
              <a:t> </a:t>
            </a:r>
            <a:r>
              <a:rPr lang="en-ID" sz="1200" b="1" dirty="0" err="1"/>
              <a:t>Pendidik</a:t>
            </a:r>
            <a:r>
              <a:rPr lang="en-ID" sz="1200" b="1" dirty="0"/>
              <a:t> dan Tenaga </a:t>
            </a:r>
            <a:r>
              <a:rPr lang="en-ID" sz="1200" b="1" dirty="0" err="1"/>
              <a:t>Kependidikan</a:t>
            </a:r>
            <a:r>
              <a:rPr lang="en-ID" sz="1200" b="1" dirty="0"/>
              <a:t> Pendidikan </a:t>
            </a:r>
            <a:r>
              <a:rPr lang="en-ID" sz="1200" b="1" dirty="0" err="1"/>
              <a:t>Kewarganegaraan</a:t>
            </a:r>
            <a:r>
              <a:rPr lang="en-ID" sz="1200" b="1" dirty="0"/>
              <a:t> &amp; </a:t>
            </a:r>
            <a:r>
              <a:rPr lang="en-ID" sz="1200" b="1" dirty="0" err="1"/>
              <a:t>Ilmu</a:t>
            </a:r>
            <a:r>
              <a:rPr lang="en-ID" sz="1200" b="1" dirty="0"/>
              <a:t> </a:t>
            </a:r>
            <a:r>
              <a:rPr lang="en-ID" sz="1200" b="1" dirty="0" err="1"/>
              <a:t>Pengetahuan</a:t>
            </a:r>
            <a:r>
              <a:rPr lang="en-ID" sz="1200" b="1" dirty="0"/>
              <a:t> Sosial; dan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200" b="1" dirty="0"/>
              <a:t>Lembaga </a:t>
            </a:r>
            <a:r>
              <a:rPr lang="en-ID" sz="1200" b="1" dirty="0" err="1"/>
              <a:t>Pengembangan</a:t>
            </a:r>
            <a:r>
              <a:rPr lang="en-ID" sz="1200" b="1" dirty="0"/>
              <a:t> dan </a:t>
            </a:r>
            <a:r>
              <a:rPr lang="en-ID" sz="1200" b="1" dirty="0" err="1"/>
              <a:t>Pemberdayaan</a:t>
            </a:r>
            <a:r>
              <a:rPr lang="en-ID" sz="1200" b="1" dirty="0"/>
              <a:t> </a:t>
            </a:r>
            <a:r>
              <a:rPr lang="en-ID" sz="1200" b="1" dirty="0" err="1"/>
              <a:t>Kepala</a:t>
            </a:r>
            <a:r>
              <a:rPr lang="en-ID" sz="1200" b="1" dirty="0"/>
              <a:t> </a:t>
            </a:r>
            <a:r>
              <a:rPr lang="en-ID" sz="1200" b="1" dirty="0" err="1"/>
              <a:t>Sekolah</a:t>
            </a:r>
            <a:r>
              <a:rPr lang="en-ID" sz="1200" b="1" dirty="0"/>
              <a:t> dan </a:t>
            </a:r>
            <a:r>
              <a:rPr lang="en-ID" sz="1200" b="1" dirty="0" err="1"/>
              <a:t>Pengawas</a:t>
            </a:r>
            <a:r>
              <a:rPr lang="en-ID" sz="1200" b="1" dirty="0"/>
              <a:t> </a:t>
            </a:r>
            <a:r>
              <a:rPr lang="en-ID" sz="1200" b="1" dirty="0" err="1"/>
              <a:t>Sekolah</a:t>
            </a:r>
            <a:r>
              <a:rPr lang="en-ID" sz="1200" b="1" dirty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ID" sz="1200" b="1" dirty="0"/>
          </a:p>
        </p:txBody>
      </p:sp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2735A5B0-5227-41C2-8480-B8A424A3F65E}"/>
              </a:ext>
            </a:extLst>
          </p:cNvPr>
          <p:cNvSpPr/>
          <p:nvPr/>
        </p:nvSpPr>
        <p:spPr>
          <a:xfrm>
            <a:off x="874643" y="1413149"/>
            <a:ext cx="3269974" cy="72424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ZI WBBM</a:t>
            </a:r>
            <a:endParaRPr lang="en-ID" dirty="0"/>
          </a:p>
        </p:txBody>
      </p:sp>
      <p:sp>
        <p:nvSpPr>
          <p:cNvPr id="14" name="Scroll: Horizontal 13">
            <a:extLst>
              <a:ext uri="{FF2B5EF4-FFF2-40B4-BE49-F238E27FC236}">
                <a16:creationId xmlns:a16="http://schemas.microsoft.com/office/drawing/2014/main" id="{811212B0-E9D2-4CF6-A8FE-5BB7C7F9CA44}"/>
              </a:ext>
            </a:extLst>
          </p:cNvPr>
          <p:cNvSpPr/>
          <p:nvPr/>
        </p:nvSpPr>
        <p:spPr>
          <a:xfrm>
            <a:off x="7121387" y="1413148"/>
            <a:ext cx="3269974" cy="7242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ZI WBK</a:t>
            </a:r>
            <a:endParaRPr lang="en-ID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45AB95F-FDBC-455B-8997-883A44E9C4A4}"/>
              </a:ext>
            </a:extLst>
          </p:cNvPr>
          <p:cNvSpPr/>
          <p:nvPr/>
        </p:nvSpPr>
        <p:spPr>
          <a:xfrm rot="5400000">
            <a:off x="2102634" y="2218434"/>
            <a:ext cx="755374" cy="53671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E650133-F0E4-4383-B5E3-08E9B480DC40}"/>
              </a:ext>
            </a:extLst>
          </p:cNvPr>
          <p:cNvSpPr/>
          <p:nvPr/>
        </p:nvSpPr>
        <p:spPr>
          <a:xfrm rot="5400000">
            <a:off x="8378687" y="2213357"/>
            <a:ext cx="755374" cy="53671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988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2195E4-8BEE-4D06-BA96-4033863B0F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 err="1"/>
              <a:t>Direktorat</a:t>
            </a:r>
            <a:r>
              <a:rPr lang="en-US" sz="4400" dirty="0"/>
              <a:t> </a:t>
            </a:r>
            <a:r>
              <a:rPr lang="en-US" sz="4400" dirty="0" err="1"/>
              <a:t>Jenderal</a:t>
            </a:r>
            <a:r>
              <a:rPr lang="en-US" sz="4400" dirty="0"/>
              <a:t> PAUD dan </a:t>
            </a:r>
            <a:r>
              <a:rPr lang="en-US" sz="4400" dirty="0" err="1"/>
              <a:t>Dikdasmen</a:t>
            </a:r>
            <a:endParaRPr lang="en-ID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991AF-FA37-4D6C-85BA-1A7A1A63D729}"/>
              </a:ext>
            </a:extLst>
          </p:cNvPr>
          <p:cNvSpPr/>
          <p:nvPr/>
        </p:nvSpPr>
        <p:spPr>
          <a:xfrm>
            <a:off x="323529" y="2928969"/>
            <a:ext cx="5142993" cy="16697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US" sz="1200" b="1" dirty="0" err="1"/>
              <a:t>Balai</a:t>
            </a:r>
            <a:r>
              <a:rPr lang="en-US" sz="1200" b="1" dirty="0"/>
              <a:t> </a:t>
            </a:r>
            <a:r>
              <a:rPr lang="en-US" sz="1200" b="1" dirty="0" err="1"/>
              <a:t>Pengembangan</a:t>
            </a:r>
            <a:r>
              <a:rPr lang="en-US" sz="1200" b="1" dirty="0"/>
              <a:t> Pendidikan Anak </a:t>
            </a:r>
            <a:r>
              <a:rPr lang="en-US" sz="1200" b="1" dirty="0" err="1"/>
              <a:t>Usia</a:t>
            </a:r>
            <a:r>
              <a:rPr lang="en-US" sz="1200" b="1" dirty="0"/>
              <a:t> Dini dan Pendidikan Masyarakat </a:t>
            </a:r>
            <a:r>
              <a:rPr lang="en-US" sz="1200" b="1" dirty="0" err="1"/>
              <a:t>Provinsi</a:t>
            </a:r>
            <a:r>
              <a:rPr lang="en-US" sz="1200" b="1" dirty="0"/>
              <a:t> </a:t>
            </a:r>
            <a:r>
              <a:rPr lang="en-US" sz="1200" b="1" dirty="0" err="1"/>
              <a:t>Jawa</a:t>
            </a:r>
            <a:r>
              <a:rPr lang="en-US" sz="1200" b="1" dirty="0"/>
              <a:t> Timur;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Lembaga </a:t>
            </a:r>
            <a:r>
              <a:rPr lang="en-US" sz="1200" b="1" dirty="0" err="1"/>
              <a:t>Penjaminan</a:t>
            </a:r>
            <a:r>
              <a:rPr lang="en-US" sz="1200" b="1" dirty="0"/>
              <a:t> </a:t>
            </a:r>
            <a:r>
              <a:rPr lang="en-US" sz="1200" b="1" dirty="0" err="1"/>
              <a:t>Mutu</a:t>
            </a:r>
            <a:r>
              <a:rPr lang="en-US" sz="1200" b="1" dirty="0"/>
              <a:t> Pendidikan </a:t>
            </a:r>
            <a:r>
              <a:rPr lang="en-US" sz="1200" b="1" dirty="0" err="1"/>
              <a:t>Provinsi</a:t>
            </a:r>
            <a:r>
              <a:rPr lang="en-US" sz="1200" b="1" dirty="0"/>
              <a:t> </a:t>
            </a:r>
            <a:r>
              <a:rPr lang="en-US" sz="1200" b="1" dirty="0" err="1"/>
              <a:t>Jawa</a:t>
            </a:r>
            <a:r>
              <a:rPr lang="en-US" sz="1200" b="1" dirty="0"/>
              <a:t> Timur;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Lembaga </a:t>
            </a:r>
            <a:r>
              <a:rPr lang="en-US" sz="1200" b="1" dirty="0" err="1"/>
              <a:t>Penjaminan</a:t>
            </a:r>
            <a:r>
              <a:rPr lang="en-US" sz="1200" b="1" dirty="0"/>
              <a:t> </a:t>
            </a:r>
            <a:r>
              <a:rPr lang="en-US" sz="1200" b="1" dirty="0" err="1"/>
              <a:t>Mutu</a:t>
            </a:r>
            <a:r>
              <a:rPr lang="en-US" sz="1200" b="1" dirty="0"/>
              <a:t> Pendidikan </a:t>
            </a:r>
            <a:r>
              <a:rPr lang="en-US" sz="1200" b="1" dirty="0" err="1"/>
              <a:t>Provinsi</a:t>
            </a:r>
            <a:r>
              <a:rPr lang="en-US" sz="1200" b="1" dirty="0"/>
              <a:t> Riau; dan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Pusat </a:t>
            </a:r>
            <a:r>
              <a:rPr lang="en-US" sz="1200" b="1" dirty="0" err="1"/>
              <a:t>Pengembangan</a:t>
            </a:r>
            <a:r>
              <a:rPr lang="en-US" sz="1200" b="1" dirty="0"/>
              <a:t> Pendidikan Anak </a:t>
            </a:r>
            <a:r>
              <a:rPr lang="en-US" sz="1200" b="1" dirty="0" err="1"/>
              <a:t>Usia</a:t>
            </a:r>
            <a:r>
              <a:rPr lang="en-US" sz="1200" b="1" dirty="0"/>
              <a:t> Dini dan Pendidikan Masyarakat </a:t>
            </a:r>
            <a:r>
              <a:rPr lang="en-US" sz="1200" b="1" dirty="0" err="1"/>
              <a:t>Provinsi</a:t>
            </a:r>
            <a:r>
              <a:rPr lang="en-US" sz="1200" b="1" dirty="0"/>
              <a:t> </a:t>
            </a:r>
            <a:r>
              <a:rPr lang="en-US" sz="1200" b="1" dirty="0" err="1"/>
              <a:t>Jawa</a:t>
            </a:r>
            <a:r>
              <a:rPr lang="en-US" sz="1200" b="1" dirty="0"/>
              <a:t> Tengah.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378AE4-8D02-4C59-9D10-454CDEF3DAF8}"/>
              </a:ext>
            </a:extLst>
          </p:cNvPr>
          <p:cNvSpPr/>
          <p:nvPr/>
        </p:nvSpPr>
        <p:spPr>
          <a:xfrm>
            <a:off x="5804452" y="2977948"/>
            <a:ext cx="6192078" cy="3485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ID" sz="900" b="1" dirty="0" err="1"/>
              <a:t>Direktorat</a:t>
            </a:r>
            <a:r>
              <a:rPr lang="en-ID" sz="900" b="1" dirty="0"/>
              <a:t> Pendidikan Anak </a:t>
            </a:r>
            <a:r>
              <a:rPr lang="en-ID" sz="900" b="1" dirty="0" err="1"/>
              <a:t>Usia</a:t>
            </a:r>
            <a:r>
              <a:rPr lang="en-ID" sz="900" b="1" dirty="0"/>
              <a:t> Dini;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 err="1"/>
              <a:t>Direktorat</a:t>
            </a:r>
            <a:r>
              <a:rPr lang="en-ID" sz="900" b="1" dirty="0"/>
              <a:t> </a:t>
            </a:r>
            <a:r>
              <a:rPr lang="en-ID" sz="900" b="1" dirty="0" err="1"/>
              <a:t>Sekolah</a:t>
            </a:r>
            <a:r>
              <a:rPr lang="en-ID" sz="900" b="1" dirty="0"/>
              <a:t> </a:t>
            </a:r>
            <a:r>
              <a:rPr lang="en-ID" sz="900" b="1" dirty="0" err="1"/>
              <a:t>Menengah</a:t>
            </a:r>
            <a:r>
              <a:rPr lang="en-ID" sz="900" b="1" dirty="0"/>
              <a:t> Atas;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 err="1"/>
              <a:t>Balai</a:t>
            </a:r>
            <a:r>
              <a:rPr lang="en-ID" sz="900" b="1" dirty="0"/>
              <a:t> </a:t>
            </a:r>
            <a:r>
              <a:rPr lang="en-ID" sz="900" b="1" dirty="0" err="1"/>
              <a:t>Pengembangan</a:t>
            </a:r>
            <a:r>
              <a:rPr lang="en-ID" sz="900" b="1" dirty="0"/>
              <a:t> Pendidikan Anak </a:t>
            </a:r>
            <a:r>
              <a:rPr lang="en-ID" sz="900" b="1" dirty="0" err="1"/>
              <a:t>Usia</a:t>
            </a:r>
            <a:r>
              <a:rPr lang="en-ID" sz="900" b="1" dirty="0"/>
              <a:t> Dini dan Pendidikan Masyarakat </a:t>
            </a:r>
            <a:r>
              <a:rPr lang="en-ID" sz="900" b="1" dirty="0" err="1"/>
              <a:t>Provinsi</a:t>
            </a:r>
            <a:r>
              <a:rPr lang="en-ID" sz="900" b="1" dirty="0"/>
              <a:t>  Nusa Tenggara Barat;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 err="1"/>
              <a:t>Balai</a:t>
            </a:r>
            <a:r>
              <a:rPr lang="en-ID" sz="900" b="1" dirty="0"/>
              <a:t> </a:t>
            </a:r>
            <a:r>
              <a:rPr lang="en-ID" sz="900" b="1" dirty="0" err="1"/>
              <a:t>Pengembangan</a:t>
            </a:r>
            <a:r>
              <a:rPr lang="en-ID" sz="900" b="1" dirty="0"/>
              <a:t> Pendidikan Anak </a:t>
            </a:r>
            <a:r>
              <a:rPr lang="en-ID" sz="900" b="1" dirty="0" err="1"/>
              <a:t>Usia</a:t>
            </a:r>
            <a:r>
              <a:rPr lang="en-ID" sz="900" b="1" dirty="0"/>
              <a:t> Dini dan Pendidikan Masyarakat </a:t>
            </a:r>
            <a:r>
              <a:rPr lang="en-ID" sz="900" b="1" dirty="0" err="1"/>
              <a:t>Provinsi</a:t>
            </a:r>
            <a:r>
              <a:rPr lang="en-ID" sz="900" b="1" dirty="0"/>
              <a:t> Kalimantan Selatan;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 err="1"/>
              <a:t>Balai</a:t>
            </a:r>
            <a:r>
              <a:rPr lang="en-ID" sz="900" b="1" dirty="0"/>
              <a:t> </a:t>
            </a:r>
            <a:r>
              <a:rPr lang="en-ID" sz="900" b="1" dirty="0" err="1"/>
              <a:t>Pengembangan</a:t>
            </a:r>
            <a:r>
              <a:rPr lang="en-ID" sz="900" b="1" dirty="0"/>
              <a:t> Pendidikan Anak </a:t>
            </a:r>
            <a:r>
              <a:rPr lang="en-ID" sz="900" b="1" dirty="0" err="1"/>
              <a:t>Usia</a:t>
            </a:r>
            <a:r>
              <a:rPr lang="en-ID" sz="900" b="1" dirty="0"/>
              <a:t> Dini dan Pendidikan Masyarakat </a:t>
            </a:r>
            <a:r>
              <a:rPr lang="en-ID" sz="900" b="1" dirty="0" err="1"/>
              <a:t>Provinsi</a:t>
            </a:r>
            <a:r>
              <a:rPr lang="en-ID" sz="900" b="1" dirty="0"/>
              <a:t> Sulawesi Tengah;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 err="1"/>
              <a:t>Balai</a:t>
            </a:r>
            <a:r>
              <a:rPr lang="en-ID" sz="900" b="1" dirty="0"/>
              <a:t> </a:t>
            </a:r>
            <a:r>
              <a:rPr lang="en-ID" sz="900" b="1" dirty="0" err="1"/>
              <a:t>Pengembangan</a:t>
            </a:r>
            <a:r>
              <a:rPr lang="en-ID" sz="900" b="1" dirty="0"/>
              <a:t> Pendidikan Anak </a:t>
            </a:r>
            <a:r>
              <a:rPr lang="en-ID" sz="900" b="1" dirty="0" err="1"/>
              <a:t>Usia</a:t>
            </a:r>
            <a:r>
              <a:rPr lang="en-ID" sz="900" b="1" dirty="0"/>
              <a:t> Dini dan Pendidikan Masyarakat </a:t>
            </a:r>
            <a:r>
              <a:rPr lang="en-ID" sz="900" b="1" dirty="0" err="1"/>
              <a:t>Provinsi</a:t>
            </a:r>
            <a:r>
              <a:rPr lang="en-ID" sz="900" b="1" dirty="0"/>
              <a:t> Banten;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 err="1"/>
              <a:t>Balai</a:t>
            </a:r>
            <a:r>
              <a:rPr lang="en-ID" sz="900" b="1" dirty="0"/>
              <a:t> </a:t>
            </a:r>
            <a:r>
              <a:rPr lang="en-ID" sz="900" b="1" dirty="0" err="1"/>
              <a:t>Pengembangan</a:t>
            </a:r>
            <a:r>
              <a:rPr lang="en-ID" sz="900" b="1" dirty="0"/>
              <a:t> Pendidikan Anak </a:t>
            </a:r>
            <a:r>
              <a:rPr lang="en-ID" sz="900" b="1" dirty="0" err="1"/>
              <a:t>Usia</a:t>
            </a:r>
            <a:r>
              <a:rPr lang="en-ID" sz="900" b="1" dirty="0"/>
              <a:t> Dini dan Pendidikan Masyarakat </a:t>
            </a:r>
            <a:r>
              <a:rPr lang="en-ID" sz="900" b="1" dirty="0" err="1"/>
              <a:t>Provinsi</a:t>
            </a:r>
            <a:r>
              <a:rPr lang="en-ID" sz="900" b="1" dirty="0"/>
              <a:t> Sulawesi Selatan;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 err="1"/>
              <a:t>Balai</a:t>
            </a:r>
            <a:r>
              <a:rPr lang="en-ID" sz="900" b="1" dirty="0"/>
              <a:t> </a:t>
            </a:r>
            <a:r>
              <a:rPr lang="en-ID" sz="900" b="1" dirty="0" err="1"/>
              <a:t>Pengembangan</a:t>
            </a:r>
            <a:r>
              <a:rPr lang="en-ID" sz="900" b="1" dirty="0"/>
              <a:t> Pendidikan Anak </a:t>
            </a:r>
            <a:r>
              <a:rPr lang="en-ID" sz="900" b="1" dirty="0" err="1"/>
              <a:t>Usia</a:t>
            </a:r>
            <a:r>
              <a:rPr lang="en-ID" sz="900" b="1" dirty="0"/>
              <a:t> Dini dan Pendidikan Masyarakat </a:t>
            </a:r>
            <a:r>
              <a:rPr lang="en-ID" sz="900" b="1" dirty="0" err="1"/>
              <a:t>Provinsi</a:t>
            </a:r>
            <a:r>
              <a:rPr lang="en-ID" sz="900" b="1" dirty="0"/>
              <a:t> Sumatera Selatan;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 err="1"/>
              <a:t>Balai</a:t>
            </a:r>
            <a:r>
              <a:rPr lang="en-ID" sz="900" b="1" dirty="0"/>
              <a:t> </a:t>
            </a:r>
            <a:r>
              <a:rPr lang="en-ID" sz="900" b="1" dirty="0" err="1"/>
              <a:t>Pengembangan</a:t>
            </a:r>
            <a:r>
              <a:rPr lang="en-ID" sz="900" b="1" dirty="0"/>
              <a:t> Pendidikan Anak </a:t>
            </a:r>
            <a:r>
              <a:rPr lang="en-ID" sz="900" b="1" dirty="0" err="1"/>
              <a:t>Usia</a:t>
            </a:r>
            <a:r>
              <a:rPr lang="en-ID" sz="900" b="1" dirty="0"/>
              <a:t> Dini dan Pendidikan Masyarakat </a:t>
            </a:r>
            <a:r>
              <a:rPr lang="en-ID" sz="900" b="1" dirty="0" err="1"/>
              <a:t>Provinsi</a:t>
            </a:r>
            <a:r>
              <a:rPr lang="en-ID" sz="900" b="1" dirty="0"/>
              <a:t> Papua; 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 err="1"/>
              <a:t>Balai</a:t>
            </a:r>
            <a:r>
              <a:rPr lang="en-ID" sz="900" b="1" dirty="0"/>
              <a:t> </a:t>
            </a:r>
            <a:r>
              <a:rPr lang="en-ID" sz="900" b="1" dirty="0" err="1"/>
              <a:t>Pengembangan</a:t>
            </a:r>
            <a:r>
              <a:rPr lang="en-ID" sz="900" b="1" dirty="0"/>
              <a:t> Pendidikan Anak </a:t>
            </a:r>
            <a:r>
              <a:rPr lang="en-ID" sz="900" b="1" dirty="0" err="1"/>
              <a:t>Usia</a:t>
            </a:r>
            <a:r>
              <a:rPr lang="en-ID" sz="900" b="1" dirty="0"/>
              <a:t> Dini dan Pendidikan Masyarakat </a:t>
            </a:r>
            <a:r>
              <a:rPr lang="en-ID" sz="900" b="1" dirty="0" err="1"/>
              <a:t>Provinsi</a:t>
            </a:r>
            <a:r>
              <a:rPr lang="en-ID" sz="900" b="1" dirty="0"/>
              <a:t> Aceh;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Penjaminan</a:t>
            </a:r>
            <a:r>
              <a:rPr lang="en-ID" sz="900" b="1" dirty="0"/>
              <a:t> </a:t>
            </a:r>
            <a:r>
              <a:rPr lang="en-ID" sz="900" b="1" dirty="0" err="1"/>
              <a:t>Mutu</a:t>
            </a:r>
            <a:r>
              <a:rPr lang="en-ID" sz="900" b="1" dirty="0"/>
              <a:t> Pendidikan </a:t>
            </a:r>
            <a:r>
              <a:rPr lang="en-ID" sz="900" b="1" dirty="0" err="1"/>
              <a:t>Provinsi</a:t>
            </a:r>
            <a:r>
              <a:rPr lang="en-ID" sz="900" b="1" dirty="0"/>
              <a:t> Sulawesi Tengah;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Penjaminan</a:t>
            </a:r>
            <a:r>
              <a:rPr lang="en-ID" sz="900" b="1" dirty="0"/>
              <a:t> </a:t>
            </a:r>
            <a:r>
              <a:rPr lang="en-ID" sz="900" b="1" dirty="0" err="1"/>
              <a:t>Mutu</a:t>
            </a:r>
            <a:r>
              <a:rPr lang="en-ID" sz="900" b="1" dirty="0"/>
              <a:t> Pendidikan </a:t>
            </a:r>
            <a:r>
              <a:rPr lang="en-ID" sz="900" b="1" dirty="0" err="1"/>
              <a:t>Provinsi</a:t>
            </a:r>
            <a:r>
              <a:rPr lang="en-ID" sz="900" b="1" dirty="0"/>
              <a:t> Bengkulu;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Penjaminan</a:t>
            </a:r>
            <a:r>
              <a:rPr lang="en-ID" sz="900" b="1" dirty="0"/>
              <a:t> </a:t>
            </a:r>
            <a:r>
              <a:rPr lang="en-ID" sz="900" b="1" dirty="0" err="1"/>
              <a:t>Mutu</a:t>
            </a:r>
            <a:r>
              <a:rPr lang="en-ID" sz="900" b="1" dirty="0"/>
              <a:t> Pendidikan </a:t>
            </a:r>
            <a:r>
              <a:rPr lang="en-ID" sz="900" b="1" dirty="0" err="1"/>
              <a:t>Provinsi</a:t>
            </a:r>
            <a:r>
              <a:rPr lang="en-ID" sz="900" b="1" dirty="0"/>
              <a:t> Sumatera Selatan;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Penjaminan</a:t>
            </a:r>
            <a:r>
              <a:rPr lang="en-ID" sz="900" b="1" dirty="0"/>
              <a:t> </a:t>
            </a:r>
            <a:r>
              <a:rPr lang="en-ID" sz="900" b="1" dirty="0" err="1"/>
              <a:t>Mutu</a:t>
            </a:r>
            <a:r>
              <a:rPr lang="en-ID" sz="900" b="1" dirty="0"/>
              <a:t> Pendidikan </a:t>
            </a:r>
            <a:r>
              <a:rPr lang="en-ID" sz="900" b="1" dirty="0" err="1"/>
              <a:t>Provinsi</a:t>
            </a:r>
            <a:r>
              <a:rPr lang="en-ID" sz="900" b="1" dirty="0"/>
              <a:t> Bangka Belitung;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Penjaminan</a:t>
            </a:r>
            <a:r>
              <a:rPr lang="en-ID" sz="900" b="1" dirty="0"/>
              <a:t> </a:t>
            </a:r>
            <a:r>
              <a:rPr lang="en-ID" sz="900" b="1" dirty="0" err="1"/>
              <a:t>Mutu</a:t>
            </a:r>
            <a:r>
              <a:rPr lang="en-ID" sz="900" b="1" dirty="0"/>
              <a:t> Pendidikan </a:t>
            </a:r>
            <a:r>
              <a:rPr lang="en-ID" sz="900" b="1" dirty="0" err="1"/>
              <a:t>Provinsi</a:t>
            </a:r>
            <a:r>
              <a:rPr lang="en-ID" sz="900" b="1" dirty="0"/>
              <a:t> Banten;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Penjaminan</a:t>
            </a:r>
            <a:r>
              <a:rPr lang="en-ID" sz="900" b="1" dirty="0"/>
              <a:t> </a:t>
            </a:r>
            <a:r>
              <a:rPr lang="en-ID" sz="900" b="1" dirty="0" err="1"/>
              <a:t>Mutu</a:t>
            </a:r>
            <a:r>
              <a:rPr lang="en-ID" sz="900" b="1" dirty="0"/>
              <a:t> Pendidikan </a:t>
            </a:r>
            <a:r>
              <a:rPr lang="en-ID" sz="900" b="1" dirty="0" err="1"/>
              <a:t>Provinsi</a:t>
            </a:r>
            <a:r>
              <a:rPr lang="en-ID" sz="900" b="1" dirty="0"/>
              <a:t> Gorontalo;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Penjaminan</a:t>
            </a:r>
            <a:r>
              <a:rPr lang="en-ID" sz="900" b="1" dirty="0"/>
              <a:t> </a:t>
            </a:r>
            <a:r>
              <a:rPr lang="en-ID" sz="900" b="1" dirty="0" err="1"/>
              <a:t>Mutu</a:t>
            </a:r>
            <a:r>
              <a:rPr lang="en-ID" sz="900" b="1" dirty="0"/>
              <a:t> Pendidikan </a:t>
            </a:r>
            <a:r>
              <a:rPr lang="en-ID" sz="900" b="1" dirty="0" err="1"/>
              <a:t>Provinsi</a:t>
            </a:r>
            <a:r>
              <a:rPr lang="en-ID" sz="900" b="1" dirty="0"/>
              <a:t> Jambi;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Penjaminan</a:t>
            </a:r>
            <a:r>
              <a:rPr lang="en-ID" sz="900" b="1" dirty="0"/>
              <a:t> </a:t>
            </a:r>
            <a:r>
              <a:rPr lang="en-ID" sz="900" b="1" dirty="0" err="1"/>
              <a:t>Mutu</a:t>
            </a:r>
            <a:r>
              <a:rPr lang="en-ID" sz="900" b="1" dirty="0"/>
              <a:t> Pendidikan </a:t>
            </a:r>
            <a:r>
              <a:rPr lang="en-ID" sz="900" b="1" dirty="0" err="1"/>
              <a:t>Provinsi</a:t>
            </a:r>
            <a:r>
              <a:rPr lang="en-ID" sz="900" b="1" dirty="0"/>
              <a:t> Kalimantan Tengah;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Penjaminan</a:t>
            </a:r>
            <a:r>
              <a:rPr lang="en-ID" sz="900" b="1" dirty="0"/>
              <a:t> </a:t>
            </a:r>
            <a:r>
              <a:rPr lang="en-ID" sz="900" b="1" dirty="0" err="1"/>
              <a:t>Mutu</a:t>
            </a:r>
            <a:r>
              <a:rPr lang="en-ID" sz="900" b="1" dirty="0"/>
              <a:t> Pendidikan </a:t>
            </a:r>
            <a:r>
              <a:rPr lang="en-ID" sz="900" b="1" dirty="0" err="1"/>
              <a:t>Provinsi</a:t>
            </a:r>
            <a:r>
              <a:rPr lang="en-ID" sz="900" b="1" dirty="0"/>
              <a:t> Aceh;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Penjaminan</a:t>
            </a:r>
            <a:r>
              <a:rPr lang="en-ID" sz="900" b="1" dirty="0"/>
              <a:t> </a:t>
            </a:r>
            <a:r>
              <a:rPr lang="en-ID" sz="900" b="1" dirty="0" err="1"/>
              <a:t>Mutu</a:t>
            </a:r>
            <a:r>
              <a:rPr lang="en-ID" sz="900" b="1" dirty="0"/>
              <a:t> Pendidikan </a:t>
            </a:r>
            <a:r>
              <a:rPr lang="en-ID" sz="900" b="1" dirty="0" err="1"/>
              <a:t>Provinsi</a:t>
            </a:r>
            <a:r>
              <a:rPr lang="en-ID" sz="900" b="1" dirty="0"/>
              <a:t> Papua Barat;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Penjaminan</a:t>
            </a:r>
            <a:r>
              <a:rPr lang="en-ID" sz="900" b="1" dirty="0"/>
              <a:t> </a:t>
            </a:r>
            <a:r>
              <a:rPr lang="en-ID" sz="900" b="1" dirty="0" err="1"/>
              <a:t>Mutu</a:t>
            </a:r>
            <a:r>
              <a:rPr lang="en-ID" sz="900" b="1" dirty="0"/>
              <a:t> Pendidikan </a:t>
            </a:r>
            <a:r>
              <a:rPr lang="en-ID" sz="900" b="1" dirty="0" err="1"/>
              <a:t>Provinsi</a:t>
            </a:r>
            <a:r>
              <a:rPr lang="en-ID" sz="900" b="1" dirty="0"/>
              <a:t> Sumatera Utara;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Penjaminan</a:t>
            </a:r>
            <a:r>
              <a:rPr lang="en-ID" sz="900" b="1" dirty="0"/>
              <a:t> </a:t>
            </a:r>
            <a:r>
              <a:rPr lang="en-ID" sz="900" b="1" dirty="0" err="1"/>
              <a:t>Mutu</a:t>
            </a:r>
            <a:r>
              <a:rPr lang="en-ID" sz="900" b="1" dirty="0"/>
              <a:t> Pendidikan </a:t>
            </a:r>
            <a:r>
              <a:rPr lang="en-ID" sz="900" b="1" dirty="0" err="1"/>
              <a:t>Provinsi</a:t>
            </a:r>
            <a:r>
              <a:rPr lang="en-ID" sz="900" b="1" dirty="0"/>
              <a:t> Kalimantan Selatan; dan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b="1" dirty="0"/>
              <a:t>Lembaga </a:t>
            </a:r>
            <a:r>
              <a:rPr lang="en-ID" sz="900" b="1" dirty="0" err="1"/>
              <a:t>Penjaminan</a:t>
            </a:r>
            <a:r>
              <a:rPr lang="en-ID" sz="900" b="1" dirty="0"/>
              <a:t> </a:t>
            </a:r>
            <a:r>
              <a:rPr lang="en-ID" sz="900" b="1" dirty="0" err="1"/>
              <a:t>Mutu</a:t>
            </a:r>
            <a:r>
              <a:rPr lang="en-ID" sz="900" b="1" dirty="0"/>
              <a:t> Pendidikan </a:t>
            </a:r>
            <a:r>
              <a:rPr lang="en-ID" sz="900" b="1" dirty="0" err="1"/>
              <a:t>Provinsi</a:t>
            </a:r>
            <a:r>
              <a:rPr lang="en-ID" sz="900" b="1" dirty="0"/>
              <a:t> </a:t>
            </a:r>
            <a:r>
              <a:rPr lang="en-ID" sz="900" b="1" dirty="0" err="1"/>
              <a:t>Kepulauan</a:t>
            </a:r>
            <a:r>
              <a:rPr lang="en-ID" sz="900" b="1" dirty="0"/>
              <a:t> Riau.</a:t>
            </a:r>
          </a:p>
        </p:txBody>
      </p:sp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810117FD-2659-44EE-9830-6C22F038F7CD}"/>
              </a:ext>
            </a:extLst>
          </p:cNvPr>
          <p:cNvSpPr/>
          <p:nvPr/>
        </p:nvSpPr>
        <p:spPr>
          <a:xfrm>
            <a:off x="874643" y="1413149"/>
            <a:ext cx="3269974" cy="72424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ZI WBBM</a:t>
            </a:r>
            <a:endParaRPr lang="en-ID" dirty="0"/>
          </a:p>
        </p:txBody>
      </p:sp>
      <p:sp>
        <p:nvSpPr>
          <p:cNvPr id="14" name="Scroll: Horizontal 13">
            <a:extLst>
              <a:ext uri="{FF2B5EF4-FFF2-40B4-BE49-F238E27FC236}">
                <a16:creationId xmlns:a16="http://schemas.microsoft.com/office/drawing/2014/main" id="{A742379B-43CB-4DAB-A38A-249426F4EDC5}"/>
              </a:ext>
            </a:extLst>
          </p:cNvPr>
          <p:cNvSpPr/>
          <p:nvPr/>
        </p:nvSpPr>
        <p:spPr>
          <a:xfrm>
            <a:off x="7121387" y="1413148"/>
            <a:ext cx="3269974" cy="7242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ZI WBK</a:t>
            </a:r>
            <a:endParaRPr lang="en-ID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1F0FA24-0704-4CD1-847B-94B759D08EC5}"/>
              </a:ext>
            </a:extLst>
          </p:cNvPr>
          <p:cNvSpPr/>
          <p:nvPr/>
        </p:nvSpPr>
        <p:spPr>
          <a:xfrm rot="5400000">
            <a:off x="2102634" y="2218434"/>
            <a:ext cx="755374" cy="53671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43B90E3-E969-475D-8EDD-2E33AA8483B8}"/>
              </a:ext>
            </a:extLst>
          </p:cNvPr>
          <p:cNvSpPr/>
          <p:nvPr/>
        </p:nvSpPr>
        <p:spPr>
          <a:xfrm rot="5400000">
            <a:off x="8378687" y="2292869"/>
            <a:ext cx="755374" cy="53671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040325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4043</TotalTime>
  <Words>2522</Words>
  <Application>Microsoft Office PowerPoint</Application>
  <PresentationFormat>Widescreen</PresentationFormat>
  <Paragraphs>438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Agency FB</vt:lpstr>
      <vt:lpstr>Arial</vt:lpstr>
      <vt:lpstr>Bahnschrift</vt:lpstr>
      <vt:lpstr>Barlow</vt:lpstr>
      <vt:lpstr>Calibri</vt:lpstr>
      <vt:lpstr>Calibri Light</vt:lpstr>
      <vt:lpstr>Cooper Black</vt:lpstr>
      <vt:lpstr>Lilita One</vt:lpstr>
      <vt:lpstr>Share</vt:lpstr>
      <vt:lpstr>Tekton Pro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 Pelaksanaan PMP ZI-WBK/WBBM di Lingkungan Kemendikbud</vt:lpstr>
      <vt:lpstr>PowerPoint Presentation</vt:lpstr>
      <vt:lpstr>PowerPoint Presentation</vt:lpstr>
      <vt:lpstr>Penetapan Unit Kerja Berpredikat WBK dan WBBM</vt:lpstr>
      <vt:lpstr>PowerPoint Presentation</vt:lpstr>
      <vt:lpstr>PowerPoint Presentation</vt:lpstr>
      <vt:lpstr>Hal-hal yang perlu dipersiapkan untuk  Evaluasi ZI 2021</vt:lpstr>
      <vt:lpstr>SETIAP SATKER PERLU MEMPERHATIKAN: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Organisasi 1</cp:lastModifiedBy>
  <cp:revision>87</cp:revision>
  <dcterms:created xsi:type="dcterms:W3CDTF">2020-01-20T05:08:25Z</dcterms:created>
  <dcterms:modified xsi:type="dcterms:W3CDTF">2021-04-17T07:18:24Z</dcterms:modified>
</cp:coreProperties>
</file>