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80" r:id="rId2"/>
    <p:sldMasterId id="2147483792" r:id="rId3"/>
  </p:sldMasterIdLst>
  <p:notesMasterIdLst>
    <p:notesMasterId r:id="rId23"/>
  </p:notesMasterIdLst>
  <p:handoutMasterIdLst>
    <p:handoutMasterId r:id="rId24"/>
  </p:handoutMasterIdLst>
  <p:sldIdLst>
    <p:sldId id="705" r:id="rId4"/>
    <p:sldId id="712" r:id="rId5"/>
    <p:sldId id="713" r:id="rId6"/>
    <p:sldId id="497" r:id="rId7"/>
    <p:sldId id="498" r:id="rId8"/>
    <p:sldId id="500" r:id="rId9"/>
    <p:sldId id="512" r:id="rId10"/>
    <p:sldId id="711" r:id="rId11"/>
    <p:sldId id="651" r:id="rId12"/>
    <p:sldId id="653" r:id="rId13"/>
    <p:sldId id="661" r:id="rId14"/>
    <p:sldId id="666" r:id="rId15"/>
    <p:sldId id="675" r:id="rId16"/>
    <p:sldId id="676" r:id="rId17"/>
    <p:sldId id="687" r:id="rId18"/>
    <p:sldId id="692" r:id="rId19"/>
    <p:sldId id="481" r:id="rId20"/>
    <p:sldId id="504" r:id="rId21"/>
    <p:sldId id="717" r:id="rId22"/>
  </p:sldIdLst>
  <p:sldSz cx="9144000" cy="5143500" type="screen16x9"/>
  <p:notesSz cx="6797675" cy="9928225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EF3"/>
    <a:srgbClr val="FFFFFF"/>
    <a:srgbClr val="0069B8"/>
    <a:srgbClr val="0070C0"/>
    <a:srgbClr val="F42C57"/>
    <a:srgbClr val="3CA2BE"/>
    <a:srgbClr val="1C476E"/>
    <a:srgbClr val="C1EFFF"/>
    <a:srgbClr val="D3F3FF"/>
    <a:srgbClr val="FFD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5" autoAdjust="0"/>
    <p:restoredTop sz="94133" autoAdjust="0"/>
  </p:normalViewPr>
  <p:slideViewPr>
    <p:cSldViewPr>
      <p:cViewPr varScale="1">
        <p:scale>
          <a:sx n="84" d="100"/>
          <a:sy n="84" d="100"/>
        </p:scale>
        <p:origin x="78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4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5270D3-1C17-4376-BFC5-B681F5554661}" type="doc">
      <dgm:prSet loTypeId="urn:microsoft.com/office/officeart/2008/layout/CaptionedPictures" loCatId="picture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id-ID"/>
        </a:p>
      </dgm:t>
    </dgm:pt>
    <dgm:pt modelId="{9BFC6E60-362D-4A03-8542-151994410D00}">
      <dgm:prSet phldrT="[Text]"/>
      <dgm:spPr/>
      <dgm:t>
        <a:bodyPr/>
        <a:lstStyle/>
        <a:p>
          <a:r>
            <a:rPr lang="id-ID" dirty="0"/>
            <a:t>Integritas</a:t>
          </a:r>
        </a:p>
      </dgm:t>
    </dgm:pt>
    <dgm:pt modelId="{1AE56E24-5AD7-4972-98AD-39A1A48F109C}" type="parTrans" cxnId="{EBED8F3B-0A62-4A03-963F-159F701F0287}">
      <dgm:prSet/>
      <dgm:spPr/>
      <dgm:t>
        <a:bodyPr/>
        <a:lstStyle/>
        <a:p>
          <a:endParaRPr lang="id-ID"/>
        </a:p>
      </dgm:t>
    </dgm:pt>
    <dgm:pt modelId="{5CB138B1-B083-41EC-B1DA-408CA81DC0F3}" type="sibTrans" cxnId="{EBED8F3B-0A62-4A03-963F-159F701F0287}">
      <dgm:prSet/>
      <dgm:spPr/>
      <dgm:t>
        <a:bodyPr/>
        <a:lstStyle/>
        <a:p>
          <a:endParaRPr lang="id-ID"/>
        </a:p>
      </dgm:t>
    </dgm:pt>
    <dgm:pt modelId="{EA71315C-4FED-45E1-A465-4F90BEC0098E}">
      <dgm:prSet phldrT="[Text]"/>
      <dgm:spPr/>
      <dgm:t>
        <a:bodyPr/>
        <a:lstStyle/>
        <a:p>
          <a:r>
            <a:rPr lang="id-ID" dirty="0"/>
            <a:t>Produktivitas</a:t>
          </a:r>
        </a:p>
      </dgm:t>
    </dgm:pt>
    <dgm:pt modelId="{7A5F7CCE-3747-4343-957E-72568E5485C7}" type="parTrans" cxnId="{FE9047BF-341F-4D21-A8ED-3CA26DFC89FF}">
      <dgm:prSet/>
      <dgm:spPr/>
      <dgm:t>
        <a:bodyPr/>
        <a:lstStyle/>
        <a:p>
          <a:endParaRPr lang="id-ID"/>
        </a:p>
      </dgm:t>
    </dgm:pt>
    <dgm:pt modelId="{3BBFBADE-914B-4A1E-B1A1-4AD2848771EA}" type="sibTrans" cxnId="{FE9047BF-341F-4D21-A8ED-3CA26DFC89FF}">
      <dgm:prSet/>
      <dgm:spPr/>
      <dgm:t>
        <a:bodyPr/>
        <a:lstStyle/>
        <a:p>
          <a:endParaRPr lang="id-ID"/>
        </a:p>
      </dgm:t>
    </dgm:pt>
    <dgm:pt modelId="{BBF36737-0895-4A23-9AE3-E88B25DF160A}">
      <dgm:prSet phldrT="[Text]"/>
      <dgm:spPr/>
      <dgm:t>
        <a:bodyPr/>
        <a:lstStyle/>
        <a:p>
          <a:r>
            <a:rPr lang="id-ID" dirty="0"/>
            <a:t>Tanggung Jawab</a:t>
          </a:r>
        </a:p>
      </dgm:t>
    </dgm:pt>
    <dgm:pt modelId="{09DBB027-B8F9-443F-9E2E-197D4E95C5C9}" type="parTrans" cxnId="{768230AC-96C0-4CBC-949A-65BDFD75A0C9}">
      <dgm:prSet/>
      <dgm:spPr/>
      <dgm:t>
        <a:bodyPr/>
        <a:lstStyle/>
        <a:p>
          <a:endParaRPr lang="id-ID"/>
        </a:p>
      </dgm:t>
    </dgm:pt>
    <dgm:pt modelId="{46430193-D67A-42BA-B492-4D3EEEC8EE84}" type="sibTrans" cxnId="{768230AC-96C0-4CBC-949A-65BDFD75A0C9}">
      <dgm:prSet/>
      <dgm:spPr/>
      <dgm:t>
        <a:bodyPr/>
        <a:lstStyle/>
        <a:p>
          <a:endParaRPr lang="id-ID"/>
        </a:p>
      </dgm:t>
    </dgm:pt>
    <dgm:pt modelId="{6052E896-66AF-4396-AD6B-679A22B2C63C}">
      <dgm:prSet phldrT="[Text]"/>
      <dgm:spPr/>
      <dgm:t>
        <a:bodyPr/>
        <a:lstStyle/>
        <a:p>
          <a:r>
            <a:rPr lang="id-ID" dirty="0"/>
            <a:t>Pelayanan Prima</a:t>
          </a:r>
        </a:p>
      </dgm:t>
    </dgm:pt>
    <dgm:pt modelId="{6FE3702D-7AD5-43BA-8256-C8418A46AC0E}" type="parTrans" cxnId="{4A4E812F-C8C2-4999-A8B3-FDE3F19BE58B}">
      <dgm:prSet/>
      <dgm:spPr/>
      <dgm:t>
        <a:bodyPr/>
        <a:lstStyle/>
        <a:p>
          <a:endParaRPr lang="id-ID"/>
        </a:p>
      </dgm:t>
    </dgm:pt>
    <dgm:pt modelId="{9692766A-CBB7-4D9D-BBC0-BC21051067A9}" type="sibTrans" cxnId="{4A4E812F-C8C2-4999-A8B3-FDE3F19BE58B}">
      <dgm:prSet/>
      <dgm:spPr/>
      <dgm:t>
        <a:bodyPr/>
        <a:lstStyle/>
        <a:p>
          <a:endParaRPr lang="id-ID"/>
        </a:p>
      </dgm:t>
    </dgm:pt>
    <dgm:pt modelId="{6EB15E6B-C80B-4AAC-BCCB-21610D3E7601}" type="pres">
      <dgm:prSet presAssocID="{525270D3-1C17-4376-BFC5-B681F5554661}" presName="Name0" presStyleCnt="0">
        <dgm:presLayoutVars>
          <dgm:chMax/>
          <dgm:chPref/>
          <dgm:dir/>
        </dgm:presLayoutVars>
      </dgm:prSet>
      <dgm:spPr/>
    </dgm:pt>
    <dgm:pt modelId="{C2933001-3C6B-4D46-963F-2FF1B96E8A23}" type="pres">
      <dgm:prSet presAssocID="{9BFC6E60-362D-4A03-8542-151994410D00}" presName="composite" presStyleCnt="0">
        <dgm:presLayoutVars>
          <dgm:chMax val="1"/>
          <dgm:chPref val="1"/>
        </dgm:presLayoutVars>
      </dgm:prSet>
      <dgm:spPr/>
    </dgm:pt>
    <dgm:pt modelId="{74D09898-12DD-41BA-864D-82405A5F821D}" type="pres">
      <dgm:prSet presAssocID="{9BFC6E60-362D-4A03-8542-151994410D00}" presName="Accent" presStyleLbl="trAlignAcc1" presStyleIdx="0" presStyleCnt="4">
        <dgm:presLayoutVars>
          <dgm:chMax val="0"/>
          <dgm:chPref val="0"/>
        </dgm:presLayoutVars>
      </dgm:prSet>
      <dgm:spPr>
        <a:ln>
          <a:solidFill>
            <a:srgbClr val="00B0F0"/>
          </a:solidFill>
        </a:ln>
      </dgm:spPr>
    </dgm:pt>
    <dgm:pt modelId="{B55D6994-A10B-41F0-9F9C-F3F54F54CBA0}" type="pres">
      <dgm:prSet presAssocID="{9BFC6E60-362D-4A03-8542-151994410D00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E8ED14D-D898-4BE8-904C-8A96DB963849}" type="pres">
      <dgm:prSet presAssocID="{9BFC6E60-362D-4A03-8542-151994410D00}" presName="ChildComposite" presStyleCnt="0"/>
      <dgm:spPr/>
    </dgm:pt>
    <dgm:pt modelId="{D0705A62-7693-4670-9856-C9F940F490E2}" type="pres">
      <dgm:prSet presAssocID="{9BFC6E60-362D-4A03-8542-151994410D0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2F14510-C435-48D2-A9CF-C7E5BEFDBE03}" type="pres">
      <dgm:prSet presAssocID="{9BFC6E60-362D-4A03-8542-151994410D00}" presName="Parent" presStyleLbl="revTx" presStyleIdx="0" presStyleCnt="4">
        <dgm:presLayoutVars>
          <dgm:chMax val="1"/>
          <dgm:chPref val="0"/>
          <dgm:bulletEnabled val="1"/>
        </dgm:presLayoutVars>
      </dgm:prSet>
      <dgm:spPr/>
    </dgm:pt>
    <dgm:pt modelId="{0492F5A7-26CD-442B-AAA3-F0AD15F10E9F}" type="pres">
      <dgm:prSet presAssocID="{5CB138B1-B083-41EC-B1DA-408CA81DC0F3}" presName="sibTrans" presStyleCnt="0"/>
      <dgm:spPr/>
    </dgm:pt>
    <dgm:pt modelId="{76101AC8-CA4B-4618-8C6B-5ED1E24F7FAD}" type="pres">
      <dgm:prSet presAssocID="{EA71315C-4FED-45E1-A465-4F90BEC0098E}" presName="composite" presStyleCnt="0">
        <dgm:presLayoutVars>
          <dgm:chMax val="1"/>
          <dgm:chPref val="1"/>
        </dgm:presLayoutVars>
      </dgm:prSet>
      <dgm:spPr/>
    </dgm:pt>
    <dgm:pt modelId="{D20849AC-C027-4F35-9585-67FBC25304E3}" type="pres">
      <dgm:prSet presAssocID="{EA71315C-4FED-45E1-A465-4F90BEC0098E}" presName="Accent" presStyleLbl="trAlignAcc1" presStyleIdx="1" presStyleCnt="4">
        <dgm:presLayoutVars>
          <dgm:chMax val="0"/>
          <dgm:chPref val="0"/>
        </dgm:presLayoutVars>
      </dgm:prSet>
      <dgm:spPr>
        <a:ln>
          <a:solidFill>
            <a:srgbClr val="00B0F0"/>
          </a:solidFill>
        </a:ln>
      </dgm:spPr>
    </dgm:pt>
    <dgm:pt modelId="{F994A414-5F98-4AAF-BC7F-D15D3B1724B2}" type="pres">
      <dgm:prSet presAssocID="{EA71315C-4FED-45E1-A465-4F90BEC0098E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0E124EBF-B675-4F61-8072-6DC70891C092}" type="pres">
      <dgm:prSet presAssocID="{EA71315C-4FED-45E1-A465-4F90BEC0098E}" presName="ChildComposite" presStyleCnt="0"/>
      <dgm:spPr/>
    </dgm:pt>
    <dgm:pt modelId="{B2E4EA95-4B36-439A-AC3D-32ABD2ECF2E3}" type="pres">
      <dgm:prSet presAssocID="{EA71315C-4FED-45E1-A465-4F90BEC0098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BA61715-A3C2-4599-9487-0F4CF8EAEAB1}" type="pres">
      <dgm:prSet presAssocID="{EA71315C-4FED-45E1-A465-4F90BEC0098E}" presName="Parent" presStyleLbl="revTx" presStyleIdx="1" presStyleCnt="4">
        <dgm:presLayoutVars>
          <dgm:chMax val="1"/>
          <dgm:chPref val="0"/>
          <dgm:bulletEnabled val="1"/>
        </dgm:presLayoutVars>
      </dgm:prSet>
      <dgm:spPr/>
    </dgm:pt>
    <dgm:pt modelId="{6B11BED0-9C3A-49F6-8852-740B25D2F228}" type="pres">
      <dgm:prSet presAssocID="{3BBFBADE-914B-4A1E-B1A1-4AD2848771EA}" presName="sibTrans" presStyleCnt="0"/>
      <dgm:spPr/>
    </dgm:pt>
    <dgm:pt modelId="{E9FEF755-EA00-4037-A50F-8C6E76B3B081}" type="pres">
      <dgm:prSet presAssocID="{BBF36737-0895-4A23-9AE3-E88B25DF160A}" presName="composite" presStyleCnt="0">
        <dgm:presLayoutVars>
          <dgm:chMax val="1"/>
          <dgm:chPref val="1"/>
        </dgm:presLayoutVars>
      </dgm:prSet>
      <dgm:spPr/>
    </dgm:pt>
    <dgm:pt modelId="{D8191F63-24E7-4239-92D2-9D8CB7AABCD8}" type="pres">
      <dgm:prSet presAssocID="{BBF36737-0895-4A23-9AE3-E88B25DF160A}" presName="Accent" presStyleLbl="trAlignAcc1" presStyleIdx="2" presStyleCnt="4">
        <dgm:presLayoutVars>
          <dgm:chMax val="0"/>
          <dgm:chPref val="0"/>
        </dgm:presLayoutVars>
      </dgm:prSet>
      <dgm:spPr>
        <a:ln>
          <a:solidFill>
            <a:srgbClr val="00B0F0"/>
          </a:solidFill>
        </a:ln>
      </dgm:spPr>
    </dgm:pt>
    <dgm:pt modelId="{DC85BFE0-3E04-47CE-B554-A4A9320A0111}" type="pres">
      <dgm:prSet presAssocID="{BBF36737-0895-4A23-9AE3-E88B25DF160A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7C2EABA-8720-4F5B-A223-25605E4E4F21}" type="pres">
      <dgm:prSet presAssocID="{BBF36737-0895-4A23-9AE3-E88B25DF160A}" presName="ChildComposite" presStyleCnt="0"/>
      <dgm:spPr/>
    </dgm:pt>
    <dgm:pt modelId="{D62AC6E7-FDA6-4F9F-9DEA-A0E4136E513B}" type="pres">
      <dgm:prSet presAssocID="{BBF36737-0895-4A23-9AE3-E88B25DF160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4747C37-452D-4226-975F-9FB0D92460E4}" type="pres">
      <dgm:prSet presAssocID="{BBF36737-0895-4A23-9AE3-E88B25DF160A}" presName="Parent" presStyleLbl="revTx" presStyleIdx="2" presStyleCnt="4">
        <dgm:presLayoutVars>
          <dgm:chMax val="1"/>
          <dgm:chPref val="0"/>
          <dgm:bulletEnabled val="1"/>
        </dgm:presLayoutVars>
      </dgm:prSet>
      <dgm:spPr/>
    </dgm:pt>
    <dgm:pt modelId="{FA5FAC74-522B-4C90-907D-CCF1FA487804}" type="pres">
      <dgm:prSet presAssocID="{46430193-D67A-42BA-B492-4D3EEEC8EE84}" presName="sibTrans" presStyleCnt="0"/>
      <dgm:spPr/>
    </dgm:pt>
    <dgm:pt modelId="{732EF73F-AEF1-4087-B546-C60C465CD1E5}" type="pres">
      <dgm:prSet presAssocID="{6052E896-66AF-4396-AD6B-679A22B2C63C}" presName="composite" presStyleCnt="0">
        <dgm:presLayoutVars>
          <dgm:chMax val="1"/>
          <dgm:chPref val="1"/>
        </dgm:presLayoutVars>
      </dgm:prSet>
      <dgm:spPr/>
    </dgm:pt>
    <dgm:pt modelId="{DB5C933E-58AB-498D-8C98-687038F7EE1C}" type="pres">
      <dgm:prSet presAssocID="{6052E896-66AF-4396-AD6B-679A22B2C63C}" presName="Accent" presStyleLbl="trAlignAcc1" presStyleIdx="3" presStyleCnt="4">
        <dgm:presLayoutVars>
          <dgm:chMax val="0"/>
          <dgm:chPref val="0"/>
        </dgm:presLayoutVars>
      </dgm:prSet>
      <dgm:spPr>
        <a:ln>
          <a:solidFill>
            <a:srgbClr val="00B0F0"/>
          </a:solidFill>
        </a:ln>
      </dgm:spPr>
    </dgm:pt>
    <dgm:pt modelId="{3BD84B9F-D3A6-464C-A5DD-21705BF4F755}" type="pres">
      <dgm:prSet presAssocID="{6052E896-66AF-4396-AD6B-679A22B2C63C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D89280F-FB54-4BCE-AA9B-3A48FF6EA2BF}" type="pres">
      <dgm:prSet presAssocID="{6052E896-66AF-4396-AD6B-679A22B2C63C}" presName="ChildComposite" presStyleCnt="0"/>
      <dgm:spPr/>
    </dgm:pt>
    <dgm:pt modelId="{B75BDB59-DB87-49FE-AA8A-1ECC8739A21C}" type="pres">
      <dgm:prSet presAssocID="{6052E896-66AF-4396-AD6B-679A22B2C63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2B8F88F-FD7C-44E5-8564-DEDDE9320B72}" type="pres">
      <dgm:prSet presAssocID="{6052E896-66AF-4396-AD6B-679A22B2C63C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0A4BAD27-B74E-4593-968C-C1138295A083}" type="presOf" srcId="{EA71315C-4FED-45E1-A465-4F90BEC0098E}" destId="{6BA61715-A3C2-4599-9487-0F4CF8EAEAB1}" srcOrd="0" destOrd="0" presId="urn:microsoft.com/office/officeart/2008/layout/CaptionedPictures"/>
    <dgm:cxn modelId="{FF15E32D-D6B2-40E8-BF26-8B27DF71FD67}" type="presOf" srcId="{BBF36737-0895-4A23-9AE3-E88B25DF160A}" destId="{04747C37-452D-4226-975F-9FB0D92460E4}" srcOrd="0" destOrd="0" presId="urn:microsoft.com/office/officeart/2008/layout/CaptionedPictures"/>
    <dgm:cxn modelId="{4A4E812F-C8C2-4999-A8B3-FDE3F19BE58B}" srcId="{525270D3-1C17-4376-BFC5-B681F5554661}" destId="{6052E896-66AF-4396-AD6B-679A22B2C63C}" srcOrd="3" destOrd="0" parTransId="{6FE3702D-7AD5-43BA-8256-C8418A46AC0E}" sibTransId="{9692766A-CBB7-4D9D-BBC0-BC21051067A9}"/>
    <dgm:cxn modelId="{EBED8F3B-0A62-4A03-963F-159F701F0287}" srcId="{525270D3-1C17-4376-BFC5-B681F5554661}" destId="{9BFC6E60-362D-4A03-8542-151994410D00}" srcOrd="0" destOrd="0" parTransId="{1AE56E24-5AD7-4972-98AD-39A1A48F109C}" sibTransId="{5CB138B1-B083-41EC-B1DA-408CA81DC0F3}"/>
    <dgm:cxn modelId="{A78A278F-C039-4A2B-B5BA-9E7186432671}" type="presOf" srcId="{6052E896-66AF-4396-AD6B-679A22B2C63C}" destId="{E2B8F88F-FD7C-44E5-8564-DEDDE9320B72}" srcOrd="0" destOrd="0" presId="urn:microsoft.com/office/officeart/2008/layout/CaptionedPictures"/>
    <dgm:cxn modelId="{768230AC-96C0-4CBC-949A-65BDFD75A0C9}" srcId="{525270D3-1C17-4376-BFC5-B681F5554661}" destId="{BBF36737-0895-4A23-9AE3-E88B25DF160A}" srcOrd="2" destOrd="0" parTransId="{09DBB027-B8F9-443F-9E2E-197D4E95C5C9}" sibTransId="{46430193-D67A-42BA-B492-4D3EEEC8EE84}"/>
    <dgm:cxn modelId="{FE9047BF-341F-4D21-A8ED-3CA26DFC89FF}" srcId="{525270D3-1C17-4376-BFC5-B681F5554661}" destId="{EA71315C-4FED-45E1-A465-4F90BEC0098E}" srcOrd="1" destOrd="0" parTransId="{7A5F7CCE-3747-4343-957E-72568E5485C7}" sibTransId="{3BBFBADE-914B-4A1E-B1A1-4AD2848771EA}"/>
    <dgm:cxn modelId="{6EF23EF0-1415-4FD3-98DA-BC80D129CC2F}" type="presOf" srcId="{9BFC6E60-362D-4A03-8542-151994410D00}" destId="{82F14510-C435-48D2-A9CF-C7E5BEFDBE03}" srcOrd="0" destOrd="0" presId="urn:microsoft.com/office/officeart/2008/layout/CaptionedPictures"/>
    <dgm:cxn modelId="{1B2B3BF1-A30F-49A4-B172-BC640FFBC7C9}" type="presOf" srcId="{525270D3-1C17-4376-BFC5-B681F5554661}" destId="{6EB15E6B-C80B-4AAC-BCCB-21610D3E7601}" srcOrd="0" destOrd="0" presId="urn:microsoft.com/office/officeart/2008/layout/CaptionedPictures"/>
    <dgm:cxn modelId="{350B346A-9B2D-409F-8B80-971E5F3BC079}" type="presParOf" srcId="{6EB15E6B-C80B-4AAC-BCCB-21610D3E7601}" destId="{C2933001-3C6B-4D46-963F-2FF1B96E8A23}" srcOrd="0" destOrd="0" presId="urn:microsoft.com/office/officeart/2008/layout/CaptionedPictures"/>
    <dgm:cxn modelId="{E968A227-F59B-433B-8A9B-9D9F12D36B25}" type="presParOf" srcId="{C2933001-3C6B-4D46-963F-2FF1B96E8A23}" destId="{74D09898-12DD-41BA-864D-82405A5F821D}" srcOrd="0" destOrd="0" presId="urn:microsoft.com/office/officeart/2008/layout/CaptionedPictures"/>
    <dgm:cxn modelId="{43AC5E10-9733-4702-8B99-14935E0F1852}" type="presParOf" srcId="{C2933001-3C6B-4D46-963F-2FF1B96E8A23}" destId="{B55D6994-A10B-41F0-9F9C-F3F54F54CBA0}" srcOrd="1" destOrd="0" presId="urn:microsoft.com/office/officeart/2008/layout/CaptionedPictures"/>
    <dgm:cxn modelId="{2F8922A9-962A-4C46-85D1-0F62EA1379C1}" type="presParOf" srcId="{C2933001-3C6B-4D46-963F-2FF1B96E8A23}" destId="{CE8ED14D-D898-4BE8-904C-8A96DB963849}" srcOrd="2" destOrd="0" presId="urn:microsoft.com/office/officeart/2008/layout/CaptionedPictures"/>
    <dgm:cxn modelId="{BE2D0038-5010-4FF3-8375-69581C6D7703}" type="presParOf" srcId="{CE8ED14D-D898-4BE8-904C-8A96DB963849}" destId="{D0705A62-7693-4670-9856-C9F940F490E2}" srcOrd="0" destOrd="0" presId="urn:microsoft.com/office/officeart/2008/layout/CaptionedPictures"/>
    <dgm:cxn modelId="{1C722AB6-E1E6-4074-A1E2-B14E394D8755}" type="presParOf" srcId="{CE8ED14D-D898-4BE8-904C-8A96DB963849}" destId="{82F14510-C435-48D2-A9CF-C7E5BEFDBE03}" srcOrd="1" destOrd="0" presId="urn:microsoft.com/office/officeart/2008/layout/CaptionedPictures"/>
    <dgm:cxn modelId="{E3016386-F8C4-4AD9-B779-BEAD002D7D81}" type="presParOf" srcId="{6EB15E6B-C80B-4AAC-BCCB-21610D3E7601}" destId="{0492F5A7-26CD-442B-AAA3-F0AD15F10E9F}" srcOrd="1" destOrd="0" presId="urn:microsoft.com/office/officeart/2008/layout/CaptionedPictures"/>
    <dgm:cxn modelId="{D0702428-30DB-4E02-97DB-06EFD731EDD7}" type="presParOf" srcId="{6EB15E6B-C80B-4AAC-BCCB-21610D3E7601}" destId="{76101AC8-CA4B-4618-8C6B-5ED1E24F7FAD}" srcOrd="2" destOrd="0" presId="urn:microsoft.com/office/officeart/2008/layout/CaptionedPictures"/>
    <dgm:cxn modelId="{B01FB281-0316-45CE-8FFB-4E26FDFE5F01}" type="presParOf" srcId="{76101AC8-CA4B-4618-8C6B-5ED1E24F7FAD}" destId="{D20849AC-C027-4F35-9585-67FBC25304E3}" srcOrd="0" destOrd="0" presId="urn:microsoft.com/office/officeart/2008/layout/CaptionedPictures"/>
    <dgm:cxn modelId="{970DD97A-8434-4CDD-90F9-33CB3EC00E4B}" type="presParOf" srcId="{76101AC8-CA4B-4618-8C6B-5ED1E24F7FAD}" destId="{F994A414-5F98-4AAF-BC7F-D15D3B1724B2}" srcOrd="1" destOrd="0" presId="urn:microsoft.com/office/officeart/2008/layout/CaptionedPictures"/>
    <dgm:cxn modelId="{007B18D1-107B-4795-A78E-DB4E39E32924}" type="presParOf" srcId="{76101AC8-CA4B-4618-8C6B-5ED1E24F7FAD}" destId="{0E124EBF-B675-4F61-8072-6DC70891C092}" srcOrd="2" destOrd="0" presId="urn:microsoft.com/office/officeart/2008/layout/CaptionedPictures"/>
    <dgm:cxn modelId="{BD80D8E6-AB99-43F1-B247-E9791D3BE76E}" type="presParOf" srcId="{0E124EBF-B675-4F61-8072-6DC70891C092}" destId="{B2E4EA95-4B36-439A-AC3D-32ABD2ECF2E3}" srcOrd="0" destOrd="0" presId="urn:microsoft.com/office/officeart/2008/layout/CaptionedPictures"/>
    <dgm:cxn modelId="{CEDD1540-9ECE-4254-847F-82EA25FFAEA8}" type="presParOf" srcId="{0E124EBF-B675-4F61-8072-6DC70891C092}" destId="{6BA61715-A3C2-4599-9487-0F4CF8EAEAB1}" srcOrd="1" destOrd="0" presId="urn:microsoft.com/office/officeart/2008/layout/CaptionedPictures"/>
    <dgm:cxn modelId="{A0272F98-9BA5-454B-993D-E9521AA75B4B}" type="presParOf" srcId="{6EB15E6B-C80B-4AAC-BCCB-21610D3E7601}" destId="{6B11BED0-9C3A-49F6-8852-740B25D2F228}" srcOrd="3" destOrd="0" presId="urn:microsoft.com/office/officeart/2008/layout/CaptionedPictures"/>
    <dgm:cxn modelId="{0F514E0C-3882-4095-9E13-17CEE6163A6E}" type="presParOf" srcId="{6EB15E6B-C80B-4AAC-BCCB-21610D3E7601}" destId="{E9FEF755-EA00-4037-A50F-8C6E76B3B081}" srcOrd="4" destOrd="0" presId="urn:microsoft.com/office/officeart/2008/layout/CaptionedPictures"/>
    <dgm:cxn modelId="{08BF908A-CB56-40F1-8094-A95A7212A95E}" type="presParOf" srcId="{E9FEF755-EA00-4037-A50F-8C6E76B3B081}" destId="{D8191F63-24E7-4239-92D2-9D8CB7AABCD8}" srcOrd="0" destOrd="0" presId="urn:microsoft.com/office/officeart/2008/layout/CaptionedPictures"/>
    <dgm:cxn modelId="{8C986AB5-2779-4D65-BB44-1AE8B72A7F66}" type="presParOf" srcId="{E9FEF755-EA00-4037-A50F-8C6E76B3B081}" destId="{DC85BFE0-3E04-47CE-B554-A4A9320A0111}" srcOrd="1" destOrd="0" presId="urn:microsoft.com/office/officeart/2008/layout/CaptionedPictures"/>
    <dgm:cxn modelId="{50B2DD06-78C7-4EE3-B9B4-9D85A8086AF8}" type="presParOf" srcId="{E9FEF755-EA00-4037-A50F-8C6E76B3B081}" destId="{77C2EABA-8720-4F5B-A223-25605E4E4F21}" srcOrd="2" destOrd="0" presId="urn:microsoft.com/office/officeart/2008/layout/CaptionedPictures"/>
    <dgm:cxn modelId="{0FFA5020-D764-48D7-81AB-F3C4EF703E24}" type="presParOf" srcId="{77C2EABA-8720-4F5B-A223-25605E4E4F21}" destId="{D62AC6E7-FDA6-4F9F-9DEA-A0E4136E513B}" srcOrd="0" destOrd="0" presId="urn:microsoft.com/office/officeart/2008/layout/CaptionedPictures"/>
    <dgm:cxn modelId="{7497A2F8-A2D6-4B85-8775-E4C91175047C}" type="presParOf" srcId="{77C2EABA-8720-4F5B-A223-25605E4E4F21}" destId="{04747C37-452D-4226-975F-9FB0D92460E4}" srcOrd="1" destOrd="0" presId="urn:microsoft.com/office/officeart/2008/layout/CaptionedPictures"/>
    <dgm:cxn modelId="{C47382A4-5FC3-4753-9CAD-84E03EBE7E6C}" type="presParOf" srcId="{6EB15E6B-C80B-4AAC-BCCB-21610D3E7601}" destId="{FA5FAC74-522B-4C90-907D-CCF1FA487804}" srcOrd="5" destOrd="0" presId="urn:microsoft.com/office/officeart/2008/layout/CaptionedPictures"/>
    <dgm:cxn modelId="{2D99DD1A-45BD-4C0F-9A79-A7B4C6445AF3}" type="presParOf" srcId="{6EB15E6B-C80B-4AAC-BCCB-21610D3E7601}" destId="{732EF73F-AEF1-4087-B546-C60C465CD1E5}" srcOrd="6" destOrd="0" presId="urn:microsoft.com/office/officeart/2008/layout/CaptionedPictures"/>
    <dgm:cxn modelId="{5846FE7F-1986-4AA0-9FFD-B41CD8423EB0}" type="presParOf" srcId="{732EF73F-AEF1-4087-B546-C60C465CD1E5}" destId="{DB5C933E-58AB-498D-8C98-687038F7EE1C}" srcOrd="0" destOrd="0" presId="urn:microsoft.com/office/officeart/2008/layout/CaptionedPictures"/>
    <dgm:cxn modelId="{2F9EEF96-81BA-4FF7-9A50-09F59792A646}" type="presParOf" srcId="{732EF73F-AEF1-4087-B546-C60C465CD1E5}" destId="{3BD84B9F-D3A6-464C-A5DD-21705BF4F755}" srcOrd="1" destOrd="0" presId="urn:microsoft.com/office/officeart/2008/layout/CaptionedPictures"/>
    <dgm:cxn modelId="{D679FE23-7A7E-42A2-B03B-AE96F969A352}" type="presParOf" srcId="{732EF73F-AEF1-4087-B546-C60C465CD1E5}" destId="{9D89280F-FB54-4BCE-AA9B-3A48FF6EA2BF}" srcOrd="2" destOrd="0" presId="urn:microsoft.com/office/officeart/2008/layout/CaptionedPictures"/>
    <dgm:cxn modelId="{5C72968D-2CE2-420F-A4E6-785D896CFFCD}" type="presParOf" srcId="{9D89280F-FB54-4BCE-AA9B-3A48FF6EA2BF}" destId="{B75BDB59-DB87-49FE-AA8A-1ECC8739A21C}" srcOrd="0" destOrd="0" presId="urn:microsoft.com/office/officeart/2008/layout/CaptionedPictures"/>
    <dgm:cxn modelId="{86C3B95D-4B33-4449-97A3-28480F076AF1}" type="presParOf" srcId="{9D89280F-FB54-4BCE-AA9B-3A48FF6EA2BF}" destId="{E2B8F88F-FD7C-44E5-8564-DEDDE9320B7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65FD01-A0C0-4660-8115-0D00373A759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E4C8DF-AF80-4D45-BA9C-D28CB2BA6572}">
      <dgm:prSet phldrT="[Text]" custT="1"/>
      <dgm:spPr/>
      <dgm:t>
        <a:bodyPr/>
        <a:lstStyle/>
        <a:p>
          <a:r>
            <a:rPr lang="id-ID" sz="1350" b="1" dirty="0">
              <a:solidFill>
                <a:schemeClr val="bg1"/>
              </a:solidFill>
            </a:rPr>
            <a:t>P</a:t>
          </a:r>
          <a:r>
            <a:rPr lang="af-ZA" sz="1350" b="1" dirty="0">
              <a:solidFill>
                <a:schemeClr val="bg1"/>
              </a:solidFill>
            </a:rPr>
            <a:t>emerintahan belum bersih, kurang akuntabel dan berkinerja rendah</a:t>
          </a:r>
          <a:endParaRPr lang="en-US" sz="1350" dirty="0">
            <a:solidFill>
              <a:schemeClr val="bg1"/>
            </a:solidFill>
          </a:endParaRPr>
        </a:p>
      </dgm:t>
    </dgm:pt>
    <dgm:pt modelId="{82DAD700-276F-4430-86A8-9D499F0CC435}" type="parTrans" cxnId="{AFC241CF-379B-4926-B21A-ECA65D7FE26D}">
      <dgm:prSet/>
      <dgm:spPr/>
      <dgm:t>
        <a:bodyPr/>
        <a:lstStyle/>
        <a:p>
          <a:endParaRPr lang="en-US" sz="1350">
            <a:solidFill>
              <a:schemeClr val="tx1"/>
            </a:solidFill>
          </a:endParaRPr>
        </a:p>
      </dgm:t>
    </dgm:pt>
    <dgm:pt modelId="{3F7C4A89-A4D4-479F-A1B4-155C096A491C}" type="sibTrans" cxnId="{AFC241CF-379B-4926-B21A-ECA65D7FE26D}">
      <dgm:prSet/>
      <dgm:spPr/>
      <dgm:t>
        <a:bodyPr/>
        <a:lstStyle/>
        <a:p>
          <a:endParaRPr lang="en-US" sz="1350">
            <a:solidFill>
              <a:schemeClr val="tx1"/>
            </a:solidFill>
          </a:endParaRPr>
        </a:p>
      </dgm:t>
    </dgm:pt>
    <dgm:pt modelId="{0DADB4F8-FF66-4641-BE81-C49DE4088CA9}">
      <dgm:prSet phldrT="[Text]" custT="1"/>
      <dgm:spPr>
        <a:solidFill>
          <a:srgbClr val="1C476E"/>
        </a:solidFill>
      </dgm:spPr>
      <dgm:t>
        <a:bodyPr/>
        <a:lstStyle/>
        <a:p>
          <a:r>
            <a:rPr lang="id-ID" sz="1350" b="1" dirty="0">
              <a:solidFill>
                <a:schemeClr val="bg1"/>
              </a:solidFill>
            </a:rPr>
            <a:t>P</a:t>
          </a:r>
          <a:r>
            <a:rPr lang="af-ZA" sz="1350" b="1" dirty="0">
              <a:solidFill>
                <a:schemeClr val="bg1"/>
              </a:solidFill>
            </a:rPr>
            <a:t>elayanan publik masih buruk</a:t>
          </a:r>
          <a:endParaRPr lang="en-US" sz="1350" dirty="0">
            <a:solidFill>
              <a:schemeClr val="bg1"/>
            </a:solidFill>
          </a:endParaRPr>
        </a:p>
      </dgm:t>
    </dgm:pt>
    <dgm:pt modelId="{43596027-8064-4566-B09F-56388578A2A7}" type="parTrans" cxnId="{D108CA6A-196A-4CF9-8E6D-16E6BC66F26F}">
      <dgm:prSet/>
      <dgm:spPr/>
      <dgm:t>
        <a:bodyPr/>
        <a:lstStyle/>
        <a:p>
          <a:endParaRPr lang="en-US" sz="1350">
            <a:solidFill>
              <a:schemeClr val="tx1"/>
            </a:solidFill>
          </a:endParaRPr>
        </a:p>
      </dgm:t>
    </dgm:pt>
    <dgm:pt modelId="{78A21B34-F213-4B80-9F5E-BE15E24E3563}" type="sibTrans" cxnId="{D108CA6A-196A-4CF9-8E6D-16E6BC66F26F}">
      <dgm:prSet/>
      <dgm:spPr/>
      <dgm:t>
        <a:bodyPr/>
        <a:lstStyle/>
        <a:p>
          <a:endParaRPr lang="en-US" sz="1350">
            <a:solidFill>
              <a:schemeClr val="tx1"/>
            </a:solidFill>
          </a:endParaRPr>
        </a:p>
      </dgm:t>
    </dgm:pt>
    <dgm:pt modelId="{595E8D0B-03E8-4DC8-BB18-FEEC92E5FC18}">
      <dgm:prSet phldrT="[Text]" custT="1"/>
      <dgm:spPr/>
      <dgm:t>
        <a:bodyPr/>
        <a:lstStyle/>
        <a:p>
          <a:r>
            <a:rPr lang="id-ID" sz="1350" b="1" dirty="0">
              <a:solidFill>
                <a:schemeClr val="bg1"/>
              </a:solidFill>
            </a:rPr>
            <a:t>P</a:t>
          </a:r>
          <a:r>
            <a:rPr lang="af-ZA" sz="1350" b="1" dirty="0">
              <a:solidFill>
                <a:schemeClr val="bg1"/>
              </a:solidFill>
            </a:rPr>
            <a:t>emerintahan belum efektif dan efisien</a:t>
          </a:r>
          <a:endParaRPr lang="en-US" sz="1350" dirty="0">
            <a:solidFill>
              <a:schemeClr val="bg1"/>
            </a:solidFill>
          </a:endParaRPr>
        </a:p>
      </dgm:t>
    </dgm:pt>
    <dgm:pt modelId="{68497785-ED82-464D-AAEC-A5AD45662B56}" type="parTrans" cxnId="{10B727A0-378E-41A9-969A-A3E9A9992108}">
      <dgm:prSet/>
      <dgm:spPr/>
      <dgm:t>
        <a:bodyPr/>
        <a:lstStyle/>
        <a:p>
          <a:endParaRPr lang="id-ID" sz="1350">
            <a:solidFill>
              <a:schemeClr val="tx1"/>
            </a:solidFill>
          </a:endParaRPr>
        </a:p>
      </dgm:t>
    </dgm:pt>
    <dgm:pt modelId="{0FF3980E-4651-469D-AE4D-4243BFDA579F}" type="sibTrans" cxnId="{10B727A0-378E-41A9-969A-A3E9A9992108}">
      <dgm:prSet/>
      <dgm:spPr/>
      <dgm:t>
        <a:bodyPr/>
        <a:lstStyle/>
        <a:p>
          <a:endParaRPr lang="id-ID" sz="1350">
            <a:solidFill>
              <a:schemeClr val="tx1"/>
            </a:solidFill>
          </a:endParaRPr>
        </a:p>
      </dgm:t>
    </dgm:pt>
    <dgm:pt modelId="{6E6E7F24-AC90-4716-BEED-CF43E9AF2307}" type="pres">
      <dgm:prSet presAssocID="{EC65FD01-A0C0-4660-8115-0D00373A759C}" presName="linear" presStyleCnt="0">
        <dgm:presLayoutVars>
          <dgm:animLvl val="lvl"/>
          <dgm:resizeHandles val="exact"/>
        </dgm:presLayoutVars>
      </dgm:prSet>
      <dgm:spPr/>
    </dgm:pt>
    <dgm:pt modelId="{C0F0311F-27CE-49FC-B105-61793F152F9A}" type="pres">
      <dgm:prSet presAssocID="{80E4C8DF-AF80-4D45-BA9C-D28CB2BA6572}" presName="parentText" presStyleLbl="node1" presStyleIdx="0" presStyleCnt="3" custScaleY="112204" custLinFactY="-4491" custLinFactNeighborY="-100000">
        <dgm:presLayoutVars>
          <dgm:chMax val="0"/>
          <dgm:bulletEnabled val="1"/>
        </dgm:presLayoutVars>
      </dgm:prSet>
      <dgm:spPr>
        <a:prstGeom prst="flowChartPunchedCard">
          <a:avLst/>
        </a:prstGeom>
      </dgm:spPr>
    </dgm:pt>
    <dgm:pt modelId="{4E7780E5-629C-41EC-B2AA-3E098A88AC5F}" type="pres">
      <dgm:prSet presAssocID="{3F7C4A89-A4D4-479F-A1B4-155C096A491C}" presName="spacer" presStyleCnt="0"/>
      <dgm:spPr/>
    </dgm:pt>
    <dgm:pt modelId="{CCD048BF-7B72-4FBC-809B-AF4F147CC28C}" type="pres">
      <dgm:prSet presAssocID="{595E8D0B-03E8-4DC8-BB18-FEEC92E5FC18}" presName="parentText" presStyleLbl="node1" presStyleIdx="1" presStyleCnt="3" custScaleY="72139" custLinFactNeighborY="6672">
        <dgm:presLayoutVars>
          <dgm:chMax val="0"/>
          <dgm:bulletEnabled val="1"/>
        </dgm:presLayoutVars>
      </dgm:prSet>
      <dgm:spPr>
        <a:prstGeom prst="flowChartPunchedCard">
          <a:avLst/>
        </a:prstGeom>
      </dgm:spPr>
    </dgm:pt>
    <dgm:pt modelId="{6227FD3F-8DD5-4FDE-AA56-1B2305E990AA}" type="pres">
      <dgm:prSet presAssocID="{0FF3980E-4651-469D-AE4D-4243BFDA579F}" presName="spacer" presStyleCnt="0"/>
      <dgm:spPr/>
    </dgm:pt>
    <dgm:pt modelId="{1B4677C0-5A27-4974-A65C-B4CFB665E78C}" type="pres">
      <dgm:prSet presAssocID="{0DADB4F8-FF66-4641-BE81-C49DE4088CA9}" presName="parentText" presStyleLbl="node1" presStyleIdx="2" presStyleCnt="3" custScaleY="72139" custLinFactY="14097" custLinFactNeighborY="100000">
        <dgm:presLayoutVars>
          <dgm:chMax val="0"/>
          <dgm:bulletEnabled val="1"/>
        </dgm:presLayoutVars>
      </dgm:prSet>
      <dgm:spPr>
        <a:prstGeom prst="flowChartPunchedCard">
          <a:avLst/>
        </a:prstGeom>
      </dgm:spPr>
    </dgm:pt>
  </dgm:ptLst>
  <dgm:cxnLst>
    <dgm:cxn modelId="{335A8507-5334-47F9-8151-5F90F176BFA3}" type="presOf" srcId="{EC65FD01-A0C0-4660-8115-0D00373A759C}" destId="{6E6E7F24-AC90-4716-BEED-CF43E9AF2307}" srcOrd="0" destOrd="0" presId="urn:microsoft.com/office/officeart/2005/8/layout/vList2"/>
    <dgm:cxn modelId="{B9DE3411-CBCC-4EB2-9787-70AB14304ECD}" type="presOf" srcId="{80E4C8DF-AF80-4D45-BA9C-D28CB2BA6572}" destId="{C0F0311F-27CE-49FC-B105-61793F152F9A}" srcOrd="0" destOrd="0" presId="urn:microsoft.com/office/officeart/2005/8/layout/vList2"/>
    <dgm:cxn modelId="{B401421E-6956-4639-8731-A0408BA14FDF}" type="presOf" srcId="{0DADB4F8-FF66-4641-BE81-C49DE4088CA9}" destId="{1B4677C0-5A27-4974-A65C-B4CFB665E78C}" srcOrd="0" destOrd="0" presId="urn:microsoft.com/office/officeart/2005/8/layout/vList2"/>
    <dgm:cxn modelId="{EBC4343C-056C-4A80-BD27-F57DBAE203FB}" type="presOf" srcId="{595E8D0B-03E8-4DC8-BB18-FEEC92E5FC18}" destId="{CCD048BF-7B72-4FBC-809B-AF4F147CC28C}" srcOrd="0" destOrd="0" presId="urn:microsoft.com/office/officeart/2005/8/layout/vList2"/>
    <dgm:cxn modelId="{D108CA6A-196A-4CF9-8E6D-16E6BC66F26F}" srcId="{EC65FD01-A0C0-4660-8115-0D00373A759C}" destId="{0DADB4F8-FF66-4641-BE81-C49DE4088CA9}" srcOrd="2" destOrd="0" parTransId="{43596027-8064-4566-B09F-56388578A2A7}" sibTransId="{78A21B34-F213-4B80-9F5E-BE15E24E3563}"/>
    <dgm:cxn modelId="{10B727A0-378E-41A9-969A-A3E9A9992108}" srcId="{EC65FD01-A0C0-4660-8115-0D00373A759C}" destId="{595E8D0B-03E8-4DC8-BB18-FEEC92E5FC18}" srcOrd="1" destOrd="0" parTransId="{68497785-ED82-464D-AAEC-A5AD45662B56}" sibTransId="{0FF3980E-4651-469D-AE4D-4243BFDA579F}"/>
    <dgm:cxn modelId="{AFC241CF-379B-4926-B21A-ECA65D7FE26D}" srcId="{EC65FD01-A0C0-4660-8115-0D00373A759C}" destId="{80E4C8DF-AF80-4D45-BA9C-D28CB2BA6572}" srcOrd="0" destOrd="0" parTransId="{82DAD700-276F-4430-86A8-9D499F0CC435}" sibTransId="{3F7C4A89-A4D4-479F-A1B4-155C096A491C}"/>
    <dgm:cxn modelId="{FBF43324-084A-45B4-948D-868519BD77A4}" type="presParOf" srcId="{6E6E7F24-AC90-4716-BEED-CF43E9AF2307}" destId="{C0F0311F-27CE-49FC-B105-61793F152F9A}" srcOrd="0" destOrd="0" presId="urn:microsoft.com/office/officeart/2005/8/layout/vList2"/>
    <dgm:cxn modelId="{6389B25B-87BF-4819-8CF0-5596DFF3C4E1}" type="presParOf" srcId="{6E6E7F24-AC90-4716-BEED-CF43E9AF2307}" destId="{4E7780E5-629C-41EC-B2AA-3E098A88AC5F}" srcOrd="1" destOrd="0" presId="urn:microsoft.com/office/officeart/2005/8/layout/vList2"/>
    <dgm:cxn modelId="{69984942-1420-4174-8C6B-CD377A2B8A48}" type="presParOf" srcId="{6E6E7F24-AC90-4716-BEED-CF43E9AF2307}" destId="{CCD048BF-7B72-4FBC-809B-AF4F147CC28C}" srcOrd="2" destOrd="0" presId="urn:microsoft.com/office/officeart/2005/8/layout/vList2"/>
    <dgm:cxn modelId="{645B78C8-D9CE-4EE5-B101-70941509B1C8}" type="presParOf" srcId="{6E6E7F24-AC90-4716-BEED-CF43E9AF2307}" destId="{6227FD3F-8DD5-4FDE-AA56-1B2305E990AA}" srcOrd="3" destOrd="0" presId="urn:microsoft.com/office/officeart/2005/8/layout/vList2"/>
    <dgm:cxn modelId="{EEB9E9A0-43A2-4CB1-B596-9DD9817993B3}" type="presParOf" srcId="{6E6E7F24-AC90-4716-BEED-CF43E9AF2307}" destId="{1B4677C0-5A27-4974-A65C-B4CFB665E78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65FD01-A0C0-4660-8115-0D00373A759C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0E4C8DF-AF80-4D45-BA9C-D28CB2BA6572}">
      <dgm:prSet phldrT="[Text]" custT="1"/>
      <dgm:spPr/>
      <dgm:t>
        <a:bodyPr/>
        <a:lstStyle/>
        <a:p>
          <a:r>
            <a:rPr lang="id-ID" sz="1350" b="1" dirty="0">
              <a:solidFill>
                <a:schemeClr val="bg1"/>
              </a:solidFill>
            </a:rPr>
            <a:t>P</a:t>
          </a:r>
          <a:r>
            <a:rPr lang="af-ZA" sz="1350" b="1" dirty="0">
              <a:solidFill>
                <a:schemeClr val="bg1"/>
              </a:solidFill>
            </a:rPr>
            <a:t>emerintahan yang efektif dan efisien</a:t>
          </a:r>
          <a:endParaRPr lang="en-US" sz="1350" dirty="0">
            <a:solidFill>
              <a:schemeClr val="bg1"/>
            </a:solidFill>
          </a:endParaRPr>
        </a:p>
      </dgm:t>
    </dgm:pt>
    <dgm:pt modelId="{82DAD700-276F-4430-86A8-9D499F0CC435}" type="parTrans" cxnId="{AFC241CF-379B-4926-B21A-ECA65D7FE26D}">
      <dgm:prSet/>
      <dgm:spPr/>
      <dgm:t>
        <a:bodyPr/>
        <a:lstStyle/>
        <a:p>
          <a:endParaRPr lang="en-US" sz="1350"/>
        </a:p>
      </dgm:t>
    </dgm:pt>
    <dgm:pt modelId="{3F7C4A89-A4D4-479F-A1B4-155C096A491C}" type="sibTrans" cxnId="{AFC241CF-379B-4926-B21A-ECA65D7FE26D}">
      <dgm:prSet/>
      <dgm:spPr/>
      <dgm:t>
        <a:bodyPr/>
        <a:lstStyle/>
        <a:p>
          <a:endParaRPr lang="en-US" sz="1350"/>
        </a:p>
      </dgm:t>
    </dgm:pt>
    <dgm:pt modelId="{7B56DFD1-AE50-4C7F-A45D-5613BE6CBD51}">
      <dgm:prSet phldrT="[Text]" custT="1"/>
      <dgm:spPr/>
      <dgm:t>
        <a:bodyPr/>
        <a:lstStyle/>
        <a:p>
          <a:r>
            <a:rPr lang="id-ID" sz="1350" b="1" dirty="0">
              <a:solidFill>
                <a:schemeClr val="bg1"/>
              </a:solidFill>
            </a:rPr>
            <a:t>P</a:t>
          </a:r>
          <a:r>
            <a:rPr lang="af-ZA" sz="1350" b="1" dirty="0">
              <a:solidFill>
                <a:schemeClr val="bg1"/>
              </a:solidFill>
            </a:rPr>
            <a:t>elayanan publik yang baik dan berkualitas</a:t>
          </a:r>
          <a:endParaRPr lang="en-US" sz="1350" dirty="0">
            <a:solidFill>
              <a:schemeClr val="bg1"/>
            </a:solidFill>
          </a:endParaRPr>
        </a:p>
      </dgm:t>
    </dgm:pt>
    <dgm:pt modelId="{33ADE887-F222-4184-A597-BCE2D6196230}" type="parTrans" cxnId="{C5FE6A3B-C331-47CF-A58D-22E297E5EB91}">
      <dgm:prSet/>
      <dgm:spPr/>
      <dgm:t>
        <a:bodyPr/>
        <a:lstStyle/>
        <a:p>
          <a:endParaRPr lang="en-US" sz="1350"/>
        </a:p>
      </dgm:t>
    </dgm:pt>
    <dgm:pt modelId="{62944802-F137-45FB-BEC1-7A76F443E6BB}" type="sibTrans" cxnId="{C5FE6A3B-C331-47CF-A58D-22E297E5EB91}">
      <dgm:prSet/>
      <dgm:spPr/>
      <dgm:t>
        <a:bodyPr/>
        <a:lstStyle/>
        <a:p>
          <a:endParaRPr lang="en-US" sz="1350"/>
        </a:p>
      </dgm:t>
    </dgm:pt>
    <dgm:pt modelId="{02F42D9B-C7F8-457D-9B25-35EABB87926F}">
      <dgm:prSet phldrT="[Text]" custT="1"/>
      <dgm:spPr/>
      <dgm:t>
        <a:bodyPr/>
        <a:lstStyle/>
        <a:p>
          <a:r>
            <a:rPr lang="id-ID" sz="1350" b="1" dirty="0">
              <a:solidFill>
                <a:schemeClr val="tx1"/>
              </a:solidFill>
            </a:rPr>
            <a:t>P</a:t>
          </a:r>
          <a:r>
            <a:rPr lang="af-ZA" sz="1350" b="1" dirty="0">
              <a:solidFill>
                <a:schemeClr val="tx1"/>
              </a:solidFill>
            </a:rPr>
            <a:t>emerintahan yang bersih, akuntabel dan berkinerja tinggi</a:t>
          </a:r>
          <a:endParaRPr lang="en-US" sz="1350" dirty="0">
            <a:solidFill>
              <a:schemeClr val="tx1"/>
            </a:solidFill>
          </a:endParaRPr>
        </a:p>
      </dgm:t>
    </dgm:pt>
    <dgm:pt modelId="{DF428022-8494-4E1C-89E1-53067BDE27F4}" type="parTrans" cxnId="{CD57CB6E-DCCD-4EF5-9C44-BDF6F22F2237}">
      <dgm:prSet/>
      <dgm:spPr/>
      <dgm:t>
        <a:bodyPr/>
        <a:lstStyle/>
        <a:p>
          <a:endParaRPr lang="id-ID" sz="1350"/>
        </a:p>
      </dgm:t>
    </dgm:pt>
    <dgm:pt modelId="{56F8B2C3-CE73-4DF8-89EB-7EA664A14C87}" type="sibTrans" cxnId="{CD57CB6E-DCCD-4EF5-9C44-BDF6F22F2237}">
      <dgm:prSet/>
      <dgm:spPr/>
      <dgm:t>
        <a:bodyPr/>
        <a:lstStyle/>
        <a:p>
          <a:endParaRPr lang="id-ID" sz="1350"/>
        </a:p>
      </dgm:t>
    </dgm:pt>
    <dgm:pt modelId="{6E6E7F24-AC90-4716-BEED-CF43E9AF2307}" type="pres">
      <dgm:prSet presAssocID="{EC65FD01-A0C0-4660-8115-0D00373A759C}" presName="linear" presStyleCnt="0">
        <dgm:presLayoutVars>
          <dgm:animLvl val="lvl"/>
          <dgm:resizeHandles val="exact"/>
        </dgm:presLayoutVars>
      </dgm:prSet>
      <dgm:spPr/>
    </dgm:pt>
    <dgm:pt modelId="{D3A9164D-8897-4F0C-B36C-904229D418EB}" type="pres">
      <dgm:prSet presAssocID="{02F42D9B-C7F8-457D-9B25-35EABB87926F}" presName="parentText" presStyleLbl="node1" presStyleIdx="0" presStyleCnt="3">
        <dgm:presLayoutVars>
          <dgm:chMax val="0"/>
          <dgm:bulletEnabled val="1"/>
        </dgm:presLayoutVars>
      </dgm:prSet>
      <dgm:spPr>
        <a:prstGeom prst="snip1Rect">
          <a:avLst/>
        </a:prstGeom>
      </dgm:spPr>
    </dgm:pt>
    <dgm:pt modelId="{E3BB82AC-FE8A-48EE-99DD-85F10B92FD4F}" type="pres">
      <dgm:prSet presAssocID="{56F8B2C3-CE73-4DF8-89EB-7EA664A14C87}" presName="spacer" presStyleCnt="0"/>
      <dgm:spPr/>
    </dgm:pt>
    <dgm:pt modelId="{C0F0311F-27CE-49FC-B105-61793F152F9A}" type="pres">
      <dgm:prSet presAssocID="{80E4C8DF-AF80-4D45-BA9C-D28CB2BA6572}" presName="parentText" presStyleLbl="node1" presStyleIdx="1" presStyleCnt="3">
        <dgm:presLayoutVars>
          <dgm:chMax val="0"/>
          <dgm:bulletEnabled val="1"/>
        </dgm:presLayoutVars>
      </dgm:prSet>
      <dgm:spPr>
        <a:prstGeom prst="snip1Rect">
          <a:avLst/>
        </a:prstGeom>
      </dgm:spPr>
    </dgm:pt>
    <dgm:pt modelId="{4E7780E5-629C-41EC-B2AA-3E098A88AC5F}" type="pres">
      <dgm:prSet presAssocID="{3F7C4A89-A4D4-479F-A1B4-155C096A491C}" presName="spacer" presStyleCnt="0"/>
      <dgm:spPr/>
    </dgm:pt>
    <dgm:pt modelId="{BDA1C456-630F-4EA2-BAEA-CC048EE8E2C1}" type="pres">
      <dgm:prSet presAssocID="{7B56DFD1-AE50-4C7F-A45D-5613BE6CBD51}" presName="parentText" presStyleLbl="node1" presStyleIdx="2" presStyleCnt="3">
        <dgm:presLayoutVars>
          <dgm:chMax val="0"/>
          <dgm:bulletEnabled val="1"/>
        </dgm:presLayoutVars>
      </dgm:prSet>
      <dgm:spPr>
        <a:prstGeom prst="snip1Rect">
          <a:avLst/>
        </a:prstGeom>
      </dgm:spPr>
    </dgm:pt>
  </dgm:ptLst>
  <dgm:cxnLst>
    <dgm:cxn modelId="{931F992E-119E-45DF-B2AE-ED85E3F02483}" type="presOf" srcId="{EC65FD01-A0C0-4660-8115-0D00373A759C}" destId="{6E6E7F24-AC90-4716-BEED-CF43E9AF2307}" srcOrd="0" destOrd="0" presId="urn:microsoft.com/office/officeart/2005/8/layout/vList2"/>
    <dgm:cxn modelId="{C5FE6A3B-C331-47CF-A58D-22E297E5EB91}" srcId="{EC65FD01-A0C0-4660-8115-0D00373A759C}" destId="{7B56DFD1-AE50-4C7F-A45D-5613BE6CBD51}" srcOrd="2" destOrd="0" parTransId="{33ADE887-F222-4184-A597-BCE2D6196230}" sibTransId="{62944802-F137-45FB-BEC1-7A76F443E6BB}"/>
    <dgm:cxn modelId="{CD57CB6E-DCCD-4EF5-9C44-BDF6F22F2237}" srcId="{EC65FD01-A0C0-4660-8115-0D00373A759C}" destId="{02F42D9B-C7F8-457D-9B25-35EABB87926F}" srcOrd="0" destOrd="0" parTransId="{DF428022-8494-4E1C-89E1-53067BDE27F4}" sibTransId="{56F8B2C3-CE73-4DF8-89EB-7EA664A14C87}"/>
    <dgm:cxn modelId="{4323E295-C472-4439-9E7A-32576EFFDFFB}" type="presOf" srcId="{02F42D9B-C7F8-457D-9B25-35EABB87926F}" destId="{D3A9164D-8897-4F0C-B36C-904229D418EB}" srcOrd="0" destOrd="0" presId="urn:microsoft.com/office/officeart/2005/8/layout/vList2"/>
    <dgm:cxn modelId="{AD57E59F-B7F3-4100-AC04-71BB4FF2EF66}" type="presOf" srcId="{7B56DFD1-AE50-4C7F-A45D-5613BE6CBD51}" destId="{BDA1C456-630F-4EA2-BAEA-CC048EE8E2C1}" srcOrd="0" destOrd="0" presId="urn:microsoft.com/office/officeart/2005/8/layout/vList2"/>
    <dgm:cxn modelId="{B0EF51A3-540F-4821-BBBE-D1D3F05FF2F5}" type="presOf" srcId="{80E4C8DF-AF80-4D45-BA9C-D28CB2BA6572}" destId="{C0F0311F-27CE-49FC-B105-61793F152F9A}" srcOrd="0" destOrd="0" presId="urn:microsoft.com/office/officeart/2005/8/layout/vList2"/>
    <dgm:cxn modelId="{AFC241CF-379B-4926-B21A-ECA65D7FE26D}" srcId="{EC65FD01-A0C0-4660-8115-0D00373A759C}" destId="{80E4C8DF-AF80-4D45-BA9C-D28CB2BA6572}" srcOrd="1" destOrd="0" parTransId="{82DAD700-276F-4430-86A8-9D499F0CC435}" sibTransId="{3F7C4A89-A4D4-479F-A1B4-155C096A491C}"/>
    <dgm:cxn modelId="{18427530-C58E-45CF-B31B-A3F1A9ACAEE7}" type="presParOf" srcId="{6E6E7F24-AC90-4716-BEED-CF43E9AF2307}" destId="{D3A9164D-8897-4F0C-B36C-904229D418EB}" srcOrd="0" destOrd="0" presId="urn:microsoft.com/office/officeart/2005/8/layout/vList2"/>
    <dgm:cxn modelId="{1820FA21-8186-43D5-981F-FB4250FEF0D8}" type="presParOf" srcId="{6E6E7F24-AC90-4716-BEED-CF43E9AF2307}" destId="{E3BB82AC-FE8A-48EE-99DD-85F10B92FD4F}" srcOrd="1" destOrd="0" presId="urn:microsoft.com/office/officeart/2005/8/layout/vList2"/>
    <dgm:cxn modelId="{3AB97522-4E30-4EF1-A2D7-6793531DE457}" type="presParOf" srcId="{6E6E7F24-AC90-4716-BEED-CF43E9AF2307}" destId="{C0F0311F-27CE-49FC-B105-61793F152F9A}" srcOrd="2" destOrd="0" presId="urn:microsoft.com/office/officeart/2005/8/layout/vList2"/>
    <dgm:cxn modelId="{6F511D33-04D1-4026-AA00-FF98F092A509}" type="presParOf" srcId="{6E6E7F24-AC90-4716-BEED-CF43E9AF2307}" destId="{4E7780E5-629C-41EC-B2AA-3E098A88AC5F}" srcOrd="3" destOrd="0" presId="urn:microsoft.com/office/officeart/2005/8/layout/vList2"/>
    <dgm:cxn modelId="{F78D311D-48D3-444E-BA88-5080A48ACE34}" type="presParOf" srcId="{6E6E7F24-AC90-4716-BEED-CF43E9AF2307}" destId="{BDA1C456-630F-4EA2-BAEA-CC048EE8E2C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09898-12DD-41BA-864D-82405A5F821D}">
      <dsp:nvSpPr>
        <dsp:cNvPr id="0" name=""/>
        <dsp:cNvSpPr/>
      </dsp:nvSpPr>
      <dsp:spPr>
        <a:xfrm>
          <a:off x="84937" y="5844"/>
          <a:ext cx="1433667" cy="1686667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D6994-A10B-41F0-9F9C-F3F54F54CBA0}">
      <dsp:nvSpPr>
        <dsp:cNvPr id="0" name=""/>
        <dsp:cNvSpPr/>
      </dsp:nvSpPr>
      <dsp:spPr>
        <a:xfrm>
          <a:off x="156620" y="73311"/>
          <a:ext cx="1290300" cy="109633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F14510-C435-48D2-A9CF-C7E5BEFDBE03}">
      <dsp:nvSpPr>
        <dsp:cNvPr id="0" name=""/>
        <dsp:cNvSpPr/>
      </dsp:nvSpPr>
      <dsp:spPr>
        <a:xfrm>
          <a:off x="156620" y="1169645"/>
          <a:ext cx="12903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kern="1200" dirty="0"/>
            <a:t>Integritas</a:t>
          </a:r>
        </a:p>
      </dsp:txBody>
      <dsp:txXfrm>
        <a:off x="156620" y="1169645"/>
        <a:ext cx="1290300" cy="455400"/>
      </dsp:txXfrm>
    </dsp:sp>
    <dsp:sp modelId="{D20849AC-C027-4F35-9585-67FBC25304E3}">
      <dsp:nvSpPr>
        <dsp:cNvPr id="0" name=""/>
        <dsp:cNvSpPr/>
      </dsp:nvSpPr>
      <dsp:spPr>
        <a:xfrm>
          <a:off x="1671080" y="5844"/>
          <a:ext cx="1433667" cy="1686667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4A414-5F98-4AAF-BC7F-D15D3B1724B2}">
      <dsp:nvSpPr>
        <dsp:cNvPr id="0" name=""/>
        <dsp:cNvSpPr/>
      </dsp:nvSpPr>
      <dsp:spPr>
        <a:xfrm>
          <a:off x="1742764" y="73311"/>
          <a:ext cx="1290300" cy="109633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A61715-A3C2-4599-9487-0F4CF8EAEAB1}">
      <dsp:nvSpPr>
        <dsp:cNvPr id="0" name=""/>
        <dsp:cNvSpPr/>
      </dsp:nvSpPr>
      <dsp:spPr>
        <a:xfrm>
          <a:off x="1742764" y="1169645"/>
          <a:ext cx="12903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kern="1200" dirty="0"/>
            <a:t>Produktivitas</a:t>
          </a:r>
        </a:p>
      </dsp:txBody>
      <dsp:txXfrm>
        <a:off x="1742764" y="1169645"/>
        <a:ext cx="1290300" cy="455400"/>
      </dsp:txXfrm>
    </dsp:sp>
    <dsp:sp modelId="{D8191F63-24E7-4239-92D2-9D8CB7AABCD8}">
      <dsp:nvSpPr>
        <dsp:cNvPr id="0" name=""/>
        <dsp:cNvSpPr/>
      </dsp:nvSpPr>
      <dsp:spPr>
        <a:xfrm>
          <a:off x="84937" y="1835879"/>
          <a:ext cx="1433667" cy="1686667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5BFE0-3E04-47CE-B554-A4A9320A0111}">
      <dsp:nvSpPr>
        <dsp:cNvPr id="0" name=""/>
        <dsp:cNvSpPr/>
      </dsp:nvSpPr>
      <dsp:spPr>
        <a:xfrm>
          <a:off x="156620" y="1903346"/>
          <a:ext cx="1290300" cy="109633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747C37-452D-4226-975F-9FB0D92460E4}">
      <dsp:nvSpPr>
        <dsp:cNvPr id="0" name=""/>
        <dsp:cNvSpPr/>
      </dsp:nvSpPr>
      <dsp:spPr>
        <a:xfrm>
          <a:off x="156620" y="2999680"/>
          <a:ext cx="12903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kern="1200" dirty="0"/>
            <a:t>Tanggung Jawab</a:t>
          </a:r>
        </a:p>
      </dsp:txBody>
      <dsp:txXfrm>
        <a:off x="156620" y="2999680"/>
        <a:ext cx="1290300" cy="455400"/>
      </dsp:txXfrm>
    </dsp:sp>
    <dsp:sp modelId="{DB5C933E-58AB-498D-8C98-687038F7EE1C}">
      <dsp:nvSpPr>
        <dsp:cNvPr id="0" name=""/>
        <dsp:cNvSpPr/>
      </dsp:nvSpPr>
      <dsp:spPr>
        <a:xfrm>
          <a:off x="1671080" y="1835879"/>
          <a:ext cx="1433667" cy="1686667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84B9F-D3A6-464C-A5DD-21705BF4F755}">
      <dsp:nvSpPr>
        <dsp:cNvPr id="0" name=""/>
        <dsp:cNvSpPr/>
      </dsp:nvSpPr>
      <dsp:spPr>
        <a:xfrm>
          <a:off x="1742764" y="1903346"/>
          <a:ext cx="1290300" cy="109633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B8F88F-FD7C-44E5-8564-DEDDE9320B72}">
      <dsp:nvSpPr>
        <dsp:cNvPr id="0" name=""/>
        <dsp:cNvSpPr/>
      </dsp:nvSpPr>
      <dsp:spPr>
        <a:xfrm>
          <a:off x="1742764" y="2999680"/>
          <a:ext cx="12903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kern="1200" dirty="0"/>
            <a:t>Pelayanan Prima</a:t>
          </a:r>
        </a:p>
      </dsp:txBody>
      <dsp:txXfrm>
        <a:off x="1742764" y="2999680"/>
        <a:ext cx="1290300" cy="455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0311F-27CE-49FC-B105-61793F152F9A}">
      <dsp:nvSpPr>
        <dsp:cNvPr id="0" name=""/>
        <dsp:cNvSpPr/>
      </dsp:nvSpPr>
      <dsp:spPr>
        <a:xfrm>
          <a:off x="0" y="0"/>
          <a:ext cx="1928115" cy="885726"/>
        </a:xfrm>
        <a:prstGeom prst="flowChartPunchedCard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50" b="1" kern="1200" dirty="0">
              <a:solidFill>
                <a:schemeClr val="bg1"/>
              </a:solidFill>
            </a:rPr>
            <a:t>P</a:t>
          </a:r>
          <a:r>
            <a:rPr lang="af-ZA" sz="1350" b="1" kern="1200" dirty="0">
              <a:solidFill>
                <a:schemeClr val="bg1"/>
              </a:solidFill>
            </a:rPr>
            <a:t>emerintahan belum bersih, kurang akuntabel dan berkinerja rendah</a:t>
          </a:r>
          <a:endParaRPr lang="en-US" sz="1350" kern="1200" dirty="0">
            <a:solidFill>
              <a:schemeClr val="bg1"/>
            </a:solidFill>
          </a:endParaRPr>
        </a:p>
      </dsp:txBody>
      <dsp:txXfrm>
        <a:off x="0" y="177145"/>
        <a:ext cx="1928115" cy="708581"/>
      </dsp:txXfrm>
    </dsp:sp>
    <dsp:sp modelId="{CCD048BF-7B72-4FBC-809B-AF4F147CC28C}">
      <dsp:nvSpPr>
        <dsp:cNvPr id="0" name=""/>
        <dsp:cNvSpPr/>
      </dsp:nvSpPr>
      <dsp:spPr>
        <a:xfrm>
          <a:off x="0" y="893951"/>
          <a:ext cx="1928115" cy="569457"/>
        </a:xfrm>
        <a:prstGeom prst="flowChartPunchedCard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50" b="1" kern="1200" dirty="0">
              <a:solidFill>
                <a:schemeClr val="bg1"/>
              </a:solidFill>
            </a:rPr>
            <a:t>P</a:t>
          </a:r>
          <a:r>
            <a:rPr lang="af-ZA" sz="1350" b="1" kern="1200" dirty="0">
              <a:solidFill>
                <a:schemeClr val="bg1"/>
              </a:solidFill>
            </a:rPr>
            <a:t>emerintahan belum efektif dan efisien</a:t>
          </a:r>
          <a:endParaRPr lang="en-US" sz="1350" kern="1200" dirty="0">
            <a:solidFill>
              <a:schemeClr val="bg1"/>
            </a:solidFill>
          </a:endParaRPr>
        </a:p>
      </dsp:txBody>
      <dsp:txXfrm>
        <a:off x="0" y="1007842"/>
        <a:ext cx="1928115" cy="455566"/>
      </dsp:txXfrm>
    </dsp:sp>
    <dsp:sp modelId="{1B4677C0-5A27-4974-A65C-B4CFB665E78C}">
      <dsp:nvSpPr>
        <dsp:cNvPr id="0" name=""/>
        <dsp:cNvSpPr/>
      </dsp:nvSpPr>
      <dsp:spPr>
        <a:xfrm>
          <a:off x="0" y="1470697"/>
          <a:ext cx="1928115" cy="569457"/>
        </a:xfrm>
        <a:prstGeom prst="flowChartPunchedCard">
          <a:avLst/>
        </a:prstGeom>
        <a:solidFill>
          <a:srgbClr val="1C476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50" b="1" kern="1200" dirty="0">
              <a:solidFill>
                <a:schemeClr val="bg1"/>
              </a:solidFill>
            </a:rPr>
            <a:t>P</a:t>
          </a:r>
          <a:r>
            <a:rPr lang="af-ZA" sz="1350" b="1" kern="1200" dirty="0">
              <a:solidFill>
                <a:schemeClr val="bg1"/>
              </a:solidFill>
            </a:rPr>
            <a:t>elayanan publik masih buruk</a:t>
          </a:r>
          <a:endParaRPr lang="en-US" sz="1350" kern="1200" dirty="0">
            <a:solidFill>
              <a:schemeClr val="bg1"/>
            </a:solidFill>
          </a:endParaRPr>
        </a:p>
      </dsp:txBody>
      <dsp:txXfrm>
        <a:off x="0" y="1584588"/>
        <a:ext cx="1928115" cy="455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9164D-8897-4F0C-B36C-904229D418EB}">
      <dsp:nvSpPr>
        <dsp:cNvPr id="0" name=""/>
        <dsp:cNvSpPr/>
      </dsp:nvSpPr>
      <dsp:spPr>
        <a:xfrm>
          <a:off x="0" y="82"/>
          <a:ext cx="1928115" cy="646402"/>
        </a:xfrm>
        <a:prstGeom prst="snip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50" b="1" kern="1200" dirty="0">
              <a:solidFill>
                <a:schemeClr val="tx1"/>
              </a:solidFill>
            </a:rPr>
            <a:t>P</a:t>
          </a:r>
          <a:r>
            <a:rPr lang="af-ZA" sz="1350" b="1" kern="1200" dirty="0">
              <a:solidFill>
                <a:schemeClr val="tx1"/>
              </a:solidFill>
            </a:rPr>
            <a:t>emerintahan yang bersih, akuntabel dan berkinerja tinggi</a:t>
          </a:r>
          <a:endParaRPr lang="en-US" sz="1350" kern="1200" dirty="0">
            <a:solidFill>
              <a:schemeClr val="tx1"/>
            </a:solidFill>
          </a:endParaRPr>
        </a:p>
      </dsp:txBody>
      <dsp:txXfrm>
        <a:off x="0" y="53950"/>
        <a:ext cx="1874247" cy="592534"/>
      </dsp:txXfrm>
    </dsp:sp>
    <dsp:sp modelId="{C0F0311F-27CE-49FC-B105-61793F152F9A}">
      <dsp:nvSpPr>
        <dsp:cNvPr id="0" name=""/>
        <dsp:cNvSpPr/>
      </dsp:nvSpPr>
      <dsp:spPr>
        <a:xfrm>
          <a:off x="0" y="659112"/>
          <a:ext cx="1928115" cy="646402"/>
        </a:xfrm>
        <a:prstGeom prst="snip1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50" b="1" kern="1200" dirty="0">
              <a:solidFill>
                <a:schemeClr val="bg1"/>
              </a:solidFill>
            </a:rPr>
            <a:t>P</a:t>
          </a:r>
          <a:r>
            <a:rPr lang="af-ZA" sz="1350" b="1" kern="1200" dirty="0">
              <a:solidFill>
                <a:schemeClr val="bg1"/>
              </a:solidFill>
            </a:rPr>
            <a:t>emerintahan yang efektif dan efisien</a:t>
          </a:r>
          <a:endParaRPr lang="en-US" sz="1350" kern="1200" dirty="0">
            <a:solidFill>
              <a:schemeClr val="bg1"/>
            </a:solidFill>
          </a:endParaRPr>
        </a:p>
      </dsp:txBody>
      <dsp:txXfrm>
        <a:off x="0" y="712980"/>
        <a:ext cx="1874247" cy="592534"/>
      </dsp:txXfrm>
    </dsp:sp>
    <dsp:sp modelId="{BDA1C456-630F-4EA2-BAEA-CC048EE8E2C1}">
      <dsp:nvSpPr>
        <dsp:cNvPr id="0" name=""/>
        <dsp:cNvSpPr/>
      </dsp:nvSpPr>
      <dsp:spPr>
        <a:xfrm>
          <a:off x="0" y="1318142"/>
          <a:ext cx="1928115" cy="646402"/>
        </a:xfrm>
        <a:prstGeom prst="snip1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50" b="1" kern="1200" dirty="0">
              <a:solidFill>
                <a:schemeClr val="bg1"/>
              </a:solidFill>
            </a:rPr>
            <a:t>P</a:t>
          </a:r>
          <a:r>
            <a:rPr lang="af-ZA" sz="1350" b="1" kern="1200" dirty="0">
              <a:solidFill>
                <a:schemeClr val="bg1"/>
              </a:solidFill>
            </a:rPr>
            <a:t>elayanan publik yang baik dan berkualitas</a:t>
          </a:r>
          <a:endParaRPr lang="en-US" sz="1350" kern="1200" dirty="0">
            <a:solidFill>
              <a:schemeClr val="bg1"/>
            </a:solidFill>
          </a:endParaRPr>
        </a:p>
      </dsp:txBody>
      <dsp:txXfrm>
        <a:off x="0" y="1372010"/>
        <a:ext cx="1874247" cy="592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72B50-99ED-48A1-BF86-367327F26D6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79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9779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43A44-D505-4763-B90E-07CB9C22E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14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D21B9C-6A63-43A7-96B0-439D71F55214}" type="datetimeFigureOut">
              <a:rPr lang="id-ID" smtClean="0"/>
              <a:t>22/04/2021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B9A149-825D-4DF9-9836-DAD0EB2FD13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3900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9A149-825D-4DF9-9836-DAD0EB2FD13E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713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9A149-825D-4DF9-9836-DAD0EB2FD13E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44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9A149-825D-4DF9-9836-DAD0EB2FD13E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920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9A149-825D-4DF9-9836-DAD0EB2FD13E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158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2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0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19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83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85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00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05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9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09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17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9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54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33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90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90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5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55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13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37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36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6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65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8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90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2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1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7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7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1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7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1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60841-00CE-4552-BEE6-76E69AE5F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D6F72-4301-47CF-BA68-F1FA61938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9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6B5E-1B9E-4C2F-B53C-4F244F158F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95FEE-0E02-4B3B-A554-9DC7C95C5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4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BEA9-832C-4FD6-9F39-58783B85BEB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22/04/2021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33CE-35D7-4498-94EA-CD7DD234B43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5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  <a14:imgEffect>
                      <a14:sharpenSoften amount="5000"/>
                    </a14:imgEffect>
                    <a14:imgEffect>
                      <a14:colorTemperature colorTemp="7941"/>
                    </a14:imgEffect>
                    <a14:imgEffect>
                      <a14:saturation sat="67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4" t="870" r="192"/>
          <a:stretch/>
        </p:blipFill>
        <p:spPr>
          <a:xfrm>
            <a:off x="-36910" y="0"/>
            <a:ext cx="9217819" cy="51435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36910" y="0"/>
            <a:ext cx="9217819" cy="5143500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69315" y="-101631"/>
            <a:ext cx="1405370" cy="142322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01" y="176318"/>
            <a:ext cx="921798" cy="9348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5616" y="1919137"/>
            <a:ext cx="6912768" cy="1759550"/>
          </a:xfrm>
          <a:prstGeom prst="rect">
            <a:avLst/>
          </a:prstGeom>
          <a:solidFill>
            <a:schemeClr val="bg1">
              <a:alpha val="9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115616" y="1816208"/>
            <a:ext cx="6912768" cy="158535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575" y="2271115"/>
            <a:ext cx="763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9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REFORMASI BIROKRASI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991" y="2859782"/>
            <a:ext cx="7554019" cy="47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spc="-70" dirty="0">
                <a:solidFill>
                  <a:prstClr val="black">
                    <a:lumMod val="85000"/>
                    <a:lumOff val="1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Oleh </a:t>
            </a:r>
            <a:r>
              <a:rPr lang="en-US" sz="2400" spc="-70" dirty="0" err="1">
                <a:solidFill>
                  <a:prstClr val="black">
                    <a:lumMod val="85000"/>
                    <a:lumOff val="1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Direktur</a:t>
            </a:r>
            <a:r>
              <a:rPr lang="en-US" sz="2400" spc="-70" dirty="0">
                <a:solidFill>
                  <a:prstClr val="black">
                    <a:lumMod val="85000"/>
                    <a:lumOff val="1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spc="-70" dirty="0" err="1">
                <a:solidFill>
                  <a:prstClr val="black">
                    <a:lumMod val="85000"/>
                    <a:lumOff val="1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Jenderal</a:t>
            </a:r>
            <a:r>
              <a:rPr lang="en-US" sz="2400" spc="-70" dirty="0">
                <a:solidFill>
                  <a:prstClr val="black">
                    <a:lumMod val="85000"/>
                    <a:lumOff val="1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Pendidikan Tinggi</a:t>
            </a:r>
          </a:p>
        </p:txBody>
      </p:sp>
      <p:sp>
        <p:nvSpPr>
          <p:cNvPr id="12" name="Rectangle 11"/>
          <p:cNvSpPr/>
          <p:nvPr/>
        </p:nvSpPr>
        <p:spPr>
          <a:xfrm flipV="1">
            <a:off x="3491880" y="3932155"/>
            <a:ext cx="2198755" cy="351886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1880" y="3917212"/>
            <a:ext cx="21987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pc="-7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Selasa</a:t>
            </a:r>
            <a:r>
              <a:rPr lang="en-US" spc="-7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9 </a:t>
            </a:r>
            <a:r>
              <a:rPr lang="en-US" spc="-7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Juni</a:t>
            </a:r>
            <a:r>
              <a:rPr lang="en-US" spc="-7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1883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517" y="586454"/>
            <a:ext cx="3148585" cy="397059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91792" y="1676184"/>
            <a:ext cx="4824536" cy="2592288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/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Kriteria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Keberhasilan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lvl="1" indent="-457200"/>
            <a:endParaRPr lang="en-A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sv-S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Menurunnya tumpang tindih dan disharmonisasi peraturan perundang-undangan yang dikeluarkan oleh instansi pemerintah</a:t>
            </a:r>
          </a:p>
          <a:p>
            <a:pPr lvl="1" indent="-457200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sv-S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Meningkatnya efektivitas pengelolaan peraturan perundangundangan instansi pemerintah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93518" y="594571"/>
            <a:ext cx="3148584" cy="3979017"/>
          </a:xfrm>
          <a:prstGeom prst="rect">
            <a:avLst/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576" y="779457"/>
            <a:ext cx="7272808" cy="640165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788" y="859473"/>
            <a:ext cx="772038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</a:rPr>
              <a:t>Penguatan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Peraturan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Perundang-undangan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9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851920" y="1995686"/>
            <a:ext cx="4968552" cy="1975686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/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Kriteria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Keberhasilan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lvl="1" indent="-457200"/>
            <a:endParaRPr lang="en-A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Menurunnya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tumpang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tindih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tugas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fungsi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internal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instansi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pemerintah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Meningkatnya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kapasitas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instansi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pemerintah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melaksanakan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tugas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pokok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fungsi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94" r="32001"/>
          <a:stretch/>
        </p:blipFill>
        <p:spPr>
          <a:xfrm>
            <a:off x="539552" y="700501"/>
            <a:ext cx="3101514" cy="3967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2" y="701627"/>
            <a:ext cx="3101514" cy="3967314"/>
          </a:xfrm>
          <a:prstGeom prst="rect">
            <a:avLst/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688" y="913255"/>
            <a:ext cx="6048672" cy="640165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9824" y="993271"/>
            <a:ext cx="772038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</a:rPr>
              <a:t>Penataan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dan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Penguatan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Organisasi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7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5" r="17259"/>
          <a:stretch/>
        </p:blipFill>
        <p:spPr>
          <a:xfrm>
            <a:off x="5658355" y="589110"/>
            <a:ext cx="3024337" cy="423592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79512" y="1368647"/>
            <a:ext cx="5227095" cy="3456384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 algn="just"/>
            <a:r>
              <a:rPr lang="en-A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Kriteria</a:t>
            </a:r>
            <a:r>
              <a:rPr lang="en-A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Keberhasilan</a:t>
            </a:r>
            <a:r>
              <a:rPr lang="en-A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lvl="1" indent="-457200" algn="just"/>
            <a:endParaRPr lang="en-A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9875" lvl="1" indent="-269875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penggunaan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teknologi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informasi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dalam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proses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penyelenggaraan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manajemen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di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;</a:t>
            </a:r>
          </a:p>
          <a:p>
            <a:pPr marL="269875" lvl="1" indent="-269875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efisiensi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efektivitas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proses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manajemen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di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endParaRPr lang="en-US" sz="17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69875" lvl="1" indent="-269875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sv-SE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 kinerja di instansi pemerintah</a:t>
            </a:r>
          </a:p>
          <a:p>
            <a:pPr marL="269875" lvl="1" indent="-269875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Kualitas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pengelolaan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arsip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pengukuran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indikator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dilakukan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dengan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melihat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kondisi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apakah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penataan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arsip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telah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sesuai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dengan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Peraturan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Kepala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Arsip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Nasional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Republik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Indonesia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Nomor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38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Tahun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2015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tentang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Pedoman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Pengawasan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Kearsipan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52120" y="609600"/>
            <a:ext cx="3030572" cy="4215431"/>
          </a:xfrm>
          <a:prstGeom prst="rect">
            <a:avLst/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728" y="669504"/>
            <a:ext cx="4608512" cy="576064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24225" y="723467"/>
            <a:ext cx="41919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spc="40" dirty="0" err="1">
                <a:solidFill>
                  <a:prstClr val="white"/>
                </a:solidFill>
              </a:rPr>
              <a:t>Penataan</a:t>
            </a:r>
            <a:r>
              <a:rPr lang="en-US" sz="2800" b="1" spc="40" dirty="0">
                <a:solidFill>
                  <a:prstClr val="white"/>
                </a:solidFill>
              </a:rPr>
              <a:t> </a:t>
            </a:r>
            <a:r>
              <a:rPr lang="en-US" sz="2800" b="1" spc="40" dirty="0" err="1">
                <a:solidFill>
                  <a:prstClr val="white"/>
                </a:solidFill>
              </a:rPr>
              <a:t>Tatalaksana</a:t>
            </a:r>
            <a:endParaRPr lang="en-US" sz="2800" b="1" spc="4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9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635896" y="1419622"/>
            <a:ext cx="5040560" cy="3328456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/>
            <a:r>
              <a:rPr lang="en-AU" sz="20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Kriteria</a:t>
            </a:r>
            <a:r>
              <a:rPr lang="en-AU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AU" sz="20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Keberhasilan</a:t>
            </a:r>
            <a:r>
              <a:rPr lang="en-AU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</a:p>
          <a:p>
            <a:pPr lvl="1" indent="-457200"/>
            <a:endParaRPr lang="en-AU" sz="7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nn-NO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 ketaatan terhadap pengelolaan SDM aparatur pada masing-masing instansi pemerintah;</a:t>
            </a: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transparansi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akuntabilitas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pengelolaan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SDM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aparatur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masing-masing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;</a:t>
            </a: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disiplin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SDM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aparatur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masing-masing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;</a:t>
            </a: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efektivitas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manajemen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SDM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aparatur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-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;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dan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profesionalisme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SDM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aparatur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masing-masing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251" r="11295"/>
          <a:stretch/>
        </p:blipFill>
        <p:spPr>
          <a:xfrm>
            <a:off x="683567" y="580243"/>
            <a:ext cx="2849350" cy="400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579961"/>
            <a:ext cx="2848558" cy="3983578"/>
          </a:xfrm>
          <a:prstGeom prst="rect">
            <a:avLst/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648" y="773001"/>
            <a:ext cx="6624736" cy="532014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9875" y="824884"/>
            <a:ext cx="683227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</a:rPr>
              <a:t>Penguatan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Manajemen</a:t>
            </a:r>
            <a:r>
              <a:rPr lang="en-US" sz="2800" b="1" dirty="0">
                <a:solidFill>
                  <a:prstClr val="white"/>
                </a:solidFill>
              </a:rPr>
              <a:t> SDM </a:t>
            </a:r>
            <a:r>
              <a:rPr lang="en-US" sz="2800" b="1" dirty="0" err="1">
                <a:solidFill>
                  <a:prstClr val="white"/>
                </a:solidFill>
              </a:rPr>
              <a:t>Aparatur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2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5724128" y="676653"/>
            <a:ext cx="2957269" cy="379019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39552" y="1656388"/>
            <a:ext cx="4968552" cy="2890475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 algn="just"/>
            <a:r>
              <a:rPr lang="en-AU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Kriteria</a:t>
            </a:r>
            <a:r>
              <a:rPr lang="en-AU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AU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Keberhasilan</a:t>
            </a:r>
            <a:r>
              <a:rPr lang="en-AU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</a:p>
          <a:p>
            <a:pPr lvl="1" indent="-457200" algn="just"/>
            <a:endParaRPr lang="en-AU" sz="6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nn-NO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 kepatuhan teradap pengelolaan keuangan negara oleh masing-masing instansi pemerintah</a:t>
            </a: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efektivitas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pengelolaan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keuangan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negara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Meningkatkan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status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opini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BPK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terhadap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pengelolaan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keuangan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negara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masing-masing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;</a:t>
            </a:r>
          </a:p>
          <a:p>
            <a:pPr marL="271463" lvl="1" indent="-271463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Menurunnya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tingkat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penyalahgunaan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wewenang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masing-masing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24128" y="676653"/>
            <a:ext cx="2962207" cy="3790194"/>
          </a:xfrm>
          <a:prstGeom prst="rect">
            <a:avLst/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6854" y="843558"/>
            <a:ext cx="4944553" cy="640165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7014" y="923574"/>
            <a:ext cx="424423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prstClr val="white"/>
                </a:solidFill>
              </a:rPr>
              <a:t>Penguatan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Pengawasan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12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18" r="16471"/>
          <a:stretch/>
        </p:blipFill>
        <p:spPr>
          <a:xfrm>
            <a:off x="647564" y="539594"/>
            <a:ext cx="3024336" cy="4064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564" y="539774"/>
            <a:ext cx="3024336" cy="4063952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51920" y="1676184"/>
            <a:ext cx="4824536" cy="2592288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/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Kriteria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Keberhasilan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lvl="1" indent="-457200"/>
            <a:endParaRPr lang="en-A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nn-NO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 kinerja instansi pemerintah</a:t>
            </a:r>
          </a:p>
          <a:p>
            <a:pPr lvl="1" indent="-457200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akuntabilitas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endParaRPr lang="en-US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lvl="1" indent="-457200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Atas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dasar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tersebut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,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maka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untuk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mengukur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pencapaian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program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ini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digunakan</a:t>
            </a: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2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indikator-indikator</a:t>
            </a:r>
            <a:endParaRPr lang="en-US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771550"/>
            <a:ext cx="6264696" cy="688187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843558"/>
            <a:ext cx="683227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prstClr val="white"/>
                </a:solidFill>
              </a:rPr>
              <a:t>Penguatan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Akuntabilitas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Kinerja</a:t>
            </a:r>
            <a:endParaRPr lang="en-US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4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627534"/>
            <a:ext cx="3096344" cy="398549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39552" y="1687583"/>
            <a:ext cx="4824536" cy="3343838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/>
            <a:r>
              <a:rPr lang="en-AU" sz="20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Kriteria</a:t>
            </a:r>
            <a:r>
              <a:rPr lang="en-AU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AU" sz="20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Keberhasilan</a:t>
            </a:r>
            <a:r>
              <a:rPr lang="en-AU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</a:p>
          <a:p>
            <a:pPr lvl="1" indent="-457200"/>
            <a:endParaRPr lang="en-AU" sz="10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55600" lvl="1" indent="-355600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nn-NO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 kualitas pelayanan publik (lebih cepat, lebih murah, lebih aman, dan lebih mudah dijangkau) pada instansi pemerintah</a:t>
            </a:r>
          </a:p>
          <a:p>
            <a:pPr marL="355600" lvl="1" indent="-355600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jumlah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unit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pelayanan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yang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memperoleh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standardisasi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pelayanan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internasional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pada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endParaRPr lang="en-US" sz="17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355600" lvl="1" indent="-355600" algn="just" defTabSz="8445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Meningkatnya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indeks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kepuasan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masyarakat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terhadap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penyelenggara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pelayanan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publik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oleh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masing-masing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instansi</a:t>
            </a:r>
            <a:r>
              <a:rPr lang="en-US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en-US" sz="1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pemerintah</a:t>
            </a:r>
            <a:endParaRPr lang="en-US" sz="17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32" y="771550"/>
            <a:ext cx="6264696" cy="688187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800" y="843558"/>
            <a:ext cx="683227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prstClr val="white"/>
                </a:solidFill>
              </a:rPr>
              <a:t>Penguatan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Pelayanan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Publik</a:t>
            </a:r>
            <a:endParaRPr lang="en-US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78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7982" y="1882845"/>
            <a:ext cx="3068169" cy="2617797"/>
          </a:xfrm>
          <a:prstGeom prst="roundRect">
            <a:avLst>
              <a:gd name="adj" fmla="val 4071"/>
            </a:avLst>
          </a:prstGeom>
          <a:solidFill>
            <a:srgbClr val="E4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1579290" y="1431209"/>
            <a:ext cx="785813" cy="785813"/>
          </a:xfrm>
          <a:prstGeom prst="ellipse">
            <a:avLst/>
          </a:prstGeom>
          <a:solidFill>
            <a:srgbClr val="1C476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ounded Rectangle 3"/>
          <p:cNvSpPr/>
          <p:nvPr/>
        </p:nvSpPr>
        <p:spPr>
          <a:xfrm>
            <a:off x="-326140" y="131336"/>
            <a:ext cx="5712528" cy="476289"/>
          </a:xfrm>
          <a:prstGeom prst="roundRect">
            <a:avLst>
              <a:gd name="adj" fmla="val 50000"/>
            </a:avLst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-326141" y="73670"/>
            <a:ext cx="583449" cy="583449"/>
          </a:xfrm>
          <a:prstGeom prst="ellipse">
            <a:avLst/>
          </a:prstGeom>
          <a:solidFill>
            <a:schemeClr val="bg1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982" y="202161"/>
            <a:ext cx="580475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Indikator</a:t>
            </a:r>
            <a:r>
              <a:rPr lang="en-US" sz="165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5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Keberhasilan</a:t>
            </a:r>
            <a:r>
              <a:rPr lang="en-US" sz="165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5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Reformasi</a:t>
            </a:r>
            <a:r>
              <a:rPr lang="en-US" sz="165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5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Birokrasi</a:t>
            </a:r>
            <a:endParaRPr lang="en-US" sz="165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876" y="1621364"/>
            <a:ext cx="394374" cy="394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3683" y="756914"/>
            <a:ext cx="2311847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Birokrasi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</a:t>
            </a:r>
          </a:p>
          <a:p>
            <a:pPr lvl="0" algn="ctr">
              <a:lnSpc>
                <a:spcPct val="110000"/>
              </a:lnSpc>
            </a:pPr>
            <a:r>
              <a:rPr lang="en-US" sz="1500" b="1" dirty="0" err="1">
                <a:solidFill>
                  <a:srgbClr val="1C476E"/>
                </a:solidFill>
              </a:rPr>
              <a:t>Bersih</a:t>
            </a:r>
            <a:r>
              <a:rPr lang="en-US" sz="1500" b="1" dirty="0">
                <a:solidFill>
                  <a:srgbClr val="1C476E"/>
                </a:solidFill>
              </a:rPr>
              <a:t> </a:t>
            </a:r>
            <a:r>
              <a:rPr lang="en-US" sz="1500" b="1" dirty="0" err="1">
                <a:solidFill>
                  <a:srgbClr val="1C476E"/>
                </a:solidFill>
              </a:rPr>
              <a:t>dan</a:t>
            </a:r>
            <a:r>
              <a:rPr lang="en-US" sz="1500" b="1" dirty="0">
                <a:solidFill>
                  <a:srgbClr val="1C476E"/>
                </a:solidFill>
              </a:rPr>
              <a:t> </a:t>
            </a:r>
            <a:r>
              <a:rPr lang="en-US" sz="1500" b="1" dirty="0" err="1">
                <a:solidFill>
                  <a:srgbClr val="1C476E"/>
                </a:solidFill>
              </a:rPr>
              <a:t>Akuntabel</a:t>
            </a:r>
            <a:endParaRPr lang="id-ID" sz="1500" b="1" dirty="0">
              <a:solidFill>
                <a:srgbClr val="1C476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520" y="2279104"/>
            <a:ext cx="286190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3597" indent="-203597">
              <a:buFont typeface="Arial" panose="020B0604020202020204" pitchFamily="34" charset="0"/>
              <a:buChar char="•"/>
            </a:pPr>
            <a:r>
              <a:rPr lang="id-ID" sz="1350" dirty="0"/>
              <a:t>Opini WTP atas Laporan Keuangan</a:t>
            </a:r>
            <a:endParaRPr lang="en-US" sz="1350" dirty="0"/>
          </a:p>
          <a:p>
            <a:pPr marL="203597" indent="-203597">
              <a:buFont typeface="Arial" panose="020B0604020202020204" pitchFamily="34" charset="0"/>
              <a:buChar char="•"/>
            </a:pPr>
            <a:r>
              <a:rPr lang="id-ID" sz="1350" dirty="0"/>
              <a:t>Tingkat Kapabilitas </a:t>
            </a:r>
            <a:r>
              <a:rPr lang="sv-SE" sz="1350" dirty="0"/>
              <a:t>Aparat Pengawasan Intern Pemerintah (APIP)</a:t>
            </a:r>
            <a:endParaRPr lang="en-US" sz="1350" dirty="0"/>
          </a:p>
          <a:p>
            <a:pPr marL="203597" indent="-203597">
              <a:buFont typeface="Arial" panose="020B0604020202020204" pitchFamily="34" charset="0"/>
              <a:buChar char="•"/>
            </a:pPr>
            <a:r>
              <a:rPr lang="id-ID" sz="1350" dirty="0"/>
              <a:t>Tingkat Kematangan Implementasi </a:t>
            </a:r>
            <a:r>
              <a:rPr lang="en-US" sz="1350" dirty="0" err="1"/>
              <a:t>Sistem</a:t>
            </a:r>
            <a:r>
              <a:rPr lang="en-US" sz="1350" dirty="0"/>
              <a:t> </a:t>
            </a:r>
            <a:r>
              <a:rPr lang="en-US" sz="1350" dirty="0" err="1"/>
              <a:t>Pengendalian</a:t>
            </a:r>
            <a:r>
              <a:rPr lang="en-US" sz="1350" dirty="0"/>
              <a:t> Intern </a:t>
            </a:r>
            <a:r>
              <a:rPr lang="en-US" sz="1350" dirty="0" err="1"/>
              <a:t>Pemerintah</a:t>
            </a:r>
            <a:r>
              <a:rPr lang="en-US" sz="1350" dirty="0"/>
              <a:t> (SPIP)</a:t>
            </a:r>
          </a:p>
          <a:p>
            <a:pPr marL="203597" indent="-203597">
              <a:buFont typeface="Arial" panose="020B0604020202020204" pitchFamily="34" charset="0"/>
              <a:buChar char="•"/>
            </a:pPr>
            <a:r>
              <a:rPr lang="id-ID" sz="1350" dirty="0"/>
              <a:t>Instansi Pemerintah yang Akuntabel</a:t>
            </a:r>
            <a:endParaRPr lang="en-US" sz="1350" dirty="0"/>
          </a:p>
          <a:p>
            <a:pPr marL="203597" indent="-203597">
              <a:buFont typeface="Arial" panose="020B0604020202020204" pitchFamily="34" charset="0"/>
              <a:buChar char="•"/>
            </a:pPr>
            <a:r>
              <a:rPr lang="id-ID" sz="1350" dirty="0"/>
              <a:t>Penggunaan </a:t>
            </a:r>
            <a:r>
              <a:rPr lang="id-ID" sz="1350" i="1" dirty="0"/>
              <a:t>e-Procurement</a:t>
            </a:r>
            <a:r>
              <a:rPr lang="id-ID" sz="1350" dirty="0"/>
              <a:t> terhadap Belanja Pengadaan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48535" y="1882845"/>
            <a:ext cx="2382002" cy="1142284"/>
          </a:xfrm>
          <a:prstGeom prst="roundRect">
            <a:avLst>
              <a:gd name="adj" fmla="val 9892"/>
            </a:avLst>
          </a:prstGeom>
          <a:solidFill>
            <a:srgbClr val="E4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458259" y="1431209"/>
            <a:ext cx="785813" cy="785813"/>
          </a:xfrm>
          <a:prstGeom prst="ellipse">
            <a:avLst/>
          </a:prstGeom>
          <a:solidFill>
            <a:srgbClr val="1C476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3683612" y="756914"/>
            <a:ext cx="2311847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Birokrasi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</a:t>
            </a:r>
          </a:p>
          <a:p>
            <a:pPr lvl="0" algn="ctr">
              <a:lnSpc>
                <a:spcPct val="110000"/>
              </a:lnSpc>
            </a:pPr>
            <a:r>
              <a:rPr lang="en-US" sz="1500" b="1" dirty="0" err="1">
                <a:solidFill>
                  <a:srgbClr val="1C476E"/>
                </a:solidFill>
              </a:rPr>
              <a:t>Efektif</a:t>
            </a:r>
            <a:r>
              <a:rPr lang="en-US" sz="1500" b="1" dirty="0">
                <a:solidFill>
                  <a:srgbClr val="1C476E"/>
                </a:solidFill>
              </a:rPr>
              <a:t> </a:t>
            </a:r>
            <a:r>
              <a:rPr lang="en-US" sz="1500" b="1" dirty="0" err="1">
                <a:solidFill>
                  <a:srgbClr val="1C476E"/>
                </a:solidFill>
              </a:rPr>
              <a:t>dan</a:t>
            </a:r>
            <a:r>
              <a:rPr lang="en-US" sz="1500" b="1" dirty="0">
                <a:solidFill>
                  <a:srgbClr val="1C476E"/>
                </a:solidFill>
              </a:rPr>
              <a:t> </a:t>
            </a:r>
            <a:r>
              <a:rPr lang="en-US" sz="1500" b="1" dirty="0" err="1">
                <a:solidFill>
                  <a:srgbClr val="1C476E"/>
                </a:solidFill>
              </a:rPr>
              <a:t>Efisien</a:t>
            </a:r>
            <a:endParaRPr lang="id-ID" sz="1500" b="1" dirty="0">
              <a:solidFill>
                <a:srgbClr val="1C476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3906" y="2279105"/>
            <a:ext cx="24272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id-ID" sz="1350" dirty="0"/>
              <a:t>Indeks Reformasi Birokrasi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id-ID" sz="1350" dirty="0"/>
              <a:t>Indeks Profesionalitas ASN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id-ID" sz="1350" dirty="0"/>
              <a:t>Indeks </a:t>
            </a:r>
            <a:r>
              <a:rPr lang="id-ID" sz="1350" i="1" dirty="0"/>
              <a:t>e-Governmen</a:t>
            </a:r>
            <a:r>
              <a:rPr lang="id-ID" sz="1350" dirty="0"/>
              <a:t>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038" y="1600563"/>
            <a:ext cx="438573" cy="43857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203933" y="1882845"/>
            <a:ext cx="2457671" cy="1609813"/>
          </a:xfrm>
          <a:prstGeom prst="roundRect">
            <a:avLst>
              <a:gd name="adj" fmla="val 7948"/>
            </a:avLst>
          </a:prstGeom>
          <a:solidFill>
            <a:srgbClr val="E4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7059703" y="1431209"/>
            <a:ext cx="785813" cy="785813"/>
          </a:xfrm>
          <a:prstGeom prst="ellipse">
            <a:avLst/>
          </a:prstGeom>
          <a:solidFill>
            <a:srgbClr val="1C476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6213567" y="756914"/>
            <a:ext cx="2438404" cy="84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Birokrasi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memiliki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>
              <a:lnSpc>
                <a:spcPct val="110000"/>
              </a:lnSpc>
            </a:pPr>
            <a:r>
              <a:rPr lang="en-US" sz="1500" b="1" dirty="0" err="1">
                <a:solidFill>
                  <a:srgbClr val="1C476E"/>
                </a:solidFill>
              </a:rPr>
              <a:t>Pelayanan</a:t>
            </a:r>
            <a:r>
              <a:rPr lang="en-US" sz="1500" b="1" dirty="0">
                <a:solidFill>
                  <a:srgbClr val="1C476E"/>
                </a:solidFill>
              </a:rPr>
              <a:t> </a:t>
            </a:r>
            <a:r>
              <a:rPr lang="en-US" sz="1500" b="1" dirty="0" err="1">
                <a:solidFill>
                  <a:srgbClr val="1C476E"/>
                </a:solidFill>
              </a:rPr>
              <a:t>Publik</a:t>
            </a:r>
            <a:r>
              <a:rPr lang="en-US" sz="1500" b="1" dirty="0">
                <a:solidFill>
                  <a:srgbClr val="1C476E"/>
                </a:solidFill>
              </a:rPr>
              <a:t> </a:t>
            </a:r>
            <a:r>
              <a:rPr lang="en-US" sz="1500" b="1" dirty="0" err="1">
                <a:solidFill>
                  <a:srgbClr val="1C476E"/>
                </a:solidFill>
              </a:rPr>
              <a:t>Berkualitas</a:t>
            </a:r>
            <a:endParaRPr lang="id-ID" sz="1500" b="1" dirty="0">
              <a:solidFill>
                <a:srgbClr val="1C476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99304" y="2279104"/>
            <a:ext cx="23623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id-ID" sz="1350" dirty="0"/>
              <a:t>Indeks Integritas Nasional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id-ID" sz="1350" dirty="0"/>
              <a:t>Survei Kepuasan Masyarakat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id-ID" sz="1350" dirty="0"/>
              <a:t>Persentase kepatuhan pelaksanaan UU Pelayanan Publik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55" y="1603529"/>
            <a:ext cx="412209" cy="4122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9251" y="4812890"/>
            <a:ext cx="879474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88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Peraturan Menteri Pendayagunaan Aparatur Negara dan Reformasi Birokrasi Nomor 11 Tahun 2015</a:t>
            </a:r>
            <a:r>
              <a:rPr lang="en-US" sz="1088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88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088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88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Road Map Reformasi Birokrasi 2015-2019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9251" y="4610744"/>
            <a:ext cx="649981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 err="1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lang="en-US" sz="1088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id-ID" sz="1088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6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31336"/>
            <a:ext cx="6715125" cy="476289"/>
          </a:xfrm>
          <a:prstGeom prst="roundRect">
            <a:avLst>
              <a:gd name="adj" fmla="val 50000"/>
            </a:avLst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-326141" y="73670"/>
            <a:ext cx="583449" cy="583449"/>
          </a:xfrm>
          <a:prstGeom prst="ellipse">
            <a:avLst/>
          </a:prstGeom>
          <a:solidFill>
            <a:schemeClr val="bg1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982" y="202161"/>
            <a:ext cx="616379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5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Tiga Kunci “SUKSES” Pelaksanaan Reformasi Birokrasi</a:t>
            </a:r>
          </a:p>
        </p:txBody>
      </p:sp>
      <p:sp>
        <p:nvSpPr>
          <p:cNvPr id="7" name="Oval 6"/>
          <p:cNvSpPr/>
          <p:nvPr/>
        </p:nvSpPr>
        <p:spPr>
          <a:xfrm>
            <a:off x="3814483" y="1334333"/>
            <a:ext cx="1567168" cy="1567168"/>
          </a:xfrm>
          <a:prstGeom prst="ellipse">
            <a:avLst/>
          </a:prstGeom>
          <a:solidFill>
            <a:srgbClr val="A2C7E8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98160" y="2374730"/>
            <a:ext cx="1567168" cy="1567168"/>
          </a:xfrm>
          <a:prstGeom prst="ellipse">
            <a:avLst/>
          </a:prstGeom>
          <a:solidFill>
            <a:srgbClr val="B2D0EC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40039" y="2374730"/>
            <a:ext cx="1567168" cy="1567168"/>
          </a:xfrm>
          <a:prstGeom prst="ellipse">
            <a:avLst/>
          </a:prstGeom>
          <a:solidFill>
            <a:srgbClr val="DAE9F6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012391" y="1334333"/>
            <a:ext cx="571788" cy="571788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81651" y="3342314"/>
            <a:ext cx="571788" cy="571788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34533" y="2540348"/>
            <a:ext cx="571788" cy="571788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584179" y="1064376"/>
            <a:ext cx="57152" cy="526771"/>
          </a:xfrm>
          <a:prstGeom prst="rect">
            <a:avLst/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5689812" y="1045792"/>
            <a:ext cx="274149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50" b="1" dirty="0">
                <a:solidFill>
                  <a:srgbClr val="1C476E"/>
                </a:solidFill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KOMITMEN PIMPINAN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60449" y="3650717"/>
            <a:ext cx="57152" cy="526771"/>
          </a:xfrm>
          <a:prstGeom prst="rect">
            <a:avLst/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6070845" y="3625561"/>
            <a:ext cx="27414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50" b="1">
                <a:solidFill>
                  <a:srgbClr val="1C476E"/>
                </a:solidFill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PELAKSANAAN MENGIKUTI SEMUA KETENTUAN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7308" y="2029312"/>
            <a:ext cx="26239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650" b="1">
                <a:solidFill>
                  <a:srgbClr val="1C476E"/>
                </a:solidFill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KETERLIBATAN SECARA AKTIF SELURUH ELEMEN PEGAWAI UNIT UTAMA/ PTN/LLDIKTI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99816" y="2095696"/>
            <a:ext cx="57152" cy="952108"/>
          </a:xfrm>
          <a:prstGeom prst="rect">
            <a:avLst/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0469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  <a14:imgEffect>
                      <a14:sharpenSoften amount="5000"/>
                    </a14:imgEffect>
                    <a14:imgEffect>
                      <a14:colorTemperature colorTemp="7941"/>
                    </a14:imgEffect>
                    <a14:imgEffect>
                      <a14:saturation sat="67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4" t="870" r="192"/>
          <a:stretch/>
        </p:blipFill>
        <p:spPr>
          <a:xfrm>
            <a:off x="-36910" y="0"/>
            <a:ext cx="9217819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370684" y="-786866"/>
            <a:ext cx="6431166" cy="6670308"/>
          </a:xfrm>
          <a:prstGeom prst="ellipse">
            <a:avLst/>
          </a:prstGeom>
          <a:solidFill>
            <a:schemeClr val="accent3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44757" y="1977694"/>
            <a:ext cx="8209045" cy="1057545"/>
          </a:xfrm>
          <a:prstGeom prst="rect">
            <a:avLst/>
          </a:prstGeom>
          <a:solidFill>
            <a:srgbClr val="025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20726" y="-426640"/>
            <a:ext cx="1789248" cy="1789248"/>
          </a:xfrm>
          <a:prstGeom prst="ellipse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9158" y="2121745"/>
            <a:ext cx="5295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225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TERIMA KASIH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35498"/>
            <a:ext cx="921798" cy="9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288315" y="3093057"/>
            <a:ext cx="8567369" cy="11170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8315" y="1347614"/>
            <a:ext cx="8567369" cy="158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50299" y="447425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Dasar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Hukum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Reformasi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Birokrasi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" name="Trapezoid 67"/>
          <p:cNvSpPr/>
          <p:nvPr/>
        </p:nvSpPr>
        <p:spPr>
          <a:xfrm rot="10800000">
            <a:off x="1259950" y="-8244"/>
            <a:ext cx="6624100" cy="203730"/>
          </a:xfrm>
          <a:prstGeom prst="trapezoid">
            <a:avLst>
              <a:gd name="adj" fmla="val 1005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3914" y="1491630"/>
            <a:ext cx="8351345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d-ID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Undang-Undang Nomor 17 Tahun 2007 tentang Rencana Pembangunan Jangka Panjang Nasional Tahun 2005-2025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d-ID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Pembangunan aparatur negara dilakukan melalui </a:t>
            </a:r>
            <a:r>
              <a:rPr lang="id-ID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reformasi birokrasi </a:t>
            </a:r>
            <a:r>
              <a:rPr lang="id-ID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untuk meningkatkan profesionalisme aparatur negara dan untuk mewujudkan tata pemerintahan yang baik, di pusat maupun di daerah agar mampu mendukung keberhasilan pembangunan di bidang-bidang lainnya.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3914" y="3201962"/>
            <a:ext cx="8351345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d-ID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Peraturan Presiden Nomor 81 Tahun 2010 tentang Grand Design Reformasi Birokrasi 2010-20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id-ID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d-ID" sz="1600" b="1" dirty="0">
                <a:solidFill>
                  <a:srgbClr val="0069B8"/>
                </a:solidFill>
              </a:rPr>
              <a:t>Seluruh Kementerian/Lembaga dan Pemerintah Daerah diwajibkan </a:t>
            </a:r>
            <a:r>
              <a:rPr lang="id-ID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untuk melaksanakan Reformasi Birokrasi  sesuai dengan karakteristik masing-masing institusi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5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9" name="Group 1048"/>
          <p:cNvGrpSpPr/>
          <p:nvPr/>
        </p:nvGrpSpPr>
        <p:grpSpPr>
          <a:xfrm>
            <a:off x="68386" y="806544"/>
            <a:ext cx="8838297" cy="3853438"/>
            <a:chOff x="234200" y="640462"/>
            <a:chExt cx="8838297" cy="3853438"/>
          </a:xfrm>
        </p:grpSpPr>
        <p:sp>
          <p:nvSpPr>
            <p:cNvPr id="4" name="Rectangle 3"/>
            <p:cNvSpPr/>
            <p:nvPr/>
          </p:nvSpPr>
          <p:spPr>
            <a:xfrm>
              <a:off x="234200" y="2198789"/>
              <a:ext cx="31318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3883"/>
              <a:r>
                <a:rPr lang="id-ID" sz="1500" b="1" dirty="0">
                  <a:solidFill>
                    <a:srgbClr val="FFD365"/>
                  </a:solidFill>
                </a:rPr>
                <a:t>Tumpang tindih </a:t>
              </a:r>
              <a:r>
                <a:rPr lang="id-ID" sz="1500" dirty="0">
                  <a:solidFill>
                    <a:schemeClr val="bg1"/>
                  </a:solidFill>
                </a:rPr>
                <a:t>Peraturan perundang-undangan di bidang aparatur negara, tidak sesuai dengan kondisi saat ini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6055" y="3241104"/>
              <a:ext cx="34668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3883"/>
              <a:r>
                <a:rPr lang="id-ID" sz="1500" dirty="0">
                  <a:solidFill>
                    <a:schemeClr val="bg1"/>
                  </a:solidFill>
                </a:rPr>
                <a:t>Praktik manajemen SDM </a:t>
              </a:r>
              <a:r>
                <a:rPr lang="id-ID" sz="1500" b="1" dirty="0">
                  <a:solidFill>
                    <a:srgbClr val="FFD365"/>
                  </a:solidFill>
                </a:rPr>
                <a:t>Belum optimal</a:t>
              </a:r>
              <a:r>
                <a:rPr lang="id-ID" sz="1500" dirty="0">
                  <a:solidFill>
                    <a:srgbClr val="FFD365"/>
                  </a:solidFill>
                </a:rPr>
                <a:t> </a:t>
              </a:r>
              <a:r>
                <a:rPr lang="id-ID" sz="1500" dirty="0">
                  <a:solidFill>
                    <a:schemeClr val="bg1"/>
                  </a:solidFill>
                </a:rPr>
                <a:t>meningkatkan profesionalisme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99579" y="3049942"/>
              <a:ext cx="346680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83"/>
              <a:r>
                <a:rPr lang="id-ID" sz="1500" dirty="0">
                  <a:solidFill>
                    <a:schemeClr val="bg1"/>
                  </a:solidFill>
                </a:rPr>
                <a:t>Fungsi dan kewenangan antar instansi pemerintah </a:t>
              </a:r>
              <a:r>
                <a:rPr lang="id-ID" sz="1500" b="1" dirty="0">
                  <a:solidFill>
                    <a:srgbClr val="FFD365"/>
                  </a:solidFill>
                </a:rPr>
                <a:t>tumpang tindih, berbenturan, terlalu besar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399578" y="1395912"/>
              <a:ext cx="359202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83"/>
              <a:r>
                <a:rPr lang="id-ID" sz="1500" dirty="0">
                  <a:solidFill>
                    <a:schemeClr val="bg1"/>
                  </a:solidFill>
                </a:rPr>
                <a:t>Sistem pengawasan internal </a:t>
              </a:r>
              <a:r>
                <a:rPr lang="id-ID" sz="1500" b="1" dirty="0">
                  <a:solidFill>
                    <a:srgbClr val="FFD365"/>
                  </a:solidFill>
                </a:rPr>
                <a:t>belum mampu</a:t>
              </a:r>
              <a:r>
                <a:rPr lang="id-ID" sz="1500" dirty="0">
                  <a:solidFill>
                    <a:srgbClr val="FFD365"/>
                  </a:solidFill>
                </a:rPr>
                <a:t> </a:t>
              </a:r>
              <a:r>
                <a:rPr lang="id-ID" sz="1500" dirty="0">
                  <a:solidFill>
                    <a:schemeClr val="bg1"/>
                  </a:solidFill>
                </a:rPr>
                <a:t>berperan sebagai </a:t>
              </a:r>
              <a:r>
                <a:rPr lang="id-ID" sz="1500" i="1" dirty="0">
                  <a:solidFill>
                    <a:schemeClr val="bg1"/>
                  </a:solidFill>
                </a:rPr>
                <a:t>quality assurance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6055" y="1395912"/>
              <a:ext cx="34668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3883"/>
              <a:r>
                <a:rPr lang="de-DE" sz="1500" dirty="0">
                  <a:solidFill>
                    <a:schemeClr val="bg1"/>
                  </a:solidFill>
                </a:rPr>
                <a:t>Kualitas pelayanan publik</a:t>
              </a:r>
              <a:r>
                <a:rPr lang="id-ID" sz="1500" dirty="0">
                  <a:solidFill>
                    <a:schemeClr val="bg1"/>
                  </a:solidFill>
                </a:rPr>
                <a:t> </a:t>
              </a:r>
              <a:r>
                <a:rPr lang="id-ID" sz="1500" b="1" dirty="0">
                  <a:solidFill>
                    <a:srgbClr val="FFD365"/>
                  </a:solidFill>
                </a:rPr>
                <a:t>m</a:t>
              </a:r>
              <a:r>
                <a:rPr lang="de-DE" sz="1500" b="1" dirty="0">
                  <a:solidFill>
                    <a:srgbClr val="FFD365"/>
                  </a:solidFill>
                </a:rPr>
                <a:t>asih belum</a:t>
              </a:r>
              <a:r>
                <a:rPr lang="de-DE" sz="1500" dirty="0">
                  <a:solidFill>
                    <a:srgbClr val="FFD365"/>
                  </a:solidFill>
                </a:rPr>
                <a:t> </a:t>
              </a:r>
              <a:r>
                <a:rPr lang="de-DE" sz="1500" dirty="0">
                  <a:solidFill>
                    <a:schemeClr val="bg1"/>
                  </a:solidFill>
                </a:rPr>
                <a:t>memenuhi harapan publik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77800" y="2306511"/>
              <a:ext cx="329469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83"/>
              <a:r>
                <a:rPr lang="it-IT" sz="1500" dirty="0">
                  <a:solidFill>
                    <a:schemeClr val="bg1"/>
                  </a:solidFill>
                </a:rPr>
                <a:t>Sistem monitoring, evaluasi, dan penilaian</a:t>
              </a:r>
              <a:r>
                <a:rPr lang="id-ID" sz="1500" dirty="0">
                  <a:solidFill>
                    <a:schemeClr val="bg1"/>
                  </a:solidFill>
                </a:rPr>
                <a:t> </a:t>
              </a:r>
              <a:r>
                <a:rPr lang="id-ID" sz="1500" b="1" dirty="0">
                  <a:solidFill>
                    <a:srgbClr val="FFD365"/>
                  </a:solidFill>
                </a:rPr>
                <a:t>belum dibangun </a:t>
              </a:r>
              <a:r>
                <a:rPr lang="id-ID" sz="1500" dirty="0">
                  <a:solidFill>
                    <a:schemeClr val="bg1"/>
                  </a:solidFill>
                </a:rPr>
                <a:t>dengan baik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59455" y="640462"/>
              <a:ext cx="507352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883"/>
              <a:r>
                <a:rPr lang="id-ID" sz="1500" dirty="0">
                  <a:solidFill>
                    <a:schemeClr val="bg1"/>
                  </a:solidFill>
                </a:rPr>
                <a:t>Pola pikir (</a:t>
              </a:r>
              <a:r>
                <a:rPr lang="id-ID" sz="1500" i="1" dirty="0">
                  <a:solidFill>
                    <a:schemeClr val="bg1"/>
                  </a:solidFill>
                </a:rPr>
                <a:t>mind-set</a:t>
              </a:r>
              <a:r>
                <a:rPr lang="id-ID" sz="1500" dirty="0">
                  <a:solidFill>
                    <a:schemeClr val="bg1"/>
                  </a:solidFill>
                </a:rPr>
                <a:t>) dan budaya kerja (</a:t>
              </a:r>
              <a:r>
                <a:rPr lang="id-ID" sz="1500" i="1" dirty="0">
                  <a:solidFill>
                    <a:schemeClr val="bg1"/>
                  </a:solidFill>
                </a:rPr>
                <a:t>culture-set</a:t>
              </a:r>
              <a:r>
                <a:rPr lang="id-ID" sz="1500" dirty="0">
                  <a:solidFill>
                    <a:schemeClr val="bg1"/>
                  </a:solidFill>
                </a:rPr>
                <a:t>)  birokrasi </a:t>
              </a:r>
              <a:r>
                <a:rPr lang="id-ID" sz="1500" b="1" dirty="0">
                  <a:solidFill>
                    <a:srgbClr val="FFD365"/>
                  </a:solidFill>
                </a:rPr>
                <a:t>belum sepenuhnya</a:t>
              </a:r>
              <a:r>
                <a:rPr lang="id-ID" sz="1500" dirty="0">
                  <a:solidFill>
                    <a:srgbClr val="FFD365"/>
                  </a:solidFill>
                </a:rPr>
                <a:t> </a:t>
              </a:r>
              <a:r>
                <a:rPr lang="id-ID" sz="1500" dirty="0">
                  <a:solidFill>
                    <a:schemeClr val="bg1"/>
                  </a:solidFill>
                </a:rPr>
                <a:t>mendukung birokrasi yang profesional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10216" y="3939902"/>
              <a:ext cx="4572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883"/>
              <a:r>
                <a:rPr lang="id-ID" sz="1500" dirty="0">
                  <a:solidFill>
                    <a:schemeClr val="bg1"/>
                  </a:solidFill>
                </a:rPr>
                <a:t>Pelaksanaan program dan kegiatan </a:t>
              </a:r>
              <a:r>
                <a:rPr lang="id-ID" sz="1500" b="1" dirty="0">
                  <a:solidFill>
                    <a:srgbClr val="FFD365"/>
                  </a:solidFill>
                </a:rPr>
                <a:t>belum</a:t>
              </a:r>
              <a:r>
                <a:rPr lang="id-ID" sz="1500" b="1" dirty="0">
                  <a:solidFill>
                    <a:schemeClr val="bg1"/>
                  </a:solidFill>
                </a:rPr>
                <a:t> </a:t>
              </a:r>
              <a:r>
                <a:rPr lang="id-ID" sz="1500" dirty="0">
                  <a:solidFill>
                    <a:schemeClr val="bg1"/>
                  </a:solidFill>
                </a:rPr>
                <a:t>sepenuhnya didasarkan atas </a:t>
              </a:r>
              <a:r>
                <a:rPr lang="id-ID" sz="1500" b="1" dirty="0">
                  <a:solidFill>
                    <a:srgbClr val="FFD365"/>
                  </a:solidFill>
                </a:rPr>
                <a:t>prosedur yang baku dan terstandarisasi</a:t>
              </a:r>
              <a:endParaRPr lang="it-IT" sz="1500" b="1" dirty="0">
                <a:solidFill>
                  <a:srgbClr val="FFD365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821431" y="1786760"/>
              <a:ext cx="1549566" cy="1553197"/>
              <a:chOff x="3424368" y="1593487"/>
              <a:chExt cx="1875564" cy="1879958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605934" y="1779662"/>
                <a:ext cx="1512168" cy="1512168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25790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3883"/>
                <a:r>
                  <a:rPr lang="id-ID" sz="11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Permasalahan Birokrasi</a:t>
                </a:r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4145992" y="1593487"/>
                <a:ext cx="432047" cy="183280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Up Arrow 24"/>
              <p:cNvSpPr/>
              <p:nvPr/>
            </p:nvSpPr>
            <p:spPr>
              <a:xfrm rot="2700000">
                <a:off x="4758673" y="1856626"/>
                <a:ext cx="432049" cy="183281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Up Arrow 25"/>
              <p:cNvSpPr/>
              <p:nvPr/>
            </p:nvSpPr>
            <p:spPr>
              <a:xfrm rot="16200000">
                <a:off x="3299984" y="2444104"/>
                <a:ext cx="432049" cy="183281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Up Arrow 26"/>
              <p:cNvSpPr/>
              <p:nvPr/>
            </p:nvSpPr>
            <p:spPr>
              <a:xfrm rot="10800000">
                <a:off x="4145992" y="3290164"/>
                <a:ext cx="432048" cy="183281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Up Arrow 27"/>
              <p:cNvSpPr/>
              <p:nvPr/>
            </p:nvSpPr>
            <p:spPr>
              <a:xfrm rot="5400000">
                <a:off x="4992267" y="2444105"/>
                <a:ext cx="432049" cy="183281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Up Arrow 28"/>
              <p:cNvSpPr/>
              <p:nvPr/>
            </p:nvSpPr>
            <p:spPr>
              <a:xfrm rot="8100000">
                <a:off x="4752908" y="3040391"/>
                <a:ext cx="432048" cy="183281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Up Arrow 29"/>
              <p:cNvSpPr/>
              <p:nvPr/>
            </p:nvSpPr>
            <p:spPr>
              <a:xfrm rot="13500000">
                <a:off x="3540600" y="3045156"/>
                <a:ext cx="432047" cy="183281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Up Arrow 30"/>
              <p:cNvSpPr/>
              <p:nvPr/>
            </p:nvSpPr>
            <p:spPr>
              <a:xfrm rot="18900000">
                <a:off x="3544705" y="1843001"/>
                <a:ext cx="432047" cy="183281"/>
              </a:xfrm>
              <a:prstGeom prst="upArrow">
                <a:avLst>
                  <a:gd name="adj1" fmla="val 100000"/>
                  <a:gd name="adj2" fmla="val 50000"/>
                </a:avLst>
              </a:prstGeom>
              <a:solidFill>
                <a:srgbClr val="FFD365"/>
              </a:solidFill>
              <a:ln>
                <a:solidFill>
                  <a:srgbClr val="02579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83"/>
                <a:endParaRPr lang="id-ID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028" name="Straight Connector 1027"/>
            <p:cNvCxnSpPr>
              <a:stCxn id="14" idx="0"/>
              <a:endCxn id="5" idx="2"/>
            </p:cNvCxnSpPr>
            <p:nvPr/>
          </p:nvCxnSpPr>
          <p:spPr>
            <a:xfrm flipV="1">
              <a:off x="4596103" y="1194460"/>
              <a:ext cx="114" cy="5923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Connector 1029"/>
            <p:cNvCxnSpPr>
              <a:stCxn id="25" idx="0"/>
              <a:endCxn id="9" idx="1"/>
            </p:cNvCxnSpPr>
            <p:nvPr/>
          </p:nvCxnSpPr>
          <p:spPr>
            <a:xfrm flipV="1">
              <a:off x="5155829" y="1672911"/>
              <a:ext cx="243749" cy="3534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Straight Connector 1031"/>
            <p:cNvCxnSpPr>
              <a:stCxn id="28" idx="0"/>
              <a:endCxn id="11" idx="1"/>
            </p:cNvCxnSpPr>
            <p:nvPr/>
          </p:nvCxnSpPr>
          <p:spPr>
            <a:xfrm>
              <a:off x="5370997" y="2565243"/>
              <a:ext cx="406803" cy="182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/>
            <p:cNvCxnSpPr>
              <a:stCxn id="29" idx="0"/>
              <a:endCxn id="8" idx="1"/>
            </p:cNvCxnSpPr>
            <p:nvPr/>
          </p:nvCxnSpPr>
          <p:spPr>
            <a:xfrm>
              <a:off x="5151065" y="3111421"/>
              <a:ext cx="248514" cy="3309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/>
            <p:cNvCxnSpPr>
              <a:stCxn id="27" idx="0"/>
              <a:endCxn id="7" idx="0"/>
            </p:cNvCxnSpPr>
            <p:nvPr/>
          </p:nvCxnSpPr>
          <p:spPr>
            <a:xfrm>
              <a:off x="4596103" y="3339957"/>
              <a:ext cx="113" cy="5999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Connector 1039"/>
            <p:cNvCxnSpPr>
              <a:stCxn id="30" idx="0"/>
              <a:endCxn id="6" idx="3"/>
            </p:cNvCxnSpPr>
            <p:nvPr/>
          </p:nvCxnSpPr>
          <p:spPr>
            <a:xfrm flipH="1">
              <a:off x="3792855" y="3115358"/>
              <a:ext cx="249545" cy="402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/>
            <p:cNvCxnSpPr>
              <a:stCxn id="26" idx="0"/>
              <a:endCxn id="4" idx="3"/>
            </p:cNvCxnSpPr>
            <p:nvPr/>
          </p:nvCxnSpPr>
          <p:spPr>
            <a:xfrm flipH="1">
              <a:off x="3366040" y="2565241"/>
              <a:ext cx="455392" cy="1413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/>
            <p:cNvCxnSpPr>
              <a:stCxn id="31" idx="0"/>
              <a:endCxn id="10" idx="3"/>
            </p:cNvCxnSpPr>
            <p:nvPr/>
          </p:nvCxnSpPr>
          <p:spPr>
            <a:xfrm flipH="1" flipV="1">
              <a:off x="3792855" y="1672911"/>
              <a:ext cx="252936" cy="3421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/>
            <p:cNvCxnSpPr/>
            <p:nvPr/>
          </p:nvCxnSpPr>
          <p:spPr>
            <a:xfrm>
              <a:off x="3933753" y="1196340"/>
              <a:ext cx="127649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933753" y="3942442"/>
              <a:ext cx="127649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/>
            <p:cNvCxnSpPr/>
            <p:nvPr/>
          </p:nvCxnSpPr>
          <p:spPr>
            <a:xfrm>
              <a:off x="5399579" y="1481627"/>
              <a:ext cx="0" cy="3517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6230" y="2392226"/>
              <a:ext cx="0" cy="3517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400166" y="3275624"/>
              <a:ext cx="0" cy="3517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366071" y="2467972"/>
              <a:ext cx="0" cy="3517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792855" y="1481627"/>
              <a:ext cx="0" cy="3517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792855" y="3275624"/>
              <a:ext cx="0" cy="3517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0" y="4825530"/>
            <a:ext cx="9144000" cy="317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8386" y="4831351"/>
            <a:ext cx="889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Sumber: Peraturan Presiden Nomor 81 Tahun 2010 tentang Grand Design Reformasi Birokrasi 2010-2025</a:t>
            </a:r>
          </a:p>
        </p:txBody>
      </p:sp>
      <p:sp>
        <p:nvSpPr>
          <p:cNvPr id="67" name="Rectangle 66"/>
          <p:cNvSpPr/>
          <p:nvPr/>
        </p:nvSpPr>
        <p:spPr>
          <a:xfrm>
            <a:off x="0" y="1"/>
            <a:ext cx="9144000" cy="64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079612" y="63666"/>
            <a:ext cx="69847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Mengapa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Harus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Reformasi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Birokrasi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431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9945" y="223169"/>
            <a:ext cx="4266220" cy="507722"/>
          </a:xfrm>
          <a:prstGeom prst="roundRect">
            <a:avLst>
              <a:gd name="adj" fmla="val 50000"/>
            </a:avLst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-317886" y="128811"/>
            <a:ext cx="717785" cy="717785"/>
          </a:xfrm>
          <a:prstGeom prst="ellipse">
            <a:avLst/>
          </a:prstGeom>
          <a:solidFill>
            <a:schemeClr val="bg1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5812" y="280339"/>
            <a:ext cx="4122222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50" b="1">
                <a:solidFill>
                  <a:prstClr val="white"/>
                </a:solidFill>
                <a:latin typeface="Tw Cen MT" panose="020B0602020104020603" pitchFamily="34" charset="0"/>
              </a:rPr>
              <a:t>Tujuan Reformasi Birokrasi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-483670" y="1782456"/>
            <a:ext cx="244064" cy="244064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ectangle 71"/>
          <p:cNvSpPr/>
          <p:nvPr/>
        </p:nvSpPr>
        <p:spPr>
          <a:xfrm>
            <a:off x="-483670" y="2099052"/>
            <a:ext cx="244064" cy="244064"/>
          </a:xfrm>
          <a:prstGeom prst="rect">
            <a:avLst/>
          </a:prstGeom>
          <a:solidFill>
            <a:srgbClr val="F76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ectangle 72"/>
          <p:cNvSpPr/>
          <p:nvPr/>
        </p:nvSpPr>
        <p:spPr>
          <a:xfrm>
            <a:off x="-483670" y="2418316"/>
            <a:ext cx="244064" cy="244064"/>
          </a:xfrm>
          <a:prstGeom prst="rect">
            <a:avLst/>
          </a:prstGeom>
          <a:solidFill>
            <a:srgbClr val="FFD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Rectangle 73"/>
          <p:cNvSpPr/>
          <p:nvPr/>
        </p:nvSpPr>
        <p:spPr>
          <a:xfrm>
            <a:off x="-483670" y="2741848"/>
            <a:ext cx="244064" cy="244064"/>
          </a:xfrm>
          <a:prstGeom prst="rect">
            <a:avLst/>
          </a:prstGeom>
          <a:solidFill>
            <a:srgbClr val="56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ectangle 74"/>
          <p:cNvSpPr/>
          <p:nvPr/>
        </p:nvSpPr>
        <p:spPr>
          <a:xfrm>
            <a:off x="-483670" y="3066457"/>
            <a:ext cx="244064" cy="244064"/>
          </a:xfrm>
          <a:prstGeom prst="rect">
            <a:avLst/>
          </a:prstGeom>
          <a:solidFill>
            <a:srgbClr val="215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Rectangle 75"/>
          <p:cNvSpPr/>
          <p:nvPr/>
        </p:nvSpPr>
        <p:spPr>
          <a:xfrm>
            <a:off x="-483670" y="3387405"/>
            <a:ext cx="244064" cy="244064"/>
          </a:xfrm>
          <a:prstGeom prst="rect">
            <a:avLst/>
          </a:prstGeom>
          <a:solidFill>
            <a:srgbClr val="267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Rectangle 76"/>
          <p:cNvSpPr/>
          <p:nvPr/>
        </p:nvSpPr>
        <p:spPr>
          <a:xfrm>
            <a:off x="-483670" y="3708352"/>
            <a:ext cx="244064" cy="244064"/>
          </a:xfrm>
          <a:prstGeom prst="rect">
            <a:avLst/>
          </a:prstGeom>
          <a:solidFill>
            <a:srgbClr val="D16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Rectangle 77"/>
          <p:cNvSpPr/>
          <p:nvPr/>
        </p:nvSpPr>
        <p:spPr>
          <a:xfrm>
            <a:off x="-483670" y="4029300"/>
            <a:ext cx="244064" cy="244064"/>
          </a:xfrm>
          <a:prstGeom prst="rect">
            <a:avLst/>
          </a:prstGeom>
          <a:solidFill>
            <a:srgbClr val="90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/>
          <p:cNvSpPr/>
          <p:nvPr/>
        </p:nvSpPr>
        <p:spPr>
          <a:xfrm>
            <a:off x="1" y="5071099"/>
            <a:ext cx="9144000" cy="133895"/>
          </a:xfrm>
          <a:prstGeom prst="rect">
            <a:avLst/>
          </a:prstGeom>
          <a:solidFill>
            <a:srgbClr val="173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5810" y="4781550"/>
            <a:ext cx="88923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300" dirty="0">
                <a:solidFill>
                  <a:prstClr val="black"/>
                </a:solidFill>
              </a:rPr>
              <a:t>Sumber: Peraturan Presiden Nomor 81 Tahun 2010 tentang Grand Design Reformasi Birokrasi 2010-2025</a:t>
            </a:r>
          </a:p>
        </p:txBody>
      </p:sp>
      <p:graphicFrame>
        <p:nvGraphicFramePr>
          <p:cNvPr id="57" name="Diagram 56"/>
          <p:cNvGraphicFramePr/>
          <p:nvPr/>
        </p:nvGraphicFramePr>
        <p:xfrm>
          <a:off x="5558779" y="1106617"/>
          <a:ext cx="3189686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170174" y="1323918"/>
            <a:ext cx="4527626" cy="3117097"/>
            <a:chOff x="170174" y="1330565"/>
            <a:chExt cx="4527625" cy="3117097"/>
          </a:xfrm>
        </p:grpSpPr>
        <p:sp>
          <p:nvSpPr>
            <p:cNvPr id="60" name="Freeform 59"/>
            <p:cNvSpPr/>
            <p:nvPr/>
          </p:nvSpPr>
          <p:spPr>
            <a:xfrm>
              <a:off x="2542288" y="1746042"/>
              <a:ext cx="2155511" cy="2155511"/>
            </a:xfrm>
            <a:custGeom>
              <a:avLst/>
              <a:gdLst>
                <a:gd name="connsiteX0" fmla="*/ 0 w 2155511"/>
                <a:gd name="connsiteY0" fmla="*/ 1077756 h 2155511"/>
                <a:gd name="connsiteX1" fmla="*/ 1077756 w 2155511"/>
                <a:gd name="connsiteY1" fmla="*/ 0 h 2155511"/>
                <a:gd name="connsiteX2" fmla="*/ 2155512 w 2155511"/>
                <a:gd name="connsiteY2" fmla="*/ 1077756 h 2155511"/>
                <a:gd name="connsiteX3" fmla="*/ 1077756 w 2155511"/>
                <a:gd name="connsiteY3" fmla="*/ 2155512 h 2155511"/>
                <a:gd name="connsiteX4" fmla="*/ 0 w 2155511"/>
                <a:gd name="connsiteY4" fmla="*/ 1077756 h 215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11" h="2155511">
                  <a:moveTo>
                    <a:pt x="0" y="1077756"/>
                  </a:moveTo>
                  <a:cubicBezTo>
                    <a:pt x="0" y="482528"/>
                    <a:pt x="482528" y="0"/>
                    <a:pt x="1077756" y="0"/>
                  </a:cubicBezTo>
                  <a:cubicBezTo>
                    <a:pt x="1672984" y="0"/>
                    <a:pt x="2155512" y="482528"/>
                    <a:pt x="2155512" y="1077756"/>
                  </a:cubicBezTo>
                  <a:cubicBezTo>
                    <a:pt x="2155512" y="1672984"/>
                    <a:pt x="1672984" y="2155512"/>
                    <a:pt x="1077756" y="2155512"/>
                  </a:cubicBezTo>
                  <a:cubicBezTo>
                    <a:pt x="482528" y="2155512"/>
                    <a:pt x="0" y="1672984"/>
                    <a:pt x="0" y="1077756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8687" tIns="348687" rIns="348687" bIns="348687" numCol="1" spcCol="1270" anchor="ctr" anchorCtr="0">
              <a:noAutofit/>
            </a:bodyPr>
            <a:lstStyle/>
            <a:p>
              <a:pPr algn="ctr" defTabSz="115514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2600" dirty="0">
                  <a:solidFill>
                    <a:schemeClr val="tx1"/>
                  </a:solidFill>
                </a:rPr>
                <a:t>Profil dan Perilaku Aparatur Negara </a:t>
              </a:r>
            </a:p>
          </p:txBody>
        </p:sp>
        <p:sp>
          <p:nvSpPr>
            <p:cNvPr id="62" name="Freeform 61"/>
            <p:cNvSpPr/>
            <p:nvPr/>
          </p:nvSpPr>
          <p:spPr>
            <a:xfrm>
              <a:off x="2057298" y="2623335"/>
              <a:ext cx="342726" cy="400925"/>
            </a:xfrm>
            <a:custGeom>
              <a:avLst/>
              <a:gdLst>
                <a:gd name="connsiteX0" fmla="*/ 0 w 342726"/>
                <a:gd name="connsiteY0" fmla="*/ 80185 h 400925"/>
                <a:gd name="connsiteX1" fmla="*/ 171363 w 342726"/>
                <a:gd name="connsiteY1" fmla="*/ 80185 h 400925"/>
                <a:gd name="connsiteX2" fmla="*/ 171363 w 342726"/>
                <a:gd name="connsiteY2" fmla="*/ 0 h 400925"/>
                <a:gd name="connsiteX3" fmla="*/ 342726 w 342726"/>
                <a:gd name="connsiteY3" fmla="*/ 200463 h 400925"/>
                <a:gd name="connsiteX4" fmla="*/ 171363 w 342726"/>
                <a:gd name="connsiteY4" fmla="*/ 400925 h 400925"/>
                <a:gd name="connsiteX5" fmla="*/ 171363 w 342726"/>
                <a:gd name="connsiteY5" fmla="*/ 320740 h 400925"/>
                <a:gd name="connsiteX6" fmla="*/ 0 w 342726"/>
                <a:gd name="connsiteY6" fmla="*/ 320740 h 400925"/>
                <a:gd name="connsiteX7" fmla="*/ 0 w 342726"/>
                <a:gd name="connsiteY7" fmla="*/ 80185 h 40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726" h="400925">
                  <a:moveTo>
                    <a:pt x="0" y="80185"/>
                  </a:moveTo>
                  <a:lnTo>
                    <a:pt x="171363" y="80185"/>
                  </a:lnTo>
                  <a:lnTo>
                    <a:pt x="171363" y="0"/>
                  </a:lnTo>
                  <a:lnTo>
                    <a:pt x="342726" y="200463"/>
                  </a:lnTo>
                  <a:lnTo>
                    <a:pt x="171363" y="400925"/>
                  </a:lnTo>
                  <a:lnTo>
                    <a:pt x="171363" y="320740"/>
                  </a:lnTo>
                  <a:lnTo>
                    <a:pt x="0" y="320740"/>
                  </a:lnTo>
                  <a:lnTo>
                    <a:pt x="0" y="8018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185" rIns="102818" bIns="80185" numCol="1" spcCol="1270" anchor="ctr" anchorCtr="0">
              <a:noAutofit/>
            </a:bodyPr>
            <a:lstStyle/>
            <a:p>
              <a:pPr algn="ctr" defTabSz="7552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1700">
                <a:solidFill>
                  <a:prstClr val="white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70174" y="1330565"/>
              <a:ext cx="1725462" cy="3117097"/>
              <a:chOff x="170174" y="1265249"/>
              <a:chExt cx="1725462" cy="3117097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539506" y="1265249"/>
                <a:ext cx="1356130" cy="1077755"/>
              </a:xfrm>
              <a:custGeom>
                <a:avLst/>
                <a:gdLst>
                  <a:gd name="connsiteX0" fmla="*/ 0 w 1077755"/>
                  <a:gd name="connsiteY0" fmla="*/ 0 h 1077755"/>
                  <a:gd name="connsiteX1" fmla="*/ 1077755 w 1077755"/>
                  <a:gd name="connsiteY1" fmla="*/ 0 h 1077755"/>
                  <a:gd name="connsiteX2" fmla="*/ 1077755 w 1077755"/>
                  <a:gd name="connsiteY2" fmla="*/ 1077755 h 1077755"/>
                  <a:gd name="connsiteX3" fmla="*/ 0 w 1077755"/>
                  <a:gd name="connsiteY3" fmla="*/ 1077755 h 1077755"/>
                  <a:gd name="connsiteX4" fmla="*/ 0 w 1077755"/>
                  <a:gd name="connsiteY4" fmla="*/ 0 h 107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755" h="1077755">
                    <a:moveTo>
                      <a:pt x="0" y="0"/>
                    </a:moveTo>
                    <a:lnTo>
                      <a:pt x="1077755" y="0"/>
                    </a:lnTo>
                    <a:lnTo>
                      <a:pt x="1077755" y="1077755"/>
                    </a:lnTo>
                    <a:lnTo>
                      <a:pt x="0" y="1077755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7"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3180" tIns="43180" rIns="43180" bIns="43180" numCol="1" spcCol="1270" anchor="ctr" anchorCtr="0">
                <a:noAutofit/>
              </a:bodyPr>
              <a:lstStyle/>
              <a:p>
                <a:pPr algn="ctr" defTabSz="151058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id-ID" sz="3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1044208" y="2430518"/>
                <a:ext cx="625098" cy="625098"/>
              </a:xfrm>
              <a:custGeom>
                <a:avLst/>
                <a:gdLst>
                  <a:gd name="connsiteX0" fmla="*/ 82857 w 625098"/>
                  <a:gd name="connsiteY0" fmla="*/ 239037 h 625098"/>
                  <a:gd name="connsiteX1" fmla="*/ 239037 w 625098"/>
                  <a:gd name="connsiteY1" fmla="*/ 239037 h 625098"/>
                  <a:gd name="connsiteX2" fmla="*/ 239037 w 625098"/>
                  <a:gd name="connsiteY2" fmla="*/ 82857 h 625098"/>
                  <a:gd name="connsiteX3" fmla="*/ 386061 w 625098"/>
                  <a:gd name="connsiteY3" fmla="*/ 82857 h 625098"/>
                  <a:gd name="connsiteX4" fmla="*/ 386061 w 625098"/>
                  <a:gd name="connsiteY4" fmla="*/ 239037 h 625098"/>
                  <a:gd name="connsiteX5" fmla="*/ 542241 w 625098"/>
                  <a:gd name="connsiteY5" fmla="*/ 239037 h 625098"/>
                  <a:gd name="connsiteX6" fmla="*/ 542241 w 625098"/>
                  <a:gd name="connsiteY6" fmla="*/ 386061 h 625098"/>
                  <a:gd name="connsiteX7" fmla="*/ 386061 w 625098"/>
                  <a:gd name="connsiteY7" fmla="*/ 386061 h 625098"/>
                  <a:gd name="connsiteX8" fmla="*/ 386061 w 625098"/>
                  <a:gd name="connsiteY8" fmla="*/ 542241 h 625098"/>
                  <a:gd name="connsiteX9" fmla="*/ 239037 w 625098"/>
                  <a:gd name="connsiteY9" fmla="*/ 542241 h 625098"/>
                  <a:gd name="connsiteX10" fmla="*/ 239037 w 625098"/>
                  <a:gd name="connsiteY10" fmla="*/ 386061 h 625098"/>
                  <a:gd name="connsiteX11" fmla="*/ 82857 w 625098"/>
                  <a:gd name="connsiteY11" fmla="*/ 386061 h 625098"/>
                  <a:gd name="connsiteX12" fmla="*/ 82857 w 625098"/>
                  <a:gd name="connsiteY12" fmla="*/ 239037 h 62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5098" h="625098">
                    <a:moveTo>
                      <a:pt x="82857" y="239037"/>
                    </a:moveTo>
                    <a:lnTo>
                      <a:pt x="239037" y="239037"/>
                    </a:lnTo>
                    <a:lnTo>
                      <a:pt x="239037" y="82857"/>
                    </a:lnTo>
                    <a:lnTo>
                      <a:pt x="386061" y="82857"/>
                    </a:lnTo>
                    <a:lnTo>
                      <a:pt x="386061" y="239037"/>
                    </a:lnTo>
                    <a:lnTo>
                      <a:pt x="542241" y="239037"/>
                    </a:lnTo>
                    <a:lnTo>
                      <a:pt x="542241" y="386061"/>
                    </a:lnTo>
                    <a:lnTo>
                      <a:pt x="386061" y="386061"/>
                    </a:lnTo>
                    <a:lnTo>
                      <a:pt x="386061" y="542241"/>
                    </a:lnTo>
                    <a:lnTo>
                      <a:pt x="239037" y="542241"/>
                    </a:lnTo>
                    <a:lnTo>
                      <a:pt x="239037" y="386061"/>
                    </a:lnTo>
                    <a:lnTo>
                      <a:pt x="82857" y="386061"/>
                    </a:lnTo>
                    <a:lnTo>
                      <a:pt x="82857" y="239037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2857" tIns="239037" rIns="82857" bIns="239037" numCol="1" spcCol="1270" anchor="ctr" anchorCtr="0">
                <a:noAutofit/>
              </a:bodyPr>
              <a:lstStyle/>
              <a:p>
                <a:pPr algn="ctr" defTabSz="44429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id-ID" sz="10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539506" y="3143130"/>
                <a:ext cx="1356130" cy="1077755"/>
              </a:xfrm>
              <a:custGeom>
                <a:avLst/>
                <a:gdLst>
                  <a:gd name="connsiteX0" fmla="*/ 0 w 1077755"/>
                  <a:gd name="connsiteY0" fmla="*/ 0 h 1077755"/>
                  <a:gd name="connsiteX1" fmla="*/ 1077755 w 1077755"/>
                  <a:gd name="connsiteY1" fmla="*/ 0 h 1077755"/>
                  <a:gd name="connsiteX2" fmla="*/ 1077755 w 1077755"/>
                  <a:gd name="connsiteY2" fmla="*/ 1077755 h 1077755"/>
                  <a:gd name="connsiteX3" fmla="*/ 0 w 1077755"/>
                  <a:gd name="connsiteY3" fmla="*/ 1077755 h 1077755"/>
                  <a:gd name="connsiteX4" fmla="*/ 0 w 1077755"/>
                  <a:gd name="connsiteY4" fmla="*/ 0 h 107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755" h="1077755">
                    <a:moveTo>
                      <a:pt x="0" y="0"/>
                    </a:moveTo>
                    <a:lnTo>
                      <a:pt x="1077755" y="0"/>
                    </a:lnTo>
                    <a:lnTo>
                      <a:pt x="1077755" y="1077755"/>
                    </a:lnTo>
                    <a:lnTo>
                      <a:pt x="0" y="1077755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3180" tIns="43180" rIns="43180" bIns="43180" numCol="1" spcCol="1270" anchor="ctr" anchorCtr="0">
                <a:noAutofit/>
              </a:bodyPr>
              <a:lstStyle/>
              <a:p>
                <a:pPr algn="ctr" defTabSz="151058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id-ID" sz="3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16200000">
                <a:off x="-345481" y="3497360"/>
                <a:ext cx="14006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973"/>
                <a:r>
                  <a:rPr lang="id-ID" dirty="0">
                    <a:solidFill>
                      <a:prstClr val="black"/>
                    </a:solidFill>
                  </a:rPr>
                  <a:t>Budaya Kerja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16200000">
                <a:off x="-167975" y="1619479"/>
                <a:ext cx="1045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973"/>
                <a:r>
                  <a:rPr lang="id-ID" dirty="0">
                    <a:solidFill>
                      <a:prstClr val="black"/>
                    </a:solidFill>
                  </a:rPr>
                  <a:t>Pola Pikir</a:t>
                </a:r>
              </a:p>
            </p:txBody>
          </p:sp>
        </p:grpSp>
      </p:grpSp>
      <p:sp>
        <p:nvSpPr>
          <p:cNvPr id="69" name="Isosceles Triangle 68"/>
          <p:cNvSpPr/>
          <p:nvPr/>
        </p:nvSpPr>
        <p:spPr>
          <a:xfrm rot="19800000">
            <a:off x="4671253" y="2582781"/>
            <a:ext cx="668234" cy="576064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73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8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9946" y="223169"/>
            <a:ext cx="5355431" cy="507722"/>
          </a:xfrm>
          <a:prstGeom prst="roundRect">
            <a:avLst>
              <a:gd name="adj" fmla="val 50000"/>
            </a:avLst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-317886" y="128811"/>
            <a:ext cx="717785" cy="717785"/>
          </a:xfrm>
          <a:prstGeom prst="ellipse">
            <a:avLst/>
          </a:prstGeom>
          <a:solidFill>
            <a:schemeClr val="bg1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5812" y="280339"/>
            <a:ext cx="4122222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50" b="1">
                <a:solidFill>
                  <a:prstClr val="white"/>
                </a:solidFill>
                <a:latin typeface="Tw Cen MT" panose="020B0602020104020603" pitchFamily="34" charset="0"/>
              </a:rPr>
              <a:t>Kerangka Logis Reformasi Birokrasi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-483670" y="1782456"/>
            <a:ext cx="244064" cy="244064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ectangle 71"/>
          <p:cNvSpPr/>
          <p:nvPr/>
        </p:nvSpPr>
        <p:spPr>
          <a:xfrm>
            <a:off x="-483670" y="2099052"/>
            <a:ext cx="244064" cy="244064"/>
          </a:xfrm>
          <a:prstGeom prst="rect">
            <a:avLst/>
          </a:prstGeom>
          <a:solidFill>
            <a:srgbClr val="F76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ectangle 72"/>
          <p:cNvSpPr/>
          <p:nvPr/>
        </p:nvSpPr>
        <p:spPr>
          <a:xfrm>
            <a:off x="-483670" y="2418316"/>
            <a:ext cx="244064" cy="244064"/>
          </a:xfrm>
          <a:prstGeom prst="rect">
            <a:avLst/>
          </a:prstGeom>
          <a:solidFill>
            <a:srgbClr val="FFD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Rectangle 73"/>
          <p:cNvSpPr/>
          <p:nvPr/>
        </p:nvSpPr>
        <p:spPr>
          <a:xfrm>
            <a:off x="-483670" y="2741848"/>
            <a:ext cx="244064" cy="244064"/>
          </a:xfrm>
          <a:prstGeom prst="rect">
            <a:avLst/>
          </a:prstGeom>
          <a:solidFill>
            <a:srgbClr val="56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ectangle 74"/>
          <p:cNvSpPr/>
          <p:nvPr/>
        </p:nvSpPr>
        <p:spPr>
          <a:xfrm>
            <a:off x="-483670" y="3066457"/>
            <a:ext cx="244064" cy="244064"/>
          </a:xfrm>
          <a:prstGeom prst="rect">
            <a:avLst/>
          </a:prstGeom>
          <a:solidFill>
            <a:srgbClr val="215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Rectangle 75"/>
          <p:cNvSpPr/>
          <p:nvPr/>
        </p:nvSpPr>
        <p:spPr>
          <a:xfrm>
            <a:off x="-483670" y="3387405"/>
            <a:ext cx="244064" cy="244064"/>
          </a:xfrm>
          <a:prstGeom prst="rect">
            <a:avLst/>
          </a:prstGeom>
          <a:solidFill>
            <a:srgbClr val="267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Rectangle 76"/>
          <p:cNvSpPr/>
          <p:nvPr/>
        </p:nvSpPr>
        <p:spPr>
          <a:xfrm>
            <a:off x="-483670" y="3708352"/>
            <a:ext cx="244064" cy="244064"/>
          </a:xfrm>
          <a:prstGeom prst="rect">
            <a:avLst/>
          </a:prstGeom>
          <a:solidFill>
            <a:srgbClr val="D16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Rectangle 77"/>
          <p:cNvSpPr/>
          <p:nvPr/>
        </p:nvSpPr>
        <p:spPr>
          <a:xfrm>
            <a:off x="-483670" y="4029300"/>
            <a:ext cx="244064" cy="244064"/>
          </a:xfrm>
          <a:prstGeom prst="rect">
            <a:avLst/>
          </a:prstGeom>
          <a:solidFill>
            <a:srgbClr val="90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/>
          <p:cNvSpPr/>
          <p:nvPr/>
        </p:nvSpPr>
        <p:spPr>
          <a:xfrm>
            <a:off x="1" y="5071099"/>
            <a:ext cx="9144000" cy="133895"/>
          </a:xfrm>
          <a:prstGeom prst="rect">
            <a:avLst/>
          </a:prstGeom>
          <a:solidFill>
            <a:srgbClr val="173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31" y="2932778"/>
            <a:ext cx="1492250" cy="147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2674" y="1287756"/>
            <a:ext cx="7245350" cy="1512094"/>
          </a:xfr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11" y="3016551"/>
            <a:ext cx="1357312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2227263" y="2737246"/>
            <a:ext cx="1277938" cy="291704"/>
            <a:chOff x="2203200" y="2679634"/>
            <a:chExt cx="1277732" cy="389326"/>
          </a:xfrm>
        </p:grpSpPr>
        <p:sp>
          <p:nvSpPr>
            <p:cNvPr id="30" name="Down Arrow 29"/>
            <p:cNvSpPr/>
            <p:nvPr/>
          </p:nvSpPr>
          <p:spPr>
            <a:xfrm>
              <a:off x="2203200" y="2852845"/>
              <a:ext cx="287292" cy="21611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2533347" y="2787692"/>
              <a:ext cx="287292" cy="21611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2863494" y="2744787"/>
              <a:ext cx="287292" cy="21611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3193640" y="2679634"/>
              <a:ext cx="287292" cy="21611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Group 26"/>
          <p:cNvGrpSpPr>
            <a:grpSpLocks/>
          </p:cNvGrpSpPr>
          <p:nvPr/>
        </p:nvGrpSpPr>
        <p:grpSpPr bwMode="auto">
          <a:xfrm>
            <a:off x="5585522" y="2737248"/>
            <a:ext cx="1277938" cy="291703"/>
            <a:chOff x="5652120" y="2607626"/>
            <a:chExt cx="1277732" cy="389326"/>
          </a:xfrm>
        </p:grpSpPr>
        <p:sp>
          <p:nvSpPr>
            <p:cNvPr id="35" name="Down Arrow 34"/>
            <p:cNvSpPr/>
            <p:nvPr/>
          </p:nvSpPr>
          <p:spPr>
            <a:xfrm>
              <a:off x="5652120" y="2780836"/>
              <a:ext cx="287292" cy="21611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  <p:sp>
          <p:nvSpPr>
            <p:cNvPr id="36" name="Down Arrow 35"/>
            <p:cNvSpPr/>
            <p:nvPr/>
          </p:nvSpPr>
          <p:spPr>
            <a:xfrm>
              <a:off x="5982267" y="2715684"/>
              <a:ext cx="287292" cy="21611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  <p:sp>
          <p:nvSpPr>
            <p:cNvPr id="37" name="Down Arrow 36"/>
            <p:cNvSpPr/>
            <p:nvPr/>
          </p:nvSpPr>
          <p:spPr>
            <a:xfrm>
              <a:off x="6312414" y="2672778"/>
              <a:ext cx="287292" cy="21611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  <p:sp>
          <p:nvSpPr>
            <p:cNvPr id="39" name="Down Arrow 38"/>
            <p:cNvSpPr/>
            <p:nvPr/>
          </p:nvSpPr>
          <p:spPr>
            <a:xfrm>
              <a:off x="6642560" y="2607626"/>
              <a:ext cx="287292" cy="21611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9233">
                <a:defRPr/>
              </a:pPr>
              <a:endParaRPr lang="en-US" sz="15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0" name="Content Placeholder 22"/>
          <p:cNvGraphicFramePr>
            <a:graphicFrameLocks/>
          </p:cNvGraphicFramePr>
          <p:nvPr/>
        </p:nvGraphicFramePr>
        <p:xfrm>
          <a:off x="198115" y="2799854"/>
          <a:ext cx="1928115" cy="204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1" name="Content Placeholder 22"/>
          <p:cNvGraphicFramePr>
            <a:graphicFrameLocks/>
          </p:cNvGraphicFramePr>
          <p:nvPr/>
        </p:nvGraphicFramePr>
        <p:xfrm>
          <a:off x="7097831" y="2875382"/>
          <a:ext cx="1928115" cy="196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2" name="Up Arrow Callout 41"/>
          <p:cNvSpPr/>
          <p:nvPr/>
        </p:nvSpPr>
        <p:spPr>
          <a:xfrm>
            <a:off x="3973789" y="2726906"/>
            <a:ext cx="1196441" cy="1681057"/>
          </a:xfrm>
          <a:prstGeom prst="upArrowCallout">
            <a:avLst/>
          </a:prstGeom>
          <a:gradFill rotWithShape="1">
            <a:gsLst>
              <a:gs pos="0">
                <a:srgbClr val="20768C">
                  <a:shade val="51000"/>
                  <a:satMod val="130000"/>
                </a:srgbClr>
              </a:gs>
              <a:gs pos="80000">
                <a:srgbClr val="20768C">
                  <a:shade val="93000"/>
                  <a:satMod val="130000"/>
                </a:srgbClr>
              </a:gs>
              <a:gs pos="100000">
                <a:srgbClr val="20768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0768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7907" tIns="38953" rIns="77907" bIns="38953" rtlCol="0" anchor="t" anchorCtr="0"/>
          <a:lstStyle/>
          <a:p>
            <a:pPr algn="ctr" defTabSz="779233">
              <a:defRPr/>
            </a:pPr>
            <a:r>
              <a:rPr lang="en-US" sz="1500" b="1" kern="0" dirty="0">
                <a:solidFill>
                  <a:prstClr val="white"/>
                </a:solidFill>
              </a:rPr>
              <a:t>Program RB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22243" y="3824243"/>
            <a:ext cx="1099533" cy="563549"/>
          </a:xfrm>
          <a:prstGeom prst="rect">
            <a:avLst/>
          </a:prstGeom>
          <a:gradFill rotWithShape="1">
            <a:gsLst>
              <a:gs pos="0">
                <a:srgbClr val="FEA022">
                  <a:shade val="51000"/>
                  <a:satMod val="130000"/>
                </a:srgbClr>
              </a:gs>
              <a:gs pos="80000">
                <a:srgbClr val="FEA022">
                  <a:shade val="93000"/>
                  <a:satMod val="130000"/>
                </a:srgbClr>
              </a:gs>
              <a:gs pos="100000">
                <a:srgbClr val="FEA02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EA02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7907" tIns="38953" rIns="77907" bIns="38953" rtlCol="0" anchor="ctr"/>
          <a:lstStyle/>
          <a:p>
            <a:pPr algn="ctr" defTabSz="779233">
              <a:defRPr/>
            </a:pPr>
            <a:r>
              <a:rPr lang="id-ID" sz="1400" kern="0" dirty="0">
                <a:solidFill>
                  <a:prstClr val="white"/>
                </a:solidFill>
              </a:rPr>
              <a:t>8 Program + </a:t>
            </a:r>
            <a:r>
              <a:rPr lang="en-US" sz="1400" i="1" kern="0" dirty="0">
                <a:solidFill>
                  <a:prstClr val="white"/>
                </a:solidFill>
              </a:rPr>
              <a:t>Quick Win</a:t>
            </a:r>
            <a:endParaRPr lang="id-ID" sz="1400" i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6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9945" y="223169"/>
            <a:ext cx="5457405" cy="507722"/>
          </a:xfrm>
          <a:prstGeom prst="roundRect">
            <a:avLst>
              <a:gd name="adj" fmla="val 50000"/>
            </a:avLst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-317886" y="128811"/>
            <a:ext cx="717785" cy="717785"/>
          </a:xfrm>
          <a:prstGeom prst="ellipse">
            <a:avLst/>
          </a:prstGeom>
          <a:solidFill>
            <a:schemeClr val="bg1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5812" y="280339"/>
            <a:ext cx="4122222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50" b="1">
                <a:solidFill>
                  <a:prstClr val="white"/>
                </a:solidFill>
                <a:latin typeface="Tw Cen MT" panose="020B0602020104020603" pitchFamily="34" charset="0"/>
              </a:rPr>
              <a:t>Inti Perubahan Reformasi Birokrasi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-483670" y="1782456"/>
            <a:ext cx="244064" cy="244064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ectangle 71"/>
          <p:cNvSpPr/>
          <p:nvPr/>
        </p:nvSpPr>
        <p:spPr>
          <a:xfrm>
            <a:off x="-483670" y="2099052"/>
            <a:ext cx="244064" cy="244064"/>
          </a:xfrm>
          <a:prstGeom prst="rect">
            <a:avLst/>
          </a:prstGeom>
          <a:solidFill>
            <a:srgbClr val="F76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ectangle 72"/>
          <p:cNvSpPr/>
          <p:nvPr/>
        </p:nvSpPr>
        <p:spPr>
          <a:xfrm>
            <a:off x="-483670" y="2418316"/>
            <a:ext cx="244064" cy="244064"/>
          </a:xfrm>
          <a:prstGeom prst="rect">
            <a:avLst/>
          </a:prstGeom>
          <a:solidFill>
            <a:srgbClr val="FFD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Rectangle 73"/>
          <p:cNvSpPr/>
          <p:nvPr/>
        </p:nvSpPr>
        <p:spPr>
          <a:xfrm>
            <a:off x="-483670" y="2741848"/>
            <a:ext cx="244064" cy="244064"/>
          </a:xfrm>
          <a:prstGeom prst="rect">
            <a:avLst/>
          </a:prstGeom>
          <a:solidFill>
            <a:srgbClr val="56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ectangle 74"/>
          <p:cNvSpPr/>
          <p:nvPr/>
        </p:nvSpPr>
        <p:spPr>
          <a:xfrm>
            <a:off x="-483670" y="3066457"/>
            <a:ext cx="244064" cy="244064"/>
          </a:xfrm>
          <a:prstGeom prst="rect">
            <a:avLst/>
          </a:prstGeom>
          <a:solidFill>
            <a:srgbClr val="215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Rectangle 75"/>
          <p:cNvSpPr/>
          <p:nvPr/>
        </p:nvSpPr>
        <p:spPr>
          <a:xfrm>
            <a:off x="-483670" y="3387405"/>
            <a:ext cx="244064" cy="244064"/>
          </a:xfrm>
          <a:prstGeom prst="rect">
            <a:avLst/>
          </a:prstGeom>
          <a:solidFill>
            <a:srgbClr val="267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Rectangle 76"/>
          <p:cNvSpPr/>
          <p:nvPr/>
        </p:nvSpPr>
        <p:spPr>
          <a:xfrm>
            <a:off x="-483670" y="3708352"/>
            <a:ext cx="244064" cy="244064"/>
          </a:xfrm>
          <a:prstGeom prst="rect">
            <a:avLst/>
          </a:prstGeom>
          <a:solidFill>
            <a:srgbClr val="D16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Rectangle 77"/>
          <p:cNvSpPr/>
          <p:nvPr/>
        </p:nvSpPr>
        <p:spPr>
          <a:xfrm>
            <a:off x="-483670" y="4029300"/>
            <a:ext cx="244064" cy="244064"/>
          </a:xfrm>
          <a:prstGeom prst="rect">
            <a:avLst/>
          </a:prstGeom>
          <a:solidFill>
            <a:srgbClr val="90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/>
          <p:cNvSpPr/>
          <p:nvPr/>
        </p:nvSpPr>
        <p:spPr>
          <a:xfrm>
            <a:off x="1" y="5071099"/>
            <a:ext cx="9144000" cy="133895"/>
          </a:xfrm>
          <a:prstGeom prst="rect">
            <a:avLst/>
          </a:prstGeom>
          <a:solidFill>
            <a:srgbClr val="173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2" y="1006811"/>
            <a:ext cx="3618464" cy="358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572001" y="1290132"/>
            <a:ext cx="4207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9233"/>
            <a:r>
              <a:rPr lang="id-ID" dirty="0">
                <a:solidFill>
                  <a:srgbClr val="2F2B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Inti perubahan dari reformasi birokrasi adalah perubahan pada </a:t>
            </a:r>
            <a:r>
              <a:rPr lang="id-ID" b="1" dirty="0">
                <a:solidFill>
                  <a:srgbClr val="1C47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 aparatur</a:t>
            </a:r>
            <a:r>
              <a:rPr lang="id-ID" dirty="0">
                <a:solidFill>
                  <a:srgbClr val="1C47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 defTabSz="779233"/>
            <a:endParaRPr lang="id-ID" dirty="0">
              <a:solidFill>
                <a:srgbClr val="2F2B2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779233"/>
            <a:r>
              <a:rPr lang="id-ID" dirty="0">
                <a:solidFill>
                  <a:srgbClr val="2F2B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Perubahan tersebut tidak dapat dilakukan hanya melalui langkah-langkah yang ditujukan langsung kepada aparatur, tetapi juga harus ditujukan kepada </a:t>
            </a:r>
            <a:r>
              <a:rPr lang="id-ID" b="1" dirty="0">
                <a:solidFill>
                  <a:srgbClr val="1C47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seluruh sistem yang melingkup aparatur</a:t>
            </a:r>
            <a:endParaRPr lang="id-ID" dirty="0">
              <a:solidFill>
                <a:srgbClr val="1C47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2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9946" y="223169"/>
            <a:ext cx="4074599" cy="507722"/>
          </a:xfrm>
          <a:prstGeom prst="roundRect">
            <a:avLst>
              <a:gd name="adj" fmla="val 50000"/>
            </a:avLst>
          </a:prstGeom>
          <a:solidFill>
            <a:srgbClr val="1C4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-317886" y="128811"/>
            <a:ext cx="717785" cy="717785"/>
          </a:xfrm>
          <a:prstGeom prst="ellipse">
            <a:avLst/>
          </a:prstGeom>
          <a:solidFill>
            <a:schemeClr val="bg1"/>
          </a:solidFill>
          <a:ln w="57150">
            <a:solidFill>
              <a:srgbClr val="1C4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5812" y="280339"/>
            <a:ext cx="4122222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50" b="1">
                <a:solidFill>
                  <a:prstClr val="white"/>
                </a:solidFill>
                <a:latin typeface="Tw Cen MT" panose="020B0602020104020603" pitchFamily="34" charset="0"/>
              </a:rPr>
              <a:t>Intisari Reformasi Birokrasi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-483670" y="1782456"/>
            <a:ext cx="244064" cy="244064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ectangle 71"/>
          <p:cNvSpPr/>
          <p:nvPr/>
        </p:nvSpPr>
        <p:spPr>
          <a:xfrm>
            <a:off x="-483670" y="2099052"/>
            <a:ext cx="244064" cy="244064"/>
          </a:xfrm>
          <a:prstGeom prst="rect">
            <a:avLst/>
          </a:prstGeom>
          <a:solidFill>
            <a:srgbClr val="F76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ectangle 72"/>
          <p:cNvSpPr/>
          <p:nvPr/>
        </p:nvSpPr>
        <p:spPr>
          <a:xfrm>
            <a:off x="-483670" y="2418316"/>
            <a:ext cx="244064" cy="244064"/>
          </a:xfrm>
          <a:prstGeom prst="rect">
            <a:avLst/>
          </a:prstGeom>
          <a:solidFill>
            <a:srgbClr val="FFD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Rectangle 73"/>
          <p:cNvSpPr/>
          <p:nvPr/>
        </p:nvSpPr>
        <p:spPr>
          <a:xfrm>
            <a:off x="-483670" y="2741848"/>
            <a:ext cx="244064" cy="244064"/>
          </a:xfrm>
          <a:prstGeom prst="rect">
            <a:avLst/>
          </a:prstGeom>
          <a:solidFill>
            <a:srgbClr val="56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ectangle 74"/>
          <p:cNvSpPr/>
          <p:nvPr/>
        </p:nvSpPr>
        <p:spPr>
          <a:xfrm>
            <a:off x="-483670" y="3066457"/>
            <a:ext cx="244064" cy="244064"/>
          </a:xfrm>
          <a:prstGeom prst="rect">
            <a:avLst/>
          </a:prstGeom>
          <a:solidFill>
            <a:srgbClr val="215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Rectangle 75"/>
          <p:cNvSpPr/>
          <p:nvPr/>
        </p:nvSpPr>
        <p:spPr>
          <a:xfrm>
            <a:off x="-483670" y="3387405"/>
            <a:ext cx="244064" cy="244064"/>
          </a:xfrm>
          <a:prstGeom prst="rect">
            <a:avLst/>
          </a:prstGeom>
          <a:solidFill>
            <a:srgbClr val="267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Rectangle 76"/>
          <p:cNvSpPr/>
          <p:nvPr/>
        </p:nvSpPr>
        <p:spPr>
          <a:xfrm>
            <a:off x="-483670" y="3708352"/>
            <a:ext cx="244064" cy="244064"/>
          </a:xfrm>
          <a:prstGeom prst="rect">
            <a:avLst/>
          </a:prstGeom>
          <a:solidFill>
            <a:srgbClr val="D16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Rectangle 77"/>
          <p:cNvSpPr/>
          <p:nvPr/>
        </p:nvSpPr>
        <p:spPr>
          <a:xfrm>
            <a:off x="-483670" y="4029300"/>
            <a:ext cx="244064" cy="244064"/>
          </a:xfrm>
          <a:prstGeom prst="rect">
            <a:avLst/>
          </a:prstGeom>
          <a:solidFill>
            <a:srgbClr val="90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615812" y="2087333"/>
            <a:ext cx="2516537" cy="2516537"/>
          </a:xfrm>
          <a:prstGeom prst="ellipse">
            <a:avLst/>
          </a:prstGeom>
          <a:solidFill>
            <a:srgbClr val="5497D4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964600" y="2800138"/>
            <a:ext cx="1818960" cy="1818960"/>
          </a:xfrm>
          <a:prstGeom prst="ellipse">
            <a:avLst/>
          </a:prstGeom>
          <a:solidFill>
            <a:srgbClr val="F76987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302466" y="3470767"/>
            <a:ext cx="1143227" cy="1143227"/>
          </a:xfrm>
          <a:prstGeom prst="ellipse">
            <a:avLst/>
          </a:prstGeom>
          <a:solidFill>
            <a:srgbClr val="FFD35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08185" y="4061159"/>
            <a:ext cx="531789" cy="531789"/>
          </a:xfrm>
          <a:prstGeom prst="ellipse">
            <a:avLst/>
          </a:prstGeom>
          <a:solidFill>
            <a:srgbClr val="56C4C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929853" y="1265653"/>
            <a:ext cx="1253924" cy="1253924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951693" y="1941207"/>
            <a:ext cx="1231910" cy="1231909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971689" y="2583711"/>
            <a:ext cx="1212816" cy="1212815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943843" y="3209727"/>
            <a:ext cx="1243146" cy="1243148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174078" y="1268033"/>
            <a:ext cx="268960" cy="0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174078" y="1939915"/>
            <a:ext cx="268960" cy="0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174078" y="2583709"/>
            <a:ext cx="268960" cy="0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174078" y="3214488"/>
            <a:ext cx="268960" cy="0"/>
          </a:xfrm>
          <a:prstGeom prst="line">
            <a:avLst/>
          </a:prstGeom>
          <a:ln w="28575">
            <a:solidFill>
              <a:srgbClr val="1C4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81137" y="1051935"/>
            <a:ext cx="14090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REFORMASI BIROKRASI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81137" y="1697540"/>
            <a:ext cx="14090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ZONA INTEGRITAS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81137" y="2341335"/>
            <a:ext cx="14090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WILAYAH BEBAS DARI KORUPSI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1137" y="2972114"/>
            <a:ext cx="1409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>
                <a:latin typeface="Tw Cen MT" panose="020B06020201040206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WILAYAH BIROKRASI BERSIH DAN MELAYANI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425893" y="1139066"/>
            <a:ext cx="34289" cy="323816"/>
          </a:xfrm>
          <a:prstGeom prst="rect">
            <a:avLst/>
          </a:prstGeom>
          <a:solidFill>
            <a:srgbClr val="56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/>
          <p:cNvSpPr/>
          <p:nvPr/>
        </p:nvSpPr>
        <p:spPr>
          <a:xfrm>
            <a:off x="3425893" y="1801016"/>
            <a:ext cx="34289" cy="323816"/>
          </a:xfrm>
          <a:prstGeom prst="rect">
            <a:avLst/>
          </a:prstGeom>
          <a:solidFill>
            <a:srgbClr val="FFD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/>
        </p:nvSpPr>
        <p:spPr>
          <a:xfrm>
            <a:off x="3425893" y="2408862"/>
            <a:ext cx="34289" cy="323816"/>
          </a:xfrm>
          <a:prstGeom prst="rect">
            <a:avLst/>
          </a:prstGeom>
          <a:solidFill>
            <a:srgbClr val="F76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/>
        </p:nvSpPr>
        <p:spPr>
          <a:xfrm>
            <a:off x="3425893" y="3052883"/>
            <a:ext cx="34289" cy="323816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/>
          <p:cNvSpPr/>
          <p:nvPr/>
        </p:nvSpPr>
        <p:spPr>
          <a:xfrm>
            <a:off x="5247669" y="1005199"/>
            <a:ext cx="3418114" cy="363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Reformasi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Birokrasi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merupakan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salah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langkah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awal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melakukan penataan terhadap sistem penyelenggaraan pemerintahan 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yang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efektif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efisien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sehingga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melayani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masyarakat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secara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cepat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tepat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profesional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endParaRPr lang="en-US" sz="13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Pembangunan Zona </a:t>
            </a: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Integritas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(ZI)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menuju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Wilayah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Bebas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Korupsi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(WBK)/Wilayah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Birokrasi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Bersih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Melayani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(WBBM)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merupakan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langkah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konkret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rangka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mengakselerasi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pencapaian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</a:t>
            </a:r>
            <a:r>
              <a:rPr lang="en-US" sz="135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kerja</a:t>
            </a:r>
            <a:r>
              <a:rPr lang="en-US" sz="13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Reformasi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Birokrasi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pada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unit </a:t>
            </a:r>
            <a:r>
              <a:rPr lang="en-US" sz="13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kerja</a:t>
            </a:r>
            <a:r>
              <a:rPr lang="en-US" sz="13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" y="5071099"/>
            <a:ext cx="9144000" cy="133895"/>
          </a:xfrm>
          <a:prstGeom prst="rect">
            <a:avLst/>
          </a:prstGeom>
          <a:solidFill>
            <a:srgbClr val="173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9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345998" y="250193"/>
            <a:ext cx="6380126" cy="640165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84188" y="1563638"/>
            <a:ext cx="2490471" cy="2490471"/>
            <a:chOff x="6043822" y="1539108"/>
            <a:chExt cx="3320628" cy="3320628"/>
          </a:xfrm>
        </p:grpSpPr>
        <p:sp>
          <p:nvSpPr>
            <p:cNvPr id="22" name="Flowchart: Connector 21"/>
            <p:cNvSpPr/>
            <p:nvPr/>
          </p:nvSpPr>
          <p:spPr>
            <a:xfrm>
              <a:off x="6043822" y="1539108"/>
              <a:ext cx="3320628" cy="3320628"/>
            </a:xfrm>
            <a:prstGeom prst="flowChartConnec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6932436" y="2427722"/>
              <a:ext cx="1543400" cy="15434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Arrow Connector 25"/>
            <p:cNvCxnSpPr>
              <a:stCxn id="25" idx="0"/>
              <a:endCxn id="22" idx="0"/>
            </p:cNvCxnSpPr>
            <p:nvPr/>
          </p:nvCxnSpPr>
          <p:spPr>
            <a:xfrm flipV="1">
              <a:off x="7704136" y="1539108"/>
              <a:ext cx="0" cy="888614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5" idx="7"/>
              <a:endCxn id="22" idx="7"/>
            </p:cNvCxnSpPr>
            <p:nvPr/>
          </p:nvCxnSpPr>
          <p:spPr>
            <a:xfrm flipV="1">
              <a:off x="8249810" y="2025403"/>
              <a:ext cx="628345" cy="628345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5" idx="6"/>
              <a:endCxn id="22" idx="6"/>
            </p:cNvCxnSpPr>
            <p:nvPr/>
          </p:nvCxnSpPr>
          <p:spPr>
            <a:xfrm>
              <a:off x="8475836" y="3199422"/>
              <a:ext cx="888614" cy="0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4"/>
              <a:endCxn id="22" idx="4"/>
            </p:cNvCxnSpPr>
            <p:nvPr/>
          </p:nvCxnSpPr>
          <p:spPr>
            <a:xfrm>
              <a:off x="7704136" y="3971122"/>
              <a:ext cx="0" cy="888614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2"/>
              <a:endCxn id="22" idx="2"/>
            </p:cNvCxnSpPr>
            <p:nvPr/>
          </p:nvCxnSpPr>
          <p:spPr>
            <a:xfrm flipH="1">
              <a:off x="6043822" y="3199422"/>
              <a:ext cx="888614" cy="0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1"/>
              <a:endCxn id="22" idx="1"/>
            </p:cNvCxnSpPr>
            <p:nvPr/>
          </p:nvCxnSpPr>
          <p:spPr>
            <a:xfrm flipH="1" flipV="1">
              <a:off x="6530117" y="2025403"/>
              <a:ext cx="628345" cy="628345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3"/>
              <a:endCxn id="22" idx="3"/>
            </p:cNvCxnSpPr>
            <p:nvPr/>
          </p:nvCxnSpPr>
          <p:spPr>
            <a:xfrm flipH="1">
              <a:off x="6530117" y="3745096"/>
              <a:ext cx="628345" cy="628345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5" idx="5"/>
              <a:endCxn id="22" idx="5"/>
            </p:cNvCxnSpPr>
            <p:nvPr/>
          </p:nvCxnSpPr>
          <p:spPr>
            <a:xfrm>
              <a:off x="8249810" y="3745096"/>
              <a:ext cx="628345" cy="628345"/>
            </a:xfrm>
            <a:prstGeom prst="straightConnector1">
              <a:avLst/>
            </a:prstGeom>
            <a:ln w="57150">
              <a:solidFill>
                <a:srgbClr val="215687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3330917" y="1114728"/>
            <a:ext cx="219701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dirty="0" err="1">
                <a:solidFill>
                  <a:prstClr val="black"/>
                </a:solidFill>
              </a:rPr>
              <a:t>Manajemen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Perubahan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92711" y="1608327"/>
            <a:ext cx="2654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 err="1">
                <a:solidFill>
                  <a:prstClr val="black"/>
                </a:solidFill>
              </a:rPr>
              <a:t>Penataan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Peraturan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Perundang-undangan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87922" y="2498418"/>
            <a:ext cx="24588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 err="1">
                <a:solidFill>
                  <a:prstClr val="black"/>
                </a:solidFill>
              </a:rPr>
              <a:t>Penataan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dan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Penguatan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Organisasi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42015" y="3698964"/>
            <a:ext cx="211487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 err="1">
                <a:solidFill>
                  <a:prstClr val="black"/>
                </a:solidFill>
              </a:rPr>
              <a:t>Penataan</a:t>
            </a:r>
            <a:r>
              <a:rPr lang="en-US" sz="1650" dirty="0">
                <a:solidFill>
                  <a:prstClr val="black"/>
                </a:solidFill>
              </a:rPr>
              <a:t> Tata </a:t>
            </a:r>
            <a:r>
              <a:rPr lang="en-US" sz="1650" dirty="0" err="1">
                <a:solidFill>
                  <a:prstClr val="black"/>
                </a:solidFill>
              </a:rPr>
              <a:t>Laksana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95337" y="4158386"/>
            <a:ext cx="2861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 err="1">
                <a:solidFill>
                  <a:prstClr val="black"/>
                </a:solidFill>
              </a:rPr>
              <a:t>Penataan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Sistem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Manajemen</a:t>
            </a:r>
            <a:r>
              <a:rPr lang="en-US" sz="1650" dirty="0">
                <a:solidFill>
                  <a:prstClr val="black"/>
                </a:solidFill>
              </a:rPr>
              <a:t> SDM </a:t>
            </a:r>
            <a:r>
              <a:rPr lang="en-US" sz="1650" dirty="0" err="1">
                <a:solidFill>
                  <a:prstClr val="black"/>
                </a:solidFill>
              </a:rPr>
              <a:t>Aparatur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45998" y="3698964"/>
            <a:ext cx="22029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50" dirty="0" err="1">
                <a:solidFill>
                  <a:prstClr val="black"/>
                </a:solidFill>
              </a:rPr>
              <a:t>Penguatan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Pengawasan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7105" y="2520332"/>
            <a:ext cx="20428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50" dirty="0" err="1">
                <a:solidFill>
                  <a:prstClr val="black"/>
                </a:solidFill>
              </a:rPr>
              <a:t>Penguatan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Akuntabilitas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Kinerja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0199" y="1664765"/>
            <a:ext cx="2809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50" dirty="0" err="1">
                <a:solidFill>
                  <a:prstClr val="black"/>
                </a:solidFill>
              </a:rPr>
              <a:t>Peningkatan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Kualitas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Pelayanan</a:t>
            </a:r>
            <a:r>
              <a:rPr lang="en-US" sz="1650" dirty="0">
                <a:solidFill>
                  <a:prstClr val="black"/>
                </a:solidFill>
              </a:rPr>
              <a:t> </a:t>
            </a:r>
            <a:r>
              <a:rPr lang="en-US" sz="1650" dirty="0" err="1">
                <a:solidFill>
                  <a:prstClr val="black"/>
                </a:solidFill>
              </a:rPr>
              <a:t>Publik</a:t>
            </a:r>
            <a:endParaRPr lang="en-US" sz="1650" dirty="0">
              <a:solidFill>
                <a:prstClr val="black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 rot="17232182">
            <a:off x="3832982" y="2221430"/>
            <a:ext cx="1192883" cy="1174886"/>
            <a:chOff x="2729185" y="51470"/>
            <a:chExt cx="5083175" cy="5095875"/>
          </a:xfrm>
        </p:grpSpPr>
        <p:sp>
          <p:nvSpPr>
            <p:cNvPr id="48" name="Freeform 3"/>
            <p:cNvSpPr>
              <a:spLocks/>
            </p:cNvSpPr>
            <p:nvPr/>
          </p:nvSpPr>
          <p:spPr bwMode="auto">
            <a:xfrm>
              <a:off x="5262835" y="51470"/>
              <a:ext cx="1800225" cy="1466850"/>
            </a:xfrm>
            <a:custGeom>
              <a:avLst/>
              <a:gdLst>
                <a:gd name="T0" fmla="*/ 1800225 w 1134"/>
                <a:gd name="T1" fmla="*/ 749300 h 924"/>
                <a:gd name="T2" fmla="*/ 1800225 w 1134"/>
                <a:gd name="T3" fmla="*/ 749300 h 924"/>
                <a:gd name="T4" fmla="*/ 1711325 w 1134"/>
                <a:gd name="T5" fmla="*/ 663575 h 924"/>
                <a:gd name="T6" fmla="*/ 1619250 w 1134"/>
                <a:gd name="T7" fmla="*/ 584200 h 924"/>
                <a:gd name="T8" fmla="*/ 1524000 w 1134"/>
                <a:gd name="T9" fmla="*/ 508000 h 924"/>
                <a:gd name="T10" fmla="*/ 1422400 w 1134"/>
                <a:gd name="T11" fmla="*/ 434975 h 924"/>
                <a:gd name="T12" fmla="*/ 1320800 w 1134"/>
                <a:gd name="T13" fmla="*/ 371475 h 924"/>
                <a:gd name="T14" fmla="*/ 1212850 w 1134"/>
                <a:gd name="T15" fmla="*/ 307975 h 924"/>
                <a:gd name="T16" fmla="*/ 1104900 w 1134"/>
                <a:gd name="T17" fmla="*/ 254000 h 924"/>
                <a:gd name="T18" fmla="*/ 990600 w 1134"/>
                <a:gd name="T19" fmla="*/ 200025 h 924"/>
                <a:gd name="T20" fmla="*/ 876300 w 1134"/>
                <a:gd name="T21" fmla="*/ 155575 h 924"/>
                <a:gd name="T22" fmla="*/ 758825 w 1134"/>
                <a:gd name="T23" fmla="*/ 114300 h 924"/>
                <a:gd name="T24" fmla="*/ 635000 w 1134"/>
                <a:gd name="T25" fmla="*/ 82550 h 924"/>
                <a:gd name="T26" fmla="*/ 514350 w 1134"/>
                <a:gd name="T27" fmla="*/ 53975 h 924"/>
                <a:gd name="T28" fmla="*/ 387350 w 1134"/>
                <a:gd name="T29" fmla="*/ 31750 h 924"/>
                <a:gd name="T30" fmla="*/ 260350 w 1134"/>
                <a:gd name="T31" fmla="*/ 15875 h 924"/>
                <a:gd name="T32" fmla="*/ 130175 w 1134"/>
                <a:gd name="T33" fmla="*/ 3175 h 924"/>
                <a:gd name="T34" fmla="*/ 0 w 1134"/>
                <a:gd name="T35" fmla="*/ 0 h 924"/>
                <a:gd name="T36" fmla="*/ 203200 w 1134"/>
                <a:gd name="T37" fmla="*/ 254000 h 924"/>
                <a:gd name="T38" fmla="*/ 406400 w 1134"/>
                <a:gd name="T39" fmla="*/ 508000 h 924"/>
                <a:gd name="T40" fmla="*/ 203200 w 1134"/>
                <a:gd name="T41" fmla="*/ 762000 h 924"/>
                <a:gd name="T42" fmla="*/ 0 w 1134"/>
                <a:gd name="T43" fmla="*/ 1016000 h 924"/>
                <a:gd name="T44" fmla="*/ 0 w 1134"/>
                <a:gd name="T45" fmla="*/ 1016000 h 924"/>
                <a:gd name="T46" fmla="*/ 0 w 1134"/>
                <a:gd name="T47" fmla="*/ 1016000 h 924"/>
                <a:gd name="T48" fmla="*/ 79375 w 1134"/>
                <a:gd name="T49" fmla="*/ 1019175 h 924"/>
                <a:gd name="T50" fmla="*/ 155575 w 1134"/>
                <a:gd name="T51" fmla="*/ 1025525 h 924"/>
                <a:gd name="T52" fmla="*/ 231775 w 1134"/>
                <a:gd name="T53" fmla="*/ 1035050 h 924"/>
                <a:gd name="T54" fmla="*/ 307975 w 1134"/>
                <a:gd name="T55" fmla="*/ 1047750 h 924"/>
                <a:gd name="T56" fmla="*/ 381000 w 1134"/>
                <a:gd name="T57" fmla="*/ 1066800 h 924"/>
                <a:gd name="T58" fmla="*/ 454025 w 1134"/>
                <a:gd name="T59" fmla="*/ 1085850 h 924"/>
                <a:gd name="T60" fmla="*/ 523875 w 1134"/>
                <a:gd name="T61" fmla="*/ 1111250 h 924"/>
                <a:gd name="T62" fmla="*/ 593725 w 1134"/>
                <a:gd name="T63" fmla="*/ 1136650 h 924"/>
                <a:gd name="T64" fmla="*/ 663575 w 1134"/>
                <a:gd name="T65" fmla="*/ 1168400 h 924"/>
                <a:gd name="T66" fmla="*/ 727075 w 1134"/>
                <a:gd name="T67" fmla="*/ 1203325 h 924"/>
                <a:gd name="T68" fmla="*/ 793750 w 1134"/>
                <a:gd name="T69" fmla="*/ 1238250 h 924"/>
                <a:gd name="T70" fmla="*/ 854075 w 1134"/>
                <a:gd name="T71" fmla="*/ 1279525 h 924"/>
                <a:gd name="T72" fmla="*/ 914400 w 1134"/>
                <a:gd name="T73" fmla="*/ 1320800 h 924"/>
                <a:gd name="T74" fmla="*/ 971550 w 1134"/>
                <a:gd name="T75" fmla="*/ 1365250 h 924"/>
                <a:gd name="T76" fmla="*/ 1025525 w 1134"/>
                <a:gd name="T77" fmla="*/ 1416050 h 924"/>
                <a:gd name="T78" fmla="*/ 1079500 w 1134"/>
                <a:gd name="T79" fmla="*/ 1466850 h 924"/>
                <a:gd name="T80" fmla="*/ 1079500 w 1134"/>
                <a:gd name="T81" fmla="*/ 1466850 h 924"/>
                <a:gd name="T82" fmla="*/ 1079500 w 1134"/>
                <a:gd name="T83" fmla="*/ 1466850 h 924"/>
                <a:gd name="T84" fmla="*/ 1079500 w 1134"/>
                <a:gd name="T85" fmla="*/ 1466850 h 924"/>
                <a:gd name="T86" fmla="*/ 1079500 w 1134"/>
                <a:gd name="T87" fmla="*/ 1466850 h 924"/>
                <a:gd name="T88" fmla="*/ 1082675 w 1134"/>
                <a:gd name="T89" fmla="*/ 1466850 h 924"/>
                <a:gd name="T90" fmla="*/ 1403350 w 1134"/>
                <a:gd name="T91" fmla="*/ 1428750 h 924"/>
                <a:gd name="T92" fmla="*/ 1727200 w 1134"/>
                <a:gd name="T93" fmla="*/ 1393825 h 924"/>
                <a:gd name="T94" fmla="*/ 1762125 w 1134"/>
                <a:gd name="T95" fmla="*/ 1069975 h 924"/>
                <a:gd name="T96" fmla="*/ 1797050 w 1134"/>
                <a:gd name="T97" fmla="*/ 749300 h 924"/>
                <a:gd name="T98" fmla="*/ 1800225 w 1134"/>
                <a:gd name="T99" fmla="*/ 749300 h 9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34" h="924">
                  <a:moveTo>
                    <a:pt x="1134" y="472"/>
                  </a:moveTo>
                  <a:lnTo>
                    <a:pt x="1134" y="472"/>
                  </a:lnTo>
                  <a:lnTo>
                    <a:pt x="1078" y="418"/>
                  </a:lnTo>
                  <a:lnTo>
                    <a:pt x="1020" y="368"/>
                  </a:lnTo>
                  <a:lnTo>
                    <a:pt x="960" y="320"/>
                  </a:lnTo>
                  <a:lnTo>
                    <a:pt x="896" y="274"/>
                  </a:lnTo>
                  <a:lnTo>
                    <a:pt x="832" y="234"/>
                  </a:lnTo>
                  <a:lnTo>
                    <a:pt x="764" y="194"/>
                  </a:lnTo>
                  <a:lnTo>
                    <a:pt x="696" y="160"/>
                  </a:lnTo>
                  <a:lnTo>
                    <a:pt x="624" y="126"/>
                  </a:lnTo>
                  <a:lnTo>
                    <a:pt x="552" y="98"/>
                  </a:lnTo>
                  <a:lnTo>
                    <a:pt x="478" y="72"/>
                  </a:lnTo>
                  <a:lnTo>
                    <a:pt x="400" y="52"/>
                  </a:lnTo>
                  <a:lnTo>
                    <a:pt x="324" y="34"/>
                  </a:lnTo>
                  <a:lnTo>
                    <a:pt x="244" y="20"/>
                  </a:lnTo>
                  <a:lnTo>
                    <a:pt x="164" y="10"/>
                  </a:lnTo>
                  <a:lnTo>
                    <a:pt x="82" y="2"/>
                  </a:lnTo>
                  <a:lnTo>
                    <a:pt x="0" y="0"/>
                  </a:lnTo>
                  <a:lnTo>
                    <a:pt x="128" y="160"/>
                  </a:lnTo>
                  <a:lnTo>
                    <a:pt x="256" y="320"/>
                  </a:lnTo>
                  <a:lnTo>
                    <a:pt x="128" y="480"/>
                  </a:lnTo>
                  <a:lnTo>
                    <a:pt x="0" y="640"/>
                  </a:lnTo>
                  <a:lnTo>
                    <a:pt x="50" y="642"/>
                  </a:lnTo>
                  <a:lnTo>
                    <a:pt x="98" y="646"/>
                  </a:lnTo>
                  <a:lnTo>
                    <a:pt x="146" y="652"/>
                  </a:lnTo>
                  <a:lnTo>
                    <a:pt x="194" y="660"/>
                  </a:lnTo>
                  <a:lnTo>
                    <a:pt x="240" y="672"/>
                  </a:lnTo>
                  <a:lnTo>
                    <a:pt x="286" y="684"/>
                  </a:lnTo>
                  <a:lnTo>
                    <a:pt x="330" y="700"/>
                  </a:lnTo>
                  <a:lnTo>
                    <a:pt x="374" y="716"/>
                  </a:lnTo>
                  <a:lnTo>
                    <a:pt x="418" y="736"/>
                  </a:lnTo>
                  <a:lnTo>
                    <a:pt x="458" y="758"/>
                  </a:lnTo>
                  <a:lnTo>
                    <a:pt x="500" y="780"/>
                  </a:lnTo>
                  <a:lnTo>
                    <a:pt x="538" y="806"/>
                  </a:lnTo>
                  <a:lnTo>
                    <a:pt x="576" y="832"/>
                  </a:lnTo>
                  <a:lnTo>
                    <a:pt x="612" y="860"/>
                  </a:lnTo>
                  <a:lnTo>
                    <a:pt x="646" y="892"/>
                  </a:lnTo>
                  <a:lnTo>
                    <a:pt x="680" y="924"/>
                  </a:lnTo>
                  <a:lnTo>
                    <a:pt x="682" y="924"/>
                  </a:lnTo>
                  <a:lnTo>
                    <a:pt x="884" y="900"/>
                  </a:lnTo>
                  <a:lnTo>
                    <a:pt x="1088" y="878"/>
                  </a:lnTo>
                  <a:lnTo>
                    <a:pt x="1110" y="674"/>
                  </a:lnTo>
                  <a:lnTo>
                    <a:pt x="1132" y="472"/>
                  </a:lnTo>
                  <a:lnTo>
                    <a:pt x="1134" y="472"/>
                  </a:lnTo>
                  <a:close/>
                </a:path>
              </a:pathLst>
            </a:custGeom>
            <a:solidFill>
              <a:srgbClr val="FFD350"/>
            </a:solidFill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9" name="Freeform 4"/>
            <p:cNvSpPr>
              <a:spLocks/>
            </p:cNvSpPr>
            <p:nvPr/>
          </p:nvSpPr>
          <p:spPr bwMode="auto">
            <a:xfrm>
              <a:off x="3468960" y="51470"/>
              <a:ext cx="2203450" cy="1463675"/>
            </a:xfrm>
            <a:custGeom>
              <a:avLst/>
              <a:gdLst>
                <a:gd name="T0" fmla="*/ 1800225 w 1388"/>
                <a:gd name="T1" fmla="*/ 0 h 922"/>
                <a:gd name="T2" fmla="*/ 1800225 w 1388"/>
                <a:gd name="T3" fmla="*/ 0 h 922"/>
                <a:gd name="T4" fmla="*/ 1676400 w 1388"/>
                <a:gd name="T5" fmla="*/ 3175 h 922"/>
                <a:gd name="T6" fmla="*/ 1555750 w 1388"/>
                <a:gd name="T7" fmla="*/ 12700 h 922"/>
                <a:gd name="T8" fmla="*/ 1435100 w 1388"/>
                <a:gd name="T9" fmla="*/ 25400 h 922"/>
                <a:gd name="T10" fmla="*/ 1314450 w 1388"/>
                <a:gd name="T11" fmla="*/ 47625 h 922"/>
                <a:gd name="T12" fmla="*/ 1193800 w 1388"/>
                <a:gd name="T13" fmla="*/ 73025 h 922"/>
                <a:gd name="T14" fmla="*/ 1073150 w 1388"/>
                <a:gd name="T15" fmla="*/ 104775 h 922"/>
                <a:gd name="T16" fmla="*/ 955675 w 1388"/>
                <a:gd name="T17" fmla="*/ 142875 h 922"/>
                <a:gd name="T18" fmla="*/ 841375 w 1388"/>
                <a:gd name="T19" fmla="*/ 187325 h 922"/>
                <a:gd name="T20" fmla="*/ 727075 w 1388"/>
                <a:gd name="T21" fmla="*/ 234950 h 922"/>
                <a:gd name="T22" fmla="*/ 615950 w 1388"/>
                <a:gd name="T23" fmla="*/ 292100 h 922"/>
                <a:gd name="T24" fmla="*/ 504825 w 1388"/>
                <a:gd name="T25" fmla="*/ 352425 h 922"/>
                <a:gd name="T26" fmla="*/ 396875 w 1388"/>
                <a:gd name="T27" fmla="*/ 419100 h 922"/>
                <a:gd name="T28" fmla="*/ 295275 w 1388"/>
                <a:gd name="T29" fmla="*/ 492125 h 922"/>
                <a:gd name="T30" fmla="*/ 193675 w 1388"/>
                <a:gd name="T31" fmla="*/ 571500 h 922"/>
                <a:gd name="T32" fmla="*/ 95250 w 1388"/>
                <a:gd name="T33" fmla="*/ 654050 h 922"/>
                <a:gd name="T34" fmla="*/ 0 w 1388"/>
                <a:gd name="T35" fmla="*/ 746125 h 922"/>
                <a:gd name="T36" fmla="*/ 320675 w 1388"/>
                <a:gd name="T37" fmla="*/ 781050 h 922"/>
                <a:gd name="T38" fmla="*/ 644525 w 1388"/>
                <a:gd name="T39" fmla="*/ 815975 h 922"/>
                <a:gd name="T40" fmla="*/ 679450 w 1388"/>
                <a:gd name="T41" fmla="*/ 1139825 h 922"/>
                <a:gd name="T42" fmla="*/ 717550 w 1388"/>
                <a:gd name="T43" fmla="*/ 1463675 h 922"/>
                <a:gd name="T44" fmla="*/ 717550 w 1388"/>
                <a:gd name="T45" fmla="*/ 1463675 h 922"/>
                <a:gd name="T46" fmla="*/ 717550 w 1388"/>
                <a:gd name="T47" fmla="*/ 1463675 h 922"/>
                <a:gd name="T48" fmla="*/ 774700 w 1388"/>
                <a:gd name="T49" fmla="*/ 1409700 h 922"/>
                <a:gd name="T50" fmla="*/ 831850 w 1388"/>
                <a:gd name="T51" fmla="*/ 1358900 h 922"/>
                <a:gd name="T52" fmla="*/ 895350 w 1388"/>
                <a:gd name="T53" fmla="*/ 1311275 h 922"/>
                <a:gd name="T54" fmla="*/ 955675 w 1388"/>
                <a:gd name="T55" fmla="*/ 1266825 h 922"/>
                <a:gd name="T56" fmla="*/ 1022350 w 1388"/>
                <a:gd name="T57" fmla="*/ 1228725 h 922"/>
                <a:gd name="T58" fmla="*/ 1085850 w 1388"/>
                <a:gd name="T59" fmla="*/ 1190625 h 922"/>
                <a:gd name="T60" fmla="*/ 1155700 w 1388"/>
                <a:gd name="T61" fmla="*/ 1158875 h 922"/>
                <a:gd name="T62" fmla="*/ 1222375 w 1388"/>
                <a:gd name="T63" fmla="*/ 1127125 h 922"/>
                <a:gd name="T64" fmla="*/ 1292225 w 1388"/>
                <a:gd name="T65" fmla="*/ 1101725 h 922"/>
                <a:gd name="T66" fmla="*/ 1362075 w 1388"/>
                <a:gd name="T67" fmla="*/ 1079500 h 922"/>
                <a:gd name="T68" fmla="*/ 1435100 w 1388"/>
                <a:gd name="T69" fmla="*/ 1060450 h 922"/>
                <a:gd name="T70" fmla="*/ 1504950 w 1388"/>
                <a:gd name="T71" fmla="*/ 1044575 h 922"/>
                <a:gd name="T72" fmla="*/ 1577975 w 1388"/>
                <a:gd name="T73" fmla="*/ 1031875 h 922"/>
                <a:gd name="T74" fmla="*/ 1651000 w 1388"/>
                <a:gd name="T75" fmla="*/ 1025525 h 922"/>
                <a:gd name="T76" fmla="*/ 1724025 w 1388"/>
                <a:gd name="T77" fmla="*/ 1019175 h 922"/>
                <a:gd name="T78" fmla="*/ 1797050 w 1388"/>
                <a:gd name="T79" fmla="*/ 1016000 h 922"/>
                <a:gd name="T80" fmla="*/ 1797050 w 1388"/>
                <a:gd name="T81" fmla="*/ 1019175 h 922"/>
                <a:gd name="T82" fmla="*/ 1797050 w 1388"/>
                <a:gd name="T83" fmla="*/ 1016000 h 922"/>
                <a:gd name="T84" fmla="*/ 1797050 w 1388"/>
                <a:gd name="T85" fmla="*/ 1016000 h 922"/>
                <a:gd name="T86" fmla="*/ 1800225 w 1388"/>
                <a:gd name="T87" fmla="*/ 1016000 h 922"/>
                <a:gd name="T88" fmla="*/ 1800225 w 1388"/>
                <a:gd name="T89" fmla="*/ 1016000 h 922"/>
                <a:gd name="T90" fmla="*/ 2000250 w 1388"/>
                <a:gd name="T91" fmla="*/ 765175 h 922"/>
                <a:gd name="T92" fmla="*/ 2203450 w 1388"/>
                <a:gd name="T93" fmla="*/ 511175 h 922"/>
                <a:gd name="T94" fmla="*/ 2000250 w 1388"/>
                <a:gd name="T95" fmla="*/ 257175 h 922"/>
                <a:gd name="T96" fmla="*/ 1800225 w 1388"/>
                <a:gd name="T97" fmla="*/ 3175 h 922"/>
                <a:gd name="T98" fmla="*/ 1800225 w 1388"/>
                <a:gd name="T99" fmla="*/ 0 h 9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88" h="922">
                  <a:moveTo>
                    <a:pt x="1134" y="0"/>
                  </a:moveTo>
                  <a:lnTo>
                    <a:pt x="1134" y="0"/>
                  </a:lnTo>
                  <a:lnTo>
                    <a:pt x="1056" y="2"/>
                  </a:lnTo>
                  <a:lnTo>
                    <a:pt x="980" y="8"/>
                  </a:lnTo>
                  <a:lnTo>
                    <a:pt x="904" y="16"/>
                  </a:lnTo>
                  <a:lnTo>
                    <a:pt x="828" y="30"/>
                  </a:lnTo>
                  <a:lnTo>
                    <a:pt x="752" y="46"/>
                  </a:lnTo>
                  <a:lnTo>
                    <a:pt x="676" y="66"/>
                  </a:lnTo>
                  <a:lnTo>
                    <a:pt x="602" y="90"/>
                  </a:lnTo>
                  <a:lnTo>
                    <a:pt x="530" y="118"/>
                  </a:lnTo>
                  <a:lnTo>
                    <a:pt x="458" y="148"/>
                  </a:lnTo>
                  <a:lnTo>
                    <a:pt x="388" y="184"/>
                  </a:lnTo>
                  <a:lnTo>
                    <a:pt x="318" y="222"/>
                  </a:lnTo>
                  <a:lnTo>
                    <a:pt x="250" y="264"/>
                  </a:lnTo>
                  <a:lnTo>
                    <a:pt x="186" y="310"/>
                  </a:lnTo>
                  <a:lnTo>
                    <a:pt x="122" y="360"/>
                  </a:lnTo>
                  <a:lnTo>
                    <a:pt x="60" y="412"/>
                  </a:lnTo>
                  <a:lnTo>
                    <a:pt x="0" y="470"/>
                  </a:lnTo>
                  <a:lnTo>
                    <a:pt x="202" y="492"/>
                  </a:lnTo>
                  <a:lnTo>
                    <a:pt x="406" y="514"/>
                  </a:lnTo>
                  <a:lnTo>
                    <a:pt x="428" y="718"/>
                  </a:lnTo>
                  <a:lnTo>
                    <a:pt x="452" y="922"/>
                  </a:lnTo>
                  <a:lnTo>
                    <a:pt x="488" y="888"/>
                  </a:lnTo>
                  <a:lnTo>
                    <a:pt x="524" y="856"/>
                  </a:lnTo>
                  <a:lnTo>
                    <a:pt x="564" y="826"/>
                  </a:lnTo>
                  <a:lnTo>
                    <a:pt x="602" y="798"/>
                  </a:lnTo>
                  <a:lnTo>
                    <a:pt x="644" y="774"/>
                  </a:lnTo>
                  <a:lnTo>
                    <a:pt x="684" y="750"/>
                  </a:lnTo>
                  <a:lnTo>
                    <a:pt x="728" y="730"/>
                  </a:lnTo>
                  <a:lnTo>
                    <a:pt x="770" y="710"/>
                  </a:lnTo>
                  <a:lnTo>
                    <a:pt x="814" y="694"/>
                  </a:lnTo>
                  <a:lnTo>
                    <a:pt x="858" y="680"/>
                  </a:lnTo>
                  <a:lnTo>
                    <a:pt x="904" y="668"/>
                  </a:lnTo>
                  <a:lnTo>
                    <a:pt x="948" y="658"/>
                  </a:lnTo>
                  <a:lnTo>
                    <a:pt x="994" y="650"/>
                  </a:lnTo>
                  <a:lnTo>
                    <a:pt x="1040" y="646"/>
                  </a:lnTo>
                  <a:lnTo>
                    <a:pt x="1086" y="642"/>
                  </a:lnTo>
                  <a:lnTo>
                    <a:pt x="1132" y="640"/>
                  </a:lnTo>
                  <a:lnTo>
                    <a:pt x="1132" y="642"/>
                  </a:lnTo>
                  <a:lnTo>
                    <a:pt x="1132" y="640"/>
                  </a:lnTo>
                  <a:lnTo>
                    <a:pt x="1134" y="640"/>
                  </a:lnTo>
                  <a:lnTo>
                    <a:pt x="1260" y="482"/>
                  </a:lnTo>
                  <a:lnTo>
                    <a:pt x="1388" y="322"/>
                  </a:lnTo>
                  <a:lnTo>
                    <a:pt x="1260" y="162"/>
                  </a:lnTo>
                  <a:lnTo>
                    <a:pt x="1134" y="2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76987"/>
            </a:solidFill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6345510" y="2594645"/>
              <a:ext cx="1466850" cy="1800225"/>
            </a:xfrm>
            <a:custGeom>
              <a:avLst/>
              <a:gdLst>
                <a:gd name="T0" fmla="*/ 720725 w 924"/>
                <a:gd name="T1" fmla="*/ 1800225 h 1134"/>
                <a:gd name="T2" fmla="*/ 720725 w 924"/>
                <a:gd name="T3" fmla="*/ 1800225 h 1134"/>
                <a:gd name="T4" fmla="*/ 803275 w 924"/>
                <a:gd name="T5" fmla="*/ 1711325 h 1134"/>
                <a:gd name="T6" fmla="*/ 882650 w 924"/>
                <a:gd name="T7" fmla="*/ 1619250 h 1134"/>
                <a:gd name="T8" fmla="*/ 958850 w 924"/>
                <a:gd name="T9" fmla="*/ 1524000 h 1134"/>
                <a:gd name="T10" fmla="*/ 1031875 w 924"/>
                <a:gd name="T11" fmla="*/ 1422400 h 1134"/>
                <a:gd name="T12" fmla="*/ 1095375 w 924"/>
                <a:gd name="T13" fmla="*/ 1320800 h 1134"/>
                <a:gd name="T14" fmla="*/ 1158875 w 924"/>
                <a:gd name="T15" fmla="*/ 1212850 h 1134"/>
                <a:gd name="T16" fmla="*/ 1212850 w 924"/>
                <a:gd name="T17" fmla="*/ 1104900 h 1134"/>
                <a:gd name="T18" fmla="*/ 1266825 w 924"/>
                <a:gd name="T19" fmla="*/ 990600 h 1134"/>
                <a:gd name="T20" fmla="*/ 1311275 w 924"/>
                <a:gd name="T21" fmla="*/ 876300 h 1134"/>
                <a:gd name="T22" fmla="*/ 1352550 w 924"/>
                <a:gd name="T23" fmla="*/ 758825 h 1134"/>
                <a:gd name="T24" fmla="*/ 1384300 w 924"/>
                <a:gd name="T25" fmla="*/ 638175 h 1134"/>
                <a:gd name="T26" fmla="*/ 1412875 w 924"/>
                <a:gd name="T27" fmla="*/ 514350 h 1134"/>
                <a:gd name="T28" fmla="*/ 1435100 w 924"/>
                <a:gd name="T29" fmla="*/ 387350 h 1134"/>
                <a:gd name="T30" fmla="*/ 1450975 w 924"/>
                <a:gd name="T31" fmla="*/ 260350 h 1134"/>
                <a:gd name="T32" fmla="*/ 1463675 w 924"/>
                <a:gd name="T33" fmla="*/ 130175 h 1134"/>
                <a:gd name="T34" fmla="*/ 1466850 w 924"/>
                <a:gd name="T35" fmla="*/ 0 h 1134"/>
                <a:gd name="T36" fmla="*/ 1212850 w 924"/>
                <a:gd name="T37" fmla="*/ 203200 h 1134"/>
                <a:gd name="T38" fmla="*/ 958850 w 924"/>
                <a:gd name="T39" fmla="*/ 406400 h 1134"/>
                <a:gd name="T40" fmla="*/ 704850 w 924"/>
                <a:gd name="T41" fmla="*/ 203200 h 1134"/>
                <a:gd name="T42" fmla="*/ 450850 w 924"/>
                <a:gd name="T43" fmla="*/ 0 h 1134"/>
                <a:gd name="T44" fmla="*/ 450850 w 924"/>
                <a:gd name="T45" fmla="*/ 0 h 1134"/>
                <a:gd name="T46" fmla="*/ 450850 w 924"/>
                <a:gd name="T47" fmla="*/ 0 h 1134"/>
                <a:gd name="T48" fmla="*/ 447675 w 924"/>
                <a:gd name="T49" fmla="*/ 79375 h 1134"/>
                <a:gd name="T50" fmla="*/ 441325 w 924"/>
                <a:gd name="T51" fmla="*/ 155575 h 1134"/>
                <a:gd name="T52" fmla="*/ 431800 w 924"/>
                <a:gd name="T53" fmla="*/ 231775 h 1134"/>
                <a:gd name="T54" fmla="*/ 419100 w 924"/>
                <a:gd name="T55" fmla="*/ 307975 h 1134"/>
                <a:gd name="T56" fmla="*/ 400050 w 924"/>
                <a:gd name="T57" fmla="*/ 381000 h 1134"/>
                <a:gd name="T58" fmla="*/ 381000 w 924"/>
                <a:gd name="T59" fmla="*/ 454025 h 1134"/>
                <a:gd name="T60" fmla="*/ 355600 w 924"/>
                <a:gd name="T61" fmla="*/ 527050 h 1134"/>
                <a:gd name="T62" fmla="*/ 330200 w 924"/>
                <a:gd name="T63" fmla="*/ 593725 h 1134"/>
                <a:gd name="T64" fmla="*/ 298450 w 924"/>
                <a:gd name="T65" fmla="*/ 663575 h 1134"/>
                <a:gd name="T66" fmla="*/ 263525 w 924"/>
                <a:gd name="T67" fmla="*/ 727075 h 1134"/>
                <a:gd name="T68" fmla="*/ 228600 w 924"/>
                <a:gd name="T69" fmla="*/ 793750 h 1134"/>
                <a:gd name="T70" fmla="*/ 187325 w 924"/>
                <a:gd name="T71" fmla="*/ 854075 h 1134"/>
                <a:gd name="T72" fmla="*/ 146050 w 924"/>
                <a:gd name="T73" fmla="*/ 914400 h 1134"/>
                <a:gd name="T74" fmla="*/ 101600 w 924"/>
                <a:gd name="T75" fmla="*/ 971550 h 1134"/>
                <a:gd name="T76" fmla="*/ 50800 w 924"/>
                <a:gd name="T77" fmla="*/ 1025525 h 1134"/>
                <a:gd name="T78" fmla="*/ 0 w 924"/>
                <a:gd name="T79" fmla="*/ 1079500 h 1134"/>
                <a:gd name="T80" fmla="*/ 0 w 924"/>
                <a:gd name="T81" fmla="*/ 1079500 h 1134"/>
                <a:gd name="T82" fmla="*/ 0 w 924"/>
                <a:gd name="T83" fmla="*/ 1079500 h 1134"/>
                <a:gd name="T84" fmla="*/ 0 w 924"/>
                <a:gd name="T85" fmla="*/ 1079500 h 1134"/>
                <a:gd name="T86" fmla="*/ 0 w 924"/>
                <a:gd name="T87" fmla="*/ 1079500 h 1134"/>
                <a:gd name="T88" fmla="*/ 0 w 924"/>
                <a:gd name="T89" fmla="*/ 1082675 h 1134"/>
                <a:gd name="T90" fmla="*/ 38100 w 924"/>
                <a:gd name="T91" fmla="*/ 1403350 h 1134"/>
                <a:gd name="T92" fmla="*/ 73025 w 924"/>
                <a:gd name="T93" fmla="*/ 1727200 h 1134"/>
                <a:gd name="T94" fmla="*/ 396875 w 924"/>
                <a:gd name="T95" fmla="*/ 1762125 h 1134"/>
                <a:gd name="T96" fmla="*/ 717550 w 924"/>
                <a:gd name="T97" fmla="*/ 1797050 h 1134"/>
                <a:gd name="T98" fmla="*/ 720725 w 924"/>
                <a:gd name="T99" fmla="*/ 1800225 h 11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4" h="1134">
                  <a:moveTo>
                    <a:pt x="454" y="1134"/>
                  </a:moveTo>
                  <a:lnTo>
                    <a:pt x="454" y="1134"/>
                  </a:lnTo>
                  <a:lnTo>
                    <a:pt x="506" y="1078"/>
                  </a:lnTo>
                  <a:lnTo>
                    <a:pt x="556" y="1020"/>
                  </a:lnTo>
                  <a:lnTo>
                    <a:pt x="604" y="960"/>
                  </a:lnTo>
                  <a:lnTo>
                    <a:pt x="650" y="896"/>
                  </a:lnTo>
                  <a:lnTo>
                    <a:pt x="690" y="832"/>
                  </a:lnTo>
                  <a:lnTo>
                    <a:pt x="730" y="764"/>
                  </a:lnTo>
                  <a:lnTo>
                    <a:pt x="764" y="696"/>
                  </a:lnTo>
                  <a:lnTo>
                    <a:pt x="798" y="624"/>
                  </a:lnTo>
                  <a:lnTo>
                    <a:pt x="826" y="552"/>
                  </a:lnTo>
                  <a:lnTo>
                    <a:pt x="852" y="478"/>
                  </a:lnTo>
                  <a:lnTo>
                    <a:pt x="872" y="402"/>
                  </a:lnTo>
                  <a:lnTo>
                    <a:pt x="890" y="324"/>
                  </a:lnTo>
                  <a:lnTo>
                    <a:pt x="904" y="244"/>
                  </a:lnTo>
                  <a:lnTo>
                    <a:pt x="914" y="164"/>
                  </a:lnTo>
                  <a:lnTo>
                    <a:pt x="922" y="82"/>
                  </a:lnTo>
                  <a:lnTo>
                    <a:pt x="924" y="0"/>
                  </a:lnTo>
                  <a:lnTo>
                    <a:pt x="764" y="128"/>
                  </a:lnTo>
                  <a:lnTo>
                    <a:pt x="604" y="256"/>
                  </a:lnTo>
                  <a:lnTo>
                    <a:pt x="444" y="128"/>
                  </a:lnTo>
                  <a:lnTo>
                    <a:pt x="284" y="0"/>
                  </a:lnTo>
                  <a:lnTo>
                    <a:pt x="282" y="50"/>
                  </a:lnTo>
                  <a:lnTo>
                    <a:pt x="278" y="98"/>
                  </a:lnTo>
                  <a:lnTo>
                    <a:pt x="272" y="146"/>
                  </a:lnTo>
                  <a:lnTo>
                    <a:pt x="264" y="194"/>
                  </a:lnTo>
                  <a:lnTo>
                    <a:pt x="252" y="240"/>
                  </a:lnTo>
                  <a:lnTo>
                    <a:pt x="240" y="286"/>
                  </a:lnTo>
                  <a:lnTo>
                    <a:pt x="224" y="332"/>
                  </a:lnTo>
                  <a:lnTo>
                    <a:pt x="208" y="374"/>
                  </a:lnTo>
                  <a:lnTo>
                    <a:pt x="188" y="418"/>
                  </a:lnTo>
                  <a:lnTo>
                    <a:pt x="166" y="458"/>
                  </a:lnTo>
                  <a:lnTo>
                    <a:pt x="144" y="500"/>
                  </a:lnTo>
                  <a:lnTo>
                    <a:pt x="118" y="538"/>
                  </a:lnTo>
                  <a:lnTo>
                    <a:pt x="92" y="576"/>
                  </a:lnTo>
                  <a:lnTo>
                    <a:pt x="64" y="612"/>
                  </a:lnTo>
                  <a:lnTo>
                    <a:pt x="32" y="646"/>
                  </a:lnTo>
                  <a:lnTo>
                    <a:pt x="0" y="680"/>
                  </a:lnTo>
                  <a:lnTo>
                    <a:pt x="0" y="682"/>
                  </a:lnTo>
                  <a:lnTo>
                    <a:pt x="24" y="884"/>
                  </a:lnTo>
                  <a:lnTo>
                    <a:pt x="46" y="1088"/>
                  </a:lnTo>
                  <a:lnTo>
                    <a:pt x="250" y="1110"/>
                  </a:lnTo>
                  <a:lnTo>
                    <a:pt x="452" y="1132"/>
                  </a:lnTo>
                  <a:lnTo>
                    <a:pt x="454" y="1134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2729185" y="2194595"/>
              <a:ext cx="1463675" cy="2203450"/>
            </a:xfrm>
            <a:custGeom>
              <a:avLst/>
              <a:gdLst>
                <a:gd name="T0" fmla="*/ 0 w 922"/>
                <a:gd name="T1" fmla="*/ 403225 h 1388"/>
                <a:gd name="T2" fmla="*/ 0 w 922"/>
                <a:gd name="T3" fmla="*/ 403225 h 1388"/>
                <a:gd name="T4" fmla="*/ 3175 w 922"/>
                <a:gd name="T5" fmla="*/ 527050 h 1388"/>
                <a:gd name="T6" fmla="*/ 9525 w 922"/>
                <a:gd name="T7" fmla="*/ 647700 h 1388"/>
                <a:gd name="T8" fmla="*/ 25400 w 922"/>
                <a:gd name="T9" fmla="*/ 768350 h 1388"/>
                <a:gd name="T10" fmla="*/ 44450 w 922"/>
                <a:gd name="T11" fmla="*/ 889000 h 1388"/>
                <a:gd name="T12" fmla="*/ 69850 w 922"/>
                <a:gd name="T13" fmla="*/ 1009650 h 1388"/>
                <a:gd name="T14" fmla="*/ 104775 w 922"/>
                <a:gd name="T15" fmla="*/ 1130300 h 1388"/>
                <a:gd name="T16" fmla="*/ 139700 w 922"/>
                <a:gd name="T17" fmla="*/ 1247775 h 1388"/>
                <a:gd name="T18" fmla="*/ 184150 w 922"/>
                <a:gd name="T19" fmla="*/ 1362075 h 1388"/>
                <a:gd name="T20" fmla="*/ 234950 w 922"/>
                <a:gd name="T21" fmla="*/ 1476375 h 1388"/>
                <a:gd name="T22" fmla="*/ 288925 w 922"/>
                <a:gd name="T23" fmla="*/ 1587500 h 1388"/>
                <a:gd name="T24" fmla="*/ 349250 w 922"/>
                <a:gd name="T25" fmla="*/ 1698625 h 1388"/>
                <a:gd name="T26" fmla="*/ 419100 w 922"/>
                <a:gd name="T27" fmla="*/ 1806575 h 1388"/>
                <a:gd name="T28" fmla="*/ 488950 w 922"/>
                <a:gd name="T29" fmla="*/ 1908175 h 1388"/>
                <a:gd name="T30" fmla="*/ 568325 w 922"/>
                <a:gd name="T31" fmla="*/ 2009775 h 1388"/>
                <a:gd name="T32" fmla="*/ 654050 w 922"/>
                <a:gd name="T33" fmla="*/ 2108200 h 1388"/>
                <a:gd name="T34" fmla="*/ 742950 w 922"/>
                <a:gd name="T35" fmla="*/ 2203450 h 1388"/>
                <a:gd name="T36" fmla="*/ 781050 w 922"/>
                <a:gd name="T37" fmla="*/ 1882775 h 1388"/>
                <a:gd name="T38" fmla="*/ 815975 w 922"/>
                <a:gd name="T39" fmla="*/ 1558925 h 1388"/>
                <a:gd name="T40" fmla="*/ 1139825 w 922"/>
                <a:gd name="T41" fmla="*/ 1524000 h 1388"/>
                <a:gd name="T42" fmla="*/ 1460500 w 922"/>
                <a:gd name="T43" fmla="*/ 1485900 h 1388"/>
                <a:gd name="T44" fmla="*/ 1463675 w 922"/>
                <a:gd name="T45" fmla="*/ 1485900 h 1388"/>
                <a:gd name="T46" fmla="*/ 1463675 w 922"/>
                <a:gd name="T47" fmla="*/ 1485900 h 1388"/>
                <a:gd name="T48" fmla="*/ 1406525 w 922"/>
                <a:gd name="T49" fmla="*/ 1428750 h 1388"/>
                <a:gd name="T50" fmla="*/ 1358900 w 922"/>
                <a:gd name="T51" fmla="*/ 1371600 h 1388"/>
                <a:gd name="T52" fmla="*/ 1311275 w 922"/>
                <a:gd name="T53" fmla="*/ 1308100 h 1388"/>
                <a:gd name="T54" fmla="*/ 1266825 w 922"/>
                <a:gd name="T55" fmla="*/ 1247775 h 1388"/>
                <a:gd name="T56" fmla="*/ 1225550 w 922"/>
                <a:gd name="T57" fmla="*/ 1181100 h 1388"/>
                <a:gd name="T58" fmla="*/ 1190625 w 922"/>
                <a:gd name="T59" fmla="*/ 1117600 h 1388"/>
                <a:gd name="T60" fmla="*/ 1155700 w 922"/>
                <a:gd name="T61" fmla="*/ 1047750 h 1388"/>
                <a:gd name="T62" fmla="*/ 1127125 w 922"/>
                <a:gd name="T63" fmla="*/ 981075 h 1388"/>
                <a:gd name="T64" fmla="*/ 1101725 w 922"/>
                <a:gd name="T65" fmla="*/ 911225 h 1388"/>
                <a:gd name="T66" fmla="*/ 1079500 w 922"/>
                <a:gd name="T67" fmla="*/ 841375 h 1388"/>
                <a:gd name="T68" fmla="*/ 1057275 w 922"/>
                <a:gd name="T69" fmla="*/ 768350 h 1388"/>
                <a:gd name="T70" fmla="*/ 1044575 w 922"/>
                <a:gd name="T71" fmla="*/ 698500 h 1388"/>
                <a:gd name="T72" fmla="*/ 1031875 w 922"/>
                <a:gd name="T73" fmla="*/ 625475 h 1388"/>
                <a:gd name="T74" fmla="*/ 1022350 w 922"/>
                <a:gd name="T75" fmla="*/ 552450 h 1388"/>
                <a:gd name="T76" fmla="*/ 1016000 w 922"/>
                <a:gd name="T77" fmla="*/ 479425 h 1388"/>
                <a:gd name="T78" fmla="*/ 1016000 w 922"/>
                <a:gd name="T79" fmla="*/ 406400 h 1388"/>
                <a:gd name="T80" fmla="*/ 1016000 w 922"/>
                <a:gd name="T81" fmla="*/ 406400 h 1388"/>
                <a:gd name="T82" fmla="*/ 1016000 w 922"/>
                <a:gd name="T83" fmla="*/ 406400 h 1388"/>
                <a:gd name="T84" fmla="*/ 1016000 w 922"/>
                <a:gd name="T85" fmla="*/ 406400 h 1388"/>
                <a:gd name="T86" fmla="*/ 1016000 w 922"/>
                <a:gd name="T87" fmla="*/ 403225 h 1388"/>
                <a:gd name="T88" fmla="*/ 1016000 w 922"/>
                <a:gd name="T89" fmla="*/ 403225 h 1388"/>
                <a:gd name="T90" fmla="*/ 762000 w 922"/>
                <a:gd name="T91" fmla="*/ 203200 h 1388"/>
                <a:gd name="T92" fmla="*/ 508000 w 922"/>
                <a:gd name="T93" fmla="*/ 0 h 1388"/>
                <a:gd name="T94" fmla="*/ 254000 w 922"/>
                <a:gd name="T95" fmla="*/ 203200 h 1388"/>
                <a:gd name="T96" fmla="*/ 3175 w 922"/>
                <a:gd name="T97" fmla="*/ 403225 h 1388"/>
                <a:gd name="T98" fmla="*/ 0 w 922"/>
                <a:gd name="T99" fmla="*/ 403225 h 13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2" h="1388">
                  <a:moveTo>
                    <a:pt x="0" y="254"/>
                  </a:moveTo>
                  <a:lnTo>
                    <a:pt x="0" y="254"/>
                  </a:lnTo>
                  <a:lnTo>
                    <a:pt x="2" y="332"/>
                  </a:lnTo>
                  <a:lnTo>
                    <a:pt x="6" y="408"/>
                  </a:lnTo>
                  <a:lnTo>
                    <a:pt x="16" y="484"/>
                  </a:lnTo>
                  <a:lnTo>
                    <a:pt x="28" y="560"/>
                  </a:lnTo>
                  <a:lnTo>
                    <a:pt x="44" y="636"/>
                  </a:lnTo>
                  <a:lnTo>
                    <a:pt x="66" y="712"/>
                  </a:lnTo>
                  <a:lnTo>
                    <a:pt x="88" y="786"/>
                  </a:lnTo>
                  <a:lnTo>
                    <a:pt x="116" y="858"/>
                  </a:lnTo>
                  <a:lnTo>
                    <a:pt x="148" y="930"/>
                  </a:lnTo>
                  <a:lnTo>
                    <a:pt x="182" y="1000"/>
                  </a:lnTo>
                  <a:lnTo>
                    <a:pt x="220" y="1070"/>
                  </a:lnTo>
                  <a:lnTo>
                    <a:pt x="264" y="1138"/>
                  </a:lnTo>
                  <a:lnTo>
                    <a:pt x="308" y="1202"/>
                  </a:lnTo>
                  <a:lnTo>
                    <a:pt x="358" y="1266"/>
                  </a:lnTo>
                  <a:lnTo>
                    <a:pt x="412" y="1328"/>
                  </a:lnTo>
                  <a:lnTo>
                    <a:pt x="468" y="1388"/>
                  </a:lnTo>
                  <a:lnTo>
                    <a:pt x="492" y="1186"/>
                  </a:lnTo>
                  <a:lnTo>
                    <a:pt x="514" y="982"/>
                  </a:lnTo>
                  <a:lnTo>
                    <a:pt x="718" y="960"/>
                  </a:lnTo>
                  <a:lnTo>
                    <a:pt x="920" y="936"/>
                  </a:lnTo>
                  <a:lnTo>
                    <a:pt x="922" y="936"/>
                  </a:lnTo>
                  <a:lnTo>
                    <a:pt x="886" y="900"/>
                  </a:lnTo>
                  <a:lnTo>
                    <a:pt x="856" y="864"/>
                  </a:lnTo>
                  <a:lnTo>
                    <a:pt x="826" y="824"/>
                  </a:lnTo>
                  <a:lnTo>
                    <a:pt x="798" y="786"/>
                  </a:lnTo>
                  <a:lnTo>
                    <a:pt x="772" y="744"/>
                  </a:lnTo>
                  <a:lnTo>
                    <a:pt x="750" y="704"/>
                  </a:lnTo>
                  <a:lnTo>
                    <a:pt x="728" y="660"/>
                  </a:lnTo>
                  <a:lnTo>
                    <a:pt x="710" y="618"/>
                  </a:lnTo>
                  <a:lnTo>
                    <a:pt x="694" y="574"/>
                  </a:lnTo>
                  <a:lnTo>
                    <a:pt x="680" y="530"/>
                  </a:lnTo>
                  <a:lnTo>
                    <a:pt x="666" y="484"/>
                  </a:lnTo>
                  <a:lnTo>
                    <a:pt x="658" y="440"/>
                  </a:lnTo>
                  <a:lnTo>
                    <a:pt x="650" y="394"/>
                  </a:lnTo>
                  <a:lnTo>
                    <a:pt x="644" y="348"/>
                  </a:lnTo>
                  <a:lnTo>
                    <a:pt x="640" y="302"/>
                  </a:lnTo>
                  <a:lnTo>
                    <a:pt x="640" y="256"/>
                  </a:lnTo>
                  <a:lnTo>
                    <a:pt x="640" y="254"/>
                  </a:lnTo>
                  <a:lnTo>
                    <a:pt x="480" y="128"/>
                  </a:lnTo>
                  <a:lnTo>
                    <a:pt x="320" y="0"/>
                  </a:lnTo>
                  <a:lnTo>
                    <a:pt x="160" y="128"/>
                  </a:lnTo>
                  <a:lnTo>
                    <a:pt x="2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56C4CF"/>
            </a:solidFill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2729185" y="794420"/>
              <a:ext cx="1463675" cy="1800225"/>
            </a:xfrm>
            <a:custGeom>
              <a:avLst/>
              <a:gdLst>
                <a:gd name="T0" fmla="*/ 746125 w 922"/>
                <a:gd name="T1" fmla="*/ 0 h 1134"/>
                <a:gd name="T2" fmla="*/ 746125 w 922"/>
                <a:gd name="T3" fmla="*/ 0 h 1134"/>
                <a:gd name="T4" fmla="*/ 660400 w 922"/>
                <a:gd name="T5" fmla="*/ 88900 h 1134"/>
                <a:gd name="T6" fmla="*/ 581025 w 922"/>
                <a:gd name="T7" fmla="*/ 180975 h 1134"/>
                <a:gd name="T8" fmla="*/ 504825 w 922"/>
                <a:gd name="T9" fmla="*/ 276225 h 1134"/>
                <a:gd name="T10" fmla="*/ 434975 w 922"/>
                <a:gd name="T11" fmla="*/ 377825 h 1134"/>
                <a:gd name="T12" fmla="*/ 368300 w 922"/>
                <a:gd name="T13" fmla="*/ 479425 h 1134"/>
                <a:gd name="T14" fmla="*/ 307975 w 922"/>
                <a:gd name="T15" fmla="*/ 587375 h 1134"/>
                <a:gd name="T16" fmla="*/ 250825 w 922"/>
                <a:gd name="T17" fmla="*/ 695325 h 1134"/>
                <a:gd name="T18" fmla="*/ 200025 w 922"/>
                <a:gd name="T19" fmla="*/ 809625 h 1134"/>
                <a:gd name="T20" fmla="*/ 155575 w 922"/>
                <a:gd name="T21" fmla="*/ 923925 h 1134"/>
                <a:gd name="T22" fmla="*/ 114300 w 922"/>
                <a:gd name="T23" fmla="*/ 1044575 h 1134"/>
                <a:gd name="T24" fmla="*/ 79375 w 922"/>
                <a:gd name="T25" fmla="*/ 1165225 h 1134"/>
                <a:gd name="T26" fmla="*/ 50800 w 922"/>
                <a:gd name="T27" fmla="*/ 1285875 h 1134"/>
                <a:gd name="T28" fmla="*/ 28575 w 922"/>
                <a:gd name="T29" fmla="*/ 1412875 h 1134"/>
                <a:gd name="T30" fmla="*/ 12700 w 922"/>
                <a:gd name="T31" fmla="*/ 1539875 h 1134"/>
                <a:gd name="T32" fmla="*/ 3175 w 922"/>
                <a:gd name="T33" fmla="*/ 1670050 h 1134"/>
                <a:gd name="T34" fmla="*/ 0 w 922"/>
                <a:gd name="T35" fmla="*/ 1800225 h 1134"/>
                <a:gd name="T36" fmla="*/ 254000 w 922"/>
                <a:gd name="T37" fmla="*/ 1597025 h 1134"/>
                <a:gd name="T38" fmla="*/ 508000 w 922"/>
                <a:gd name="T39" fmla="*/ 1393825 h 1134"/>
                <a:gd name="T40" fmla="*/ 762000 w 922"/>
                <a:gd name="T41" fmla="*/ 1597025 h 1134"/>
                <a:gd name="T42" fmla="*/ 1016000 w 922"/>
                <a:gd name="T43" fmla="*/ 1800225 h 1134"/>
                <a:gd name="T44" fmla="*/ 1016000 w 922"/>
                <a:gd name="T45" fmla="*/ 1800225 h 1134"/>
                <a:gd name="T46" fmla="*/ 1016000 w 922"/>
                <a:gd name="T47" fmla="*/ 1800225 h 1134"/>
                <a:gd name="T48" fmla="*/ 1016000 w 922"/>
                <a:gd name="T49" fmla="*/ 1720850 h 1134"/>
                <a:gd name="T50" fmla="*/ 1022350 w 922"/>
                <a:gd name="T51" fmla="*/ 1644650 h 1134"/>
                <a:gd name="T52" fmla="*/ 1031875 w 922"/>
                <a:gd name="T53" fmla="*/ 1568450 h 1134"/>
                <a:gd name="T54" fmla="*/ 1047750 w 922"/>
                <a:gd name="T55" fmla="*/ 1492250 h 1134"/>
                <a:gd name="T56" fmla="*/ 1063625 w 922"/>
                <a:gd name="T57" fmla="*/ 1419225 h 1134"/>
                <a:gd name="T58" fmla="*/ 1082675 w 922"/>
                <a:gd name="T59" fmla="*/ 1346200 h 1134"/>
                <a:gd name="T60" fmla="*/ 1108075 w 922"/>
                <a:gd name="T61" fmla="*/ 1276350 h 1134"/>
                <a:gd name="T62" fmla="*/ 1136650 w 922"/>
                <a:gd name="T63" fmla="*/ 1206500 h 1134"/>
                <a:gd name="T64" fmla="*/ 1165225 w 922"/>
                <a:gd name="T65" fmla="*/ 1136650 h 1134"/>
                <a:gd name="T66" fmla="*/ 1200150 w 922"/>
                <a:gd name="T67" fmla="*/ 1073150 h 1134"/>
                <a:gd name="T68" fmla="*/ 1238250 w 922"/>
                <a:gd name="T69" fmla="*/ 1009650 h 1134"/>
                <a:gd name="T70" fmla="*/ 1276350 w 922"/>
                <a:gd name="T71" fmla="*/ 946150 h 1134"/>
                <a:gd name="T72" fmla="*/ 1320800 w 922"/>
                <a:gd name="T73" fmla="*/ 885825 h 1134"/>
                <a:gd name="T74" fmla="*/ 1365250 w 922"/>
                <a:gd name="T75" fmla="*/ 828675 h 1134"/>
                <a:gd name="T76" fmla="*/ 1412875 w 922"/>
                <a:gd name="T77" fmla="*/ 774700 h 1134"/>
                <a:gd name="T78" fmla="*/ 1463675 w 922"/>
                <a:gd name="T79" fmla="*/ 720725 h 1134"/>
                <a:gd name="T80" fmla="*/ 1463675 w 922"/>
                <a:gd name="T81" fmla="*/ 720725 h 1134"/>
                <a:gd name="T82" fmla="*/ 1463675 w 922"/>
                <a:gd name="T83" fmla="*/ 720725 h 1134"/>
                <a:gd name="T84" fmla="*/ 1463675 w 922"/>
                <a:gd name="T85" fmla="*/ 720725 h 1134"/>
                <a:gd name="T86" fmla="*/ 1463675 w 922"/>
                <a:gd name="T87" fmla="*/ 720725 h 1134"/>
                <a:gd name="T88" fmla="*/ 1463675 w 922"/>
                <a:gd name="T89" fmla="*/ 717550 h 1134"/>
                <a:gd name="T90" fmla="*/ 1428750 w 922"/>
                <a:gd name="T91" fmla="*/ 396875 h 1134"/>
                <a:gd name="T92" fmla="*/ 1393825 w 922"/>
                <a:gd name="T93" fmla="*/ 76200 h 1134"/>
                <a:gd name="T94" fmla="*/ 1069975 w 922"/>
                <a:gd name="T95" fmla="*/ 38100 h 1134"/>
                <a:gd name="T96" fmla="*/ 749300 w 922"/>
                <a:gd name="T97" fmla="*/ 3175 h 1134"/>
                <a:gd name="T98" fmla="*/ 746125 w 922"/>
                <a:gd name="T99" fmla="*/ 0 h 11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2" h="1134">
                  <a:moveTo>
                    <a:pt x="470" y="0"/>
                  </a:moveTo>
                  <a:lnTo>
                    <a:pt x="470" y="0"/>
                  </a:lnTo>
                  <a:lnTo>
                    <a:pt x="416" y="56"/>
                  </a:lnTo>
                  <a:lnTo>
                    <a:pt x="366" y="114"/>
                  </a:lnTo>
                  <a:lnTo>
                    <a:pt x="318" y="174"/>
                  </a:lnTo>
                  <a:lnTo>
                    <a:pt x="274" y="238"/>
                  </a:lnTo>
                  <a:lnTo>
                    <a:pt x="232" y="302"/>
                  </a:lnTo>
                  <a:lnTo>
                    <a:pt x="194" y="370"/>
                  </a:lnTo>
                  <a:lnTo>
                    <a:pt x="158" y="438"/>
                  </a:lnTo>
                  <a:lnTo>
                    <a:pt x="126" y="510"/>
                  </a:lnTo>
                  <a:lnTo>
                    <a:pt x="98" y="582"/>
                  </a:lnTo>
                  <a:lnTo>
                    <a:pt x="72" y="658"/>
                  </a:lnTo>
                  <a:lnTo>
                    <a:pt x="50" y="734"/>
                  </a:lnTo>
                  <a:lnTo>
                    <a:pt x="32" y="810"/>
                  </a:lnTo>
                  <a:lnTo>
                    <a:pt x="18" y="890"/>
                  </a:lnTo>
                  <a:lnTo>
                    <a:pt x="8" y="970"/>
                  </a:lnTo>
                  <a:lnTo>
                    <a:pt x="2" y="1052"/>
                  </a:lnTo>
                  <a:lnTo>
                    <a:pt x="0" y="1134"/>
                  </a:lnTo>
                  <a:lnTo>
                    <a:pt x="160" y="1006"/>
                  </a:lnTo>
                  <a:lnTo>
                    <a:pt x="320" y="878"/>
                  </a:lnTo>
                  <a:lnTo>
                    <a:pt x="480" y="1006"/>
                  </a:lnTo>
                  <a:lnTo>
                    <a:pt x="640" y="1134"/>
                  </a:lnTo>
                  <a:lnTo>
                    <a:pt x="640" y="1084"/>
                  </a:lnTo>
                  <a:lnTo>
                    <a:pt x="644" y="1036"/>
                  </a:lnTo>
                  <a:lnTo>
                    <a:pt x="650" y="988"/>
                  </a:lnTo>
                  <a:lnTo>
                    <a:pt x="660" y="940"/>
                  </a:lnTo>
                  <a:lnTo>
                    <a:pt x="670" y="894"/>
                  </a:lnTo>
                  <a:lnTo>
                    <a:pt x="682" y="848"/>
                  </a:lnTo>
                  <a:lnTo>
                    <a:pt x="698" y="804"/>
                  </a:lnTo>
                  <a:lnTo>
                    <a:pt x="716" y="760"/>
                  </a:lnTo>
                  <a:lnTo>
                    <a:pt x="734" y="716"/>
                  </a:lnTo>
                  <a:lnTo>
                    <a:pt x="756" y="676"/>
                  </a:lnTo>
                  <a:lnTo>
                    <a:pt x="780" y="636"/>
                  </a:lnTo>
                  <a:lnTo>
                    <a:pt x="804" y="596"/>
                  </a:lnTo>
                  <a:lnTo>
                    <a:pt x="832" y="558"/>
                  </a:lnTo>
                  <a:lnTo>
                    <a:pt x="860" y="522"/>
                  </a:lnTo>
                  <a:lnTo>
                    <a:pt x="890" y="488"/>
                  </a:lnTo>
                  <a:lnTo>
                    <a:pt x="922" y="454"/>
                  </a:lnTo>
                  <a:lnTo>
                    <a:pt x="922" y="452"/>
                  </a:lnTo>
                  <a:lnTo>
                    <a:pt x="900" y="250"/>
                  </a:lnTo>
                  <a:lnTo>
                    <a:pt x="878" y="48"/>
                  </a:lnTo>
                  <a:lnTo>
                    <a:pt x="674" y="24"/>
                  </a:lnTo>
                  <a:lnTo>
                    <a:pt x="472" y="2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3472135" y="3680495"/>
              <a:ext cx="1800225" cy="1466850"/>
            </a:xfrm>
            <a:custGeom>
              <a:avLst/>
              <a:gdLst>
                <a:gd name="T0" fmla="*/ 0 w 1134"/>
                <a:gd name="T1" fmla="*/ 720725 h 924"/>
                <a:gd name="T2" fmla="*/ 0 w 1134"/>
                <a:gd name="T3" fmla="*/ 720725 h 924"/>
                <a:gd name="T4" fmla="*/ 88900 w 1134"/>
                <a:gd name="T5" fmla="*/ 803275 h 924"/>
                <a:gd name="T6" fmla="*/ 180975 w 1134"/>
                <a:gd name="T7" fmla="*/ 882650 h 924"/>
                <a:gd name="T8" fmla="*/ 276225 w 1134"/>
                <a:gd name="T9" fmla="*/ 958850 h 924"/>
                <a:gd name="T10" fmla="*/ 374650 w 1134"/>
                <a:gd name="T11" fmla="*/ 1031875 h 924"/>
                <a:gd name="T12" fmla="*/ 479425 w 1134"/>
                <a:gd name="T13" fmla="*/ 1098550 h 924"/>
                <a:gd name="T14" fmla="*/ 587375 w 1134"/>
                <a:gd name="T15" fmla="*/ 1158875 h 924"/>
                <a:gd name="T16" fmla="*/ 695325 w 1134"/>
                <a:gd name="T17" fmla="*/ 1216025 h 924"/>
                <a:gd name="T18" fmla="*/ 809625 w 1134"/>
                <a:gd name="T19" fmla="*/ 1266825 h 924"/>
                <a:gd name="T20" fmla="*/ 923925 w 1134"/>
                <a:gd name="T21" fmla="*/ 1311275 h 924"/>
                <a:gd name="T22" fmla="*/ 1041400 w 1134"/>
                <a:gd name="T23" fmla="*/ 1352550 h 924"/>
                <a:gd name="T24" fmla="*/ 1162050 w 1134"/>
                <a:gd name="T25" fmla="*/ 1387475 h 924"/>
                <a:gd name="T26" fmla="*/ 1285875 w 1134"/>
                <a:gd name="T27" fmla="*/ 1416050 h 924"/>
                <a:gd name="T28" fmla="*/ 1412875 w 1134"/>
                <a:gd name="T29" fmla="*/ 1438275 h 924"/>
                <a:gd name="T30" fmla="*/ 1539875 w 1134"/>
                <a:gd name="T31" fmla="*/ 1454150 h 924"/>
                <a:gd name="T32" fmla="*/ 1666875 w 1134"/>
                <a:gd name="T33" fmla="*/ 1463675 h 924"/>
                <a:gd name="T34" fmla="*/ 1800225 w 1134"/>
                <a:gd name="T35" fmla="*/ 1466850 h 924"/>
                <a:gd name="T36" fmla="*/ 1597025 w 1134"/>
                <a:gd name="T37" fmla="*/ 1212850 h 924"/>
                <a:gd name="T38" fmla="*/ 1393825 w 1134"/>
                <a:gd name="T39" fmla="*/ 958850 h 924"/>
                <a:gd name="T40" fmla="*/ 1597025 w 1134"/>
                <a:gd name="T41" fmla="*/ 704850 h 924"/>
                <a:gd name="T42" fmla="*/ 1800225 w 1134"/>
                <a:gd name="T43" fmla="*/ 450850 h 924"/>
                <a:gd name="T44" fmla="*/ 1800225 w 1134"/>
                <a:gd name="T45" fmla="*/ 450850 h 924"/>
                <a:gd name="T46" fmla="*/ 1800225 w 1134"/>
                <a:gd name="T47" fmla="*/ 450850 h 924"/>
                <a:gd name="T48" fmla="*/ 1720850 w 1134"/>
                <a:gd name="T49" fmla="*/ 447675 h 924"/>
                <a:gd name="T50" fmla="*/ 1644650 w 1134"/>
                <a:gd name="T51" fmla="*/ 441325 h 924"/>
                <a:gd name="T52" fmla="*/ 1565275 w 1134"/>
                <a:gd name="T53" fmla="*/ 431800 h 924"/>
                <a:gd name="T54" fmla="*/ 1492250 w 1134"/>
                <a:gd name="T55" fmla="*/ 419100 h 924"/>
                <a:gd name="T56" fmla="*/ 1416050 w 1134"/>
                <a:gd name="T57" fmla="*/ 403225 h 924"/>
                <a:gd name="T58" fmla="*/ 1346200 w 1134"/>
                <a:gd name="T59" fmla="*/ 381000 h 924"/>
                <a:gd name="T60" fmla="*/ 1273175 w 1134"/>
                <a:gd name="T61" fmla="*/ 358775 h 924"/>
                <a:gd name="T62" fmla="*/ 1203325 w 1134"/>
                <a:gd name="T63" fmla="*/ 330200 h 924"/>
                <a:gd name="T64" fmla="*/ 1136650 w 1134"/>
                <a:gd name="T65" fmla="*/ 298450 h 924"/>
                <a:gd name="T66" fmla="*/ 1069975 w 1134"/>
                <a:gd name="T67" fmla="*/ 266700 h 924"/>
                <a:gd name="T68" fmla="*/ 1006475 w 1134"/>
                <a:gd name="T69" fmla="*/ 228600 h 924"/>
                <a:gd name="T70" fmla="*/ 946150 w 1134"/>
                <a:gd name="T71" fmla="*/ 190500 h 924"/>
                <a:gd name="T72" fmla="*/ 885825 w 1134"/>
                <a:gd name="T73" fmla="*/ 146050 h 924"/>
                <a:gd name="T74" fmla="*/ 828675 w 1134"/>
                <a:gd name="T75" fmla="*/ 101600 h 924"/>
                <a:gd name="T76" fmla="*/ 771525 w 1134"/>
                <a:gd name="T77" fmla="*/ 53975 h 924"/>
                <a:gd name="T78" fmla="*/ 720725 w 1134"/>
                <a:gd name="T79" fmla="*/ 3175 h 924"/>
                <a:gd name="T80" fmla="*/ 720725 w 1134"/>
                <a:gd name="T81" fmla="*/ 0 h 924"/>
                <a:gd name="T82" fmla="*/ 717550 w 1134"/>
                <a:gd name="T83" fmla="*/ 3175 h 924"/>
                <a:gd name="T84" fmla="*/ 717550 w 1134"/>
                <a:gd name="T85" fmla="*/ 3175 h 924"/>
                <a:gd name="T86" fmla="*/ 717550 w 1134"/>
                <a:gd name="T87" fmla="*/ 0 h 924"/>
                <a:gd name="T88" fmla="*/ 717550 w 1134"/>
                <a:gd name="T89" fmla="*/ 3175 h 924"/>
                <a:gd name="T90" fmla="*/ 396875 w 1134"/>
                <a:gd name="T91" fmla="*/ 38100 h 924"/>
                <a:gd name="T92" fmla="*/ 73025 w 1134"/>
                <a:gd name="T93" fmla="*/ 73025 h 924"/>
                <a:gd name="T94" fmla="*/ 38100 w 1134"/>
                <a:gd name="T95" fmla="*/ 396875 h 924"/>
                <a:gd name="T96" fmla="*/ 3175 w 1134"/>
                <a:gd name="T97" fmla="*/ 717550 h 924"/>
                <a:gd name="T98" fmla="*/ 0 w 1134"/>
                <a:gd name="T99" fmla="*/ 720725 h 9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34" h="924">
                  <a:moveTo>
                    <a:pt x="0" y="454"/>
                  </a:moveTo>
                  <a:lnTo>
                    <a:pt x="0" y="454"/>
                  </a:lnTo>
                  <a:lnTo>
                    <a:pt x="56" y="506"/>
                  </a:lnTo>
                  <a:lnTo>
                    <a:pt x="114" y="556"/>
                  </a:lnTo>
                  <a:lnTo>
                    <a:pt x="174" y="604"/>
                  </a:lnTo>
                  <a:lnTo>
                    <a:pt x="236" y="650"/>
                  </a:lnTo>
                  <a:lnTo>
                    <a:pt x="302" y="692"/>
                  </a:lnTo>
                  <a:lnTo>
                    <a:pt x="370" y="730"/>
                  </a:lnTo>
                  <a:lnTo>
                    <a:pt x="438" y="766"/>
                  </a:lnTo>
                  <a:lnTo>
                    <a:pt x="510" y="798"/>
                  </a:lnTo>
                  <a:lnTo>
                    <a:pt x="582" y="826"/>
                  </a:lnTo>
                  <a:lnTo>
                    <a:pt x="656" y="852"/>
                  </a:lnTo>
                  <a:lnTo>
                    <a:pt x="732" y="874"/>
                  </a:lnTo>
                  <a:lnTo>
                    <a:pt x="810" y="892"/>
                  </a:lnTo>
                  <a:lnTo>
                    <a:pt x="890" y="906"/>
                  </a:lnTo>
                  <a:lnTo>
                    <a:pt x="970" y="916"/>
                  </a:lnTo>
                  <a:lnTo>
                    <a:pt x="1050" y="922"/>
                  </a:lnTo>
                  <a:lnTo>
                    <a:pt x="1134" y="924"/>
                  </a:lnTo>
                  <a:lnTo>
                    <a:pt x="1006" y="764"/>
                  </a:lnTo>
                  <a:lnTo>
                    <a:pt x="878" y="604"/>
                  </a:lnTo>
                  <a:lnTo>
                    <a:pt x="1006" y="444"/>
                  </a:lnTo>
                  <a:lnTo>
                    <a:pt x="1134" y="284"/>
                  </a:lnTo>
                  <a:lnTo>
                    <a:pt x="1084" y="282"/>
                  </a:lnTo>
                  <a:lnTo>
                    <a:pt x="1036" y="278"/>
                  </a:lnTo>
                  <a:lnTo>
                    <a:pt x="986" y="272"/>
                  </a:lnTo>
                  <a:lnTo>
                    <a:pt x="940" y="264"/>
                  </a:lnTo>
                  <a:lnTo>
                    <a:pt x="892" y="254"/>
                  </a:lnTo>
                  <a:lnTo>
                    <a:pt x="848" y="240"/>
                  </a:lnTo>
                  <a:lnTo>
                    <a:pt x="802" y="226"/>
                  </a:lnTo>
                  <a:lnTo>
                    <a:pt x="758" y="208"/>
                  </a:lnTo>
                  <a:lnTo>
                    <a:pt x="716" y="188"/>
                  </a:lnTo>
                  <a:lnTo>
                    <a:pt x="674" y="168"/>
                  </a:lnTo>
                  <a:lnTo>
                    <a:pt x="634" y="144"/>
                  </a:lnTo>
                  <a:lnTo>
                    <a:pt x="596" y="120"/>
                  </a:lnTo>
                  <a:lnTo>
                    <a:pt x="558" y="92"/>
                  </a:lnTo>
                  <a:lnTo>
                    <a:pt x="522" y="64"/>
                  </a:lnTo>
                  <a:lnTo>
                    <a:pt x="486" y="34"/>
                  </a:lnTo>
                  <a:lnTo>
                    <a:pt x="454" y="2"/>
                  </a:lnTo>
                  <a:lnTo>
                    <a:pt x="454" y="0"/>
                  </a:lnTo>
                  <a:lnTo>
                    <a:pt x="452" y="2"/>
                  </a:lnTo>
                  <a:lnTo>
                    <a:pt x="452" y="0"/>
                  </a:lnTo>
                  <a:lnTo>
                    <a:pt x="452" y="2"/>
                  </a:lnTo>
                  <a:lnTo>
                    <a:pt x="250" y="24"/>
                  </a:lnTo>
                  <a:lnTo>
                    <a:pt x="46" y="46"/>
                  </a:lnTo>
                  <a:lnTo>
                    <a:pt x="24" y="250"/>
                  </a:lnTo>
                  <a:lnTo>
                    <a:pt x="2" y="452"/>
                  </a:lnTo>
                  <a:lnTo>
                    <a:pt x="0" y="454"/>
                  </a:lnTo>
                  <a:close/>
                </a:path>
              </a:pathLst>
            </a:custGeom>
            <a:solidFill>
              <a:srgbClr val="FFD350"/>
            </a:solidFill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6348685" y="797595"/>
              <a:ext cx="1463675" cy="2206625"/>
            </a:xfrm>
            <a:custGeom>
              <a:avLst/>
              <a:gdLst>
                <a:gd name="T0" fmla="*/ 1463675 w 922"/>
                <a:gd name="T1" fmla="*/ 1800225 h 1390"/>
                <a:gd name="T2" fmla="*/ 1463675 w 922"/>
                <a:gd name="T3" fmla="*/ 1800225 h 1390"/>
                <a:gd name="T4" fmla="*/ 1460500 w 922"/>
                <a:gd name="T5" fmla="*/ 1679575 h 1390"/>
                <a:gd name="T6" fmla="*/ 1450975 w 922"/>
                <a:gd name="T7" fmla="*/ 1558925 h 1390"/>
                <a:gd name="T8" fmla="*/ 1438275 w 922"/>
                <a:gd name="T9" fmla="*/ 1435100 h 1390"/>
                <a:gd name="T10" fmla="*/ 1416050 w 922"/>
                <a:gd name="T11" fmla="*/ 1314450 h 1390"/>
                <a:gd name="T12" fmla="*/ 1390650 w 922"/>
                <a:gd name="T13" fmla="*/ 1196975 h 1390"/>
                <a:gd name="T14" fmla="*/ 1358900 w 922"/>
                <a:gd name="T15" fmla="*/ 1076325 h 1390"/>
                <a:gd name="T16" fmla="*/ 1320800 w 922"/>
                <a:gd name="T17" fmla="*/ 958850 h 1390"/>
                <a:gd name="T18" fmla="*/ 1276350 w 922"/>
                <a:gd name="T19" fmla="*/ 844550 h 1390"/>
                <a:gd name="T20" fmla="*/ 1228725 w 922"/>
                <a:gd name="T21" fmla="*/ 730250 h 1390"/>
                <a:gd name="T22" fmla="*/ 1171575 w 922"/>
                <a:gd name="T23" fmla="*/ 619125 h 1390"/>
                <a:gd name="T24" fmla="*/ 1111250 w 922"/>
                <a:gd name="T25" fmla="*/ 508000 h 1390"/>
                <a:gd name="T26" fmla="*/ 1044575 w 922"/>
                <a:gd name="T27" fmla="*/ 400050 h 1390"/>
                <a:gd name="T28" fmla="*/ 971550 w 922"/>
                <a:gd name="T29" fmla="*/ 295275 h 1390"/>
                <a:gd name="T30" fmla="*/ 892175 w 922"/>
                <a:gd name="T31" fmla="*/ 193675 h 1390"/>
                <a:gd name="T32" fmla="*/ 809625 w 922"/>
                <a:gd name="T33" fmla="*/ 95250 h 1390"/>
                <a:gd name="T34" fmla="*/ 717550 w 922"/>
                <a:gd name="T35" fmla="*/ 0 h 1390"/>
                <a:gd name="T36" fmla="*/ 682625 w 922"/>
                <a:gd name="T37" fmla="*/ 323850 h 1390"/>
                <a:gd name="T38" fmla="*/ 647700 w 922"/>
                <a:gd name="T39" fmla="*/ 647700 h 1390"/>
                <a:gd name="T40" fmla="*/ 323850 w 922"/>
                <a:gd name="T41" fmla="*/ 682625 h 1390"/>
                <a:gd name="T42" fmla="*/ 0 w 922"/>
                <a:gd name="T43" fmla="*/ 717550 h 1390"/>
                <a:gd name="T44" fmla="*/ 0 w 922"/>
                <a:gd name="T45" fmla="*/ 720725 h 1390"/>
                <a:gd name="T46" fmla="*/ 0 w 922"/>
                <a:gd name="T47" fmla="*/ 720725 h 1390"/>
                <a:gd name="T48" fmla="*/ 53975 w 922"/>
                <a:gd name="T49" fmla="*/ 777875 h 1390"/>
                <a:gd name="T50" fmla="*/ 104775 w 922"/>
                <a:gd name="T51" fmla="*/ 835025 h 1390"/>
                <a:gd name="T52" fmla="*/ 152400 w 922"/>
                <a:gd name="T53" fmla="*/ 895350 h 1390"/>
                <a:gd name="T54" fmla="*/ 196850 w 922"/>
                <a:gd name="T55" fmla="*/ 958850 h 1390"/>
                <a:gd name="T56" fmla="*/ 234950 w 922"/>
                <a:gd name="T57" fmla="*/ 1022350 h 1390"/>
                <a:gd name="T58" fmla="*/ 273050 w 922"/>
                <a:gd name="T59" fmla="*/ 1089025 h 1390"/>
                <a:gd name="T60" fmla="*/ 304800 w 922"/>
                <a:gd name="T61" fmla="*/ 1155700 h 1390"/>
                <a:gd name="T62" fmla="*/ 336550 w 922"/>
                <a:gd name="T63" fmla="*/ 1225550 h 1390"/>
                <a:gd name="T64" fmla="*/ 361950 w 922"/>
                <a:gd name="T65" fmla="*/ 1295400 h 1390"/>
                <a:gd name="T66" fmla="*/ 384175 w 922"/>
                <a:gd name="T67" fmla="*/ 1365250 h 1390"/>
                <a:gd name="T68" fmla="*/ 403225 w 922"/>
                <a:gd name="T69" fmla="*/ 1435100 h 1390"/>
                <a:gd name="T70" fmla="*/ 419100 w 922"/>
                <a:gd name="T71" fmla="*/ 1508125 h 1390"/>
                <a:gd name="T72" fmla="*/ 431800 w 922"/>
                <a:gd name="T73" fmla="*/ 1581150 h 1390"/>
                <a:gd name="T74" fmla="*/ 438150 w 922"/>
                <a:gd name="T75" fmla="*/ 1654175 h 1390"/>
                <a:gd name="T76" fmla="*/ 444500 w 922"/>
                <a:gd name="T77" fmla="*/ 1727200 h 1390"/>
                <a:gd name="T78" fmla="*/ 447675 w 922"/>
                <a:gd name="T79" fmla="*/ 1800225 h 1390"/>
                <a:gd name="T80" fmla="*/ 444500 w 922"/>
                <a:gd name="T81" fmla="*/ 1800225 h 1390"/>
                <a:gd name="T82" fmla="*/ 447675 w 922"/>
                <a:gd name="T83" fmla="*/ 1800225 h 1390"/>
                <a:gd name="T84" fmla="*/ 447675 w 922"/>
                <a:gd name="T85" fmla="*/ 1800225 h 1390"/>
                <a:gd name="T86" fmla="*/ 447675 w 922"/>
                <a:gd name="T87" fmla="*/ 1800225 h 1390"/>
                <a:gd name="T88" fmla="*/ 447675 w 922"/>
                <a:gd name="T89" fmla="*/ 1800225 h 1390"/>
                <a:gd name="T90" fmla="*/ 698500 w 922"/>
                <a:gd name="T91" fmla="*/ 2003425 h 1390"/>
                <a:gd name="T92" fmla="*/ 952500 w 922"/>
                <a:gd name="T93" fmla="*/ 2206625 h 1390"/>
                <a:gd name="T94" fmla="*/ 1206500 w 922"/>
                <a:gd name="T95" fmla="*/ 2003425 h 1390"/>
                <a:gd name="T96" fmla="*/ 1460500 w 922"/>
                <a:gd name="T97" fmla="*/ 1800225 h 1390"/>
                <a:gd name="T98" fmla="*/ 1463675 w 922"/>
                <a:gd name="T99" fmla="*/ 1800225 h 13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2" h="1390">
                  <a:moveTo>
                    <a:pt x="922" y="1134"/>
                  </a:moveTo>
                  <a:lnTo>
                    <a:pt x="922" y="1134"/>
                  </a:lnTo>
                  <a:lnTo>
                    <a:pt x="920" y="1058"/>
                  </a:lnTo>
                  <a:lnTo>
                    <a:pt x="914" y="982"/>
                  </a:lnTo>
                  <a:lnTo>
                    <a:pt x="906" y="904"/>
                  </a:lnTo>
                  <a:lnTo>
                    <a:pt x="892" y="828"/>
                  </a:lnTo>
                  <a:lnTo>
                    <a:pt x="876" y="754"/>
                  </a:lnTo>
                  <a:lnTo>
                    <a:pt x="856" y="678"/>
                  </a:lnTo>
                  <a:lnTo>
                    <a:pt x="832" y="604"/>
                  </a:lnTo>
                  <a:lnTo>
                    <a:pt x="804" y="532"/>
                  </a:lnTo>
                  <a:lnTo>
                    <a:pt x="774" y="460"/>
                  </a:lnTo>
                  <a:lnTo>
                    <a:pt x="738" y="390"/>
                  </a:lnTo>
                  <a:lnTo>
                    <a:pt x="700" y="320"/>
                  </a:lnTo>
                  <a:lnTo>
                    <a:pt x="658" y="252"/>
                  </a:lnTo>
                  <a:lnTo>
                    <a:pt x="612" y="186"/>
                  </a:lnTo>
                  <a:lnTo>
                    <a:pt x="562" y="122"/>
                  </a:lnTo>
                  <a:lnTo>
                    <a:pt x="510" y="60"/>
                  </a:lnTo>
                  <a:lnTo>
                    <a:pt x="452" y="0"/>
                  </a:lnTo>
                  <a:lnTo>
                    <a:pt x="430" y="204"/>
                  </a:lnTo>
                  <a:lnTo>
                    <a:pt x="408" y="408"/>
                  </a:lnTo>
                  <a:lnTo>
                    <a:pt x="204" y="430"/>
                  </a:lnTo>
                  <a:lnTo>
                    <a:pt x="0" y="452"/>
                  </a:lnTo>
                  <a:lnTo>
                    <a:pt x="0" y="454"/>
                  </a:lnTo>
                  <a:lnTo>
                    <a:pt x="34" y="490"/>
                  </a:lnTo>
                  <a:lnTo>
                    <a:pt x="66" y="526"/>
                  </a:lnTo>
                  <a:lnTo>
                    <a:pt x="96" y="564"/>
                  </a:lnTo>
                  <a:lnTo>
                    <a:pt x="124" y="604"/>
                  </a:lnTo>
                  <a:lnTo>
                    <a:pt x="148" y="644"/>
                  </a:lnTo>
                  <a:lnTo>
                    <a:pt x="172" y="686"/>
                  </a:lnTo>
                  <a:lnTo>
                    <a:pt x="192" y="728"/>
                  </a:lnTo>
                  <a:lnTo>
                    <a:pt x="212" y="772"/>
                  </a:lnTo>
                  <a:lnTo>
                    <a:pt x="228" y="816"/>
                  </a:lnTo>
                  <a:lnTo>
                    <a:pt x="242" y="860"/>
                  </a:lnTo>
                  <a:lnTo>
                    <a:pt x="254" y="904"/>
                  </a:lnTo>
                  <a:lnTo>
                    <a:pt x="264" y="950"/>
                  </a:lnTo>
                  <a:lnTo>
                    <a:pt x="272" y="996"/>
                  </a:lnTo>
                  <a:lnTo>
                    <a:pt x="276" y="1042"/>
                  </a:lnTo>
                  <a:lnTo>
                    <a:pt x="280" y="1088"/>
                  </a:lnTo>
                  <a:lnTo>
                    <a:pt x="282" y="1134"/>
                  </a:lnTo>
                  <a:lnTo>
                    <a:pt x="280" y="1134"/>
                  </a:lnTo>
                  <a:lnTo>
                    <a:pt x="282" y="1134"/>
                  </a:lnTo>
                  <a:lnTo>
                    <a:pt x="440" y="1262"/>
                  </a:lnTo>
                  <a:lnTo>
                    <a:pt x="600" y="1390"/>
                  </a:lnTo>
                  <a:lnTo>
                    <a:pt x="760" y="1262"/>
                  </a:lnTo>
                  <a:lnTo>
                    <a:pt x="920" y="1134"/>
                  </a:lnTo>
                  <a:lnTo>
                    <a:pt x="922" y="1134"/>
                  </a:lnTo>
                  <a:close/>
                </a:path>
              </a:pathLst>
            </a:custGeom>
            <a:solidFill>
              <a:srgbClr val="56C4CF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4856435" y="3683670"/>
              <a:ext cx="2206625" cy="1463675"/>
            </a:xfrm>
            <a:custGeom>
              <a:avLst/>
              <a:gdLst>
                <a:gd name="T0" fmla="*/ 406400 w 1390"/>
                <a:gd name="T1" fmla="*/ 1463675 h 922"/>
                <a:gd name="T2" fmla="*/ 406400 w 1390"/>
                <a:gd name="T3" fmla="*/ 1463675 h 922"/>
                <a:gd name="T4" fmla="*/ 527050 w 1390"/>
                <a:gd name="T5" fmla="*/ 1460500 h 922"/>
                <a:gd name="T6" fmla="*/ 647700 w 1390"/>
                <a:gd name="T7" fmla="*/ 1450975 h 922"/>
                <a:gd name="T8" fmla="*/ 771525 w 1390"/>
                <a:gd name="T9" fmla="*/ 1438275 h 922"/>
                <a:gd name="T10" fmla="*/ 892175 w 1390"/>
                <a:gd name="T11" fmla="*/ 1416050 h 922"/>
                <a:gd name="T12" fmla="*/ 1009650 w 1390"/>
                <a:gd name="T13" fmla="*/ 1390650 h 922"/>
                <a:gd name="T14" fmla="*/ 1130300 w 1390"/>
                <a:gd name="T15" fmla="*/ 1358900 h 922"/>
                <a:gd name="T16" fmla="*/ 1247775 w 1390"/>
                <a:gd name="T17" fmla="*/ 1320800 h 922"/>
                <a:gd name="T18" fmla="*/ 1362075 w 1390"/>
                <a:gd name="T19" fmla="*/ 1276350 h 922"/>
                <a:gd name="T20" fmla="*/ 1476375 w 1390"/>
                <a:gd name="T21" fmla="*/ 1228725 h 922"/>
                <a:gd name="T22" fmla="*/ 1587500 w 1390"/>
                <a:gd name="T23" fmla="*/ 1171575 h 922"/>
                <a:gd name="T24" fmla="*/ 1698625 w 1390"/>
                <a:gd name="T25" fmla="*/ 1111250 h 922"/>
                <a:gd name="T26" fmla="*/ 1806575 w 1390"/>
                <a:gd name="T27" fmla="*/ 1044575 h 922"/>
                <a:gd name="T28" fmla="*/ 1911350 w 1390"/>
                <a:gd name="T29" fmla="*/ 971550 h 922"/>
                <a:gd name="T30" fmla="*/ 2012950 w 1390"/>
                <a:gd name="T31" fmla="*/ 892175 h 922"/>
                <a:gd name="T32" fmla="*/ 2111375 w 1390"/>
                <a:gd name="T33" fmla="*/ 809625 h 922"/>
                <a:gd name="T34" fmla="*/ 2206625 w 1390"/>
                <a:gd name="T35" fmla="*/ 717550 h 922"/>
                <a:gd name="T36" fmla="*/ 1882775 w 1390"/>
                <a:gd name="T37" fmla="*/ 682625 h 922"/>
                <a:gd name="T38" fmla="*/ 1558925 w 1390"/>
                <a:gd name="T39" fmla="*/ 647700 h 922"/>
                <a:gd name="T40" fmla="*/ 1524000 w 1390"/>
                <a:gd name="T41" fmla="*/ 323850 h 922"/>
                <a:gd name="T42" fmla="*/ 1489075 w 1390"/>
                <a:gd name="T43" fmla="*/ 0 h 922"/>
                <a:gd name="T44" fmla="*/ 1485900 w 1390"/>
                <a:gd name="T45" fmla="*/ 0 h 922"/>
                <a:gd name="T46" fmla="*/ 1485900 w 1390"/>
                <a:gd name="T47" fmla="*/ 0 h 922"/>
                <a:gd name="T48" fmla="*/ 1428750 w 1390"/>
                <a:gd name="T49" fmla="*/ 53975 h 922"/>
                <a:gd name="T50" fmla="*/ 1371600 w 1390"/>
                <a:gd name="T51" fmla="*/ 104775 h 922"/>
                <a:gd name="T52" fmla="*/ 1311275 w 1390"/>
                <a:gd name="T53" fmla="*/ 152400 h 922"/>
                <a:gd name="T54" fmla="*/ 1247775 w 1390"/>
                <a:gd name="T55" fmla="*/ 196850 h 922"/>
                <a:gd name="T56" fmla="*/ 1184275 w 1390"/>
                <a:gd name="T57" fmla="*/ 234950 h 922"/>
                <a:gd name="T58" fmla="*/ 1117600 w 1390"/>
                <a:gd name="T59" fmla="*/ 273050 h 922"/>
                <a:gd name="T60" fmla="*/ 1050925 w 1390"/>
                <a:gd name="T61" fmla="*/ 304800 h 922"/>
                <a:gd name="T62" fmla="*/ 981075 w 1390"/>
                <a:gd name="T63" fmla="*/ 336550 h 922"/>
                <a:gd name="T64" fmla="*/ 911225 w 1390"/>
                <a:gd name="T65" fmla="*/ 361950 h 922"/>
                <a:gd name="T66" fmla="*/ 841375 w 1390"/>
                <a:gd name="T67" fmla="*/ 384175 h 922"/>
                <a:gd name="T68" fmla="*/ 771525 w 1390"/>
                <a:gd name="T69" fmla="*/ 403225 h 922"/>
                <a:gd name="T70" fmla="*/ 698500 w 1390"/>
                <a:gd name="T71" fmla="*/ 419100 h 922"/>
                <a:gd name="T72" fmla="*/ 625475 w 1390"/>
                <a:gd name="T73" fmla="*/ 431800 h 922"/>
                <a:gd name="T74" fmla="*/ 552450 w 1390"/>
                <a:gd name="T75" fmla="*/ 441325 h 922"/>
                <a:gd name="T76" fmla="*/ 479425 w 1390"/>
                <a:gd name="T77" fmla="*/ 444500 h 922"/>
                <a:gd name="T78" fmla="*/ 406400 w 1390"/>
                <a:gd name="T79" fmla="*/ 447675 h 922"/>
                <a:gd name="T80" fmla="*/ 406400 w 1390"/>
                <a:gd name="T81" fmla="*/ 447675 h 922"/>
                <a:gd name="T82" fmla="*/ 406400 w 1390"/>
                <a:gd name="T83" fmla="*/ 447675 h 922"/>
                <a:gd name="T84" fmla="*/ 406400 w 1390"/>
                <a:gd name="T85" fmla="*/ 447675 h 922"/>
                <a:gd name="T86" fmla="*/ 406400 w 1390"/>
                <a:gd name="T87" fmla="*/ 447675 h 922"/>
                <a:gd name="T88" fmla="*/ 406400 w 1390"/>
                <a:gd name="T89" fmla="*/ 447675 h 922"/>
                <a:gd name="T90" fmla="*/ 203200 w 1390"/>
                <a:gd name="T91" fmla="*/ 698500 h 922"/>
                <a:gd name="T92" fmla="*/ 0 w 1390"/>
                <a:gd name="T93" fmla="*/ 952500 h 922"/>
                <a:gd name="T94" fmla="*/ 203200 w 1390"/>
                <a:gd name="T95" fmla="*/ 1206500 h 922"/>
                <a:gd name="T96" fmla="*/ 406400 w 1390"/>
                <a:gd name="T97" fmla="*/ 1460500 h 922"/>
                <a:gd name="T98" fmla="*/ 406400 w 1390"/>
                <a:gd name="T99" fmla="*/ 1463675 h 9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90" h="922">
                  <a:moveTo>
                    <a:pt x="256" y="922"/>
                  </a:moveTo>
                  <a:lnTo>
                    <a:pt x="256" y="922"/>
                  </a:lnTo>
                  <a:lnTo>
                    <a:pt x="332" y="920"/>
                  </a:lnTo>
                  <a:lnTo>
                    <a:pt x="408" y="914"/>
                  </a:lnTo>
                  <a:lnTo>
                    <a:pt x="486" y="906"/>
                  </a:lnTo>
                  <a:lnTo>
                    <a:pt x="562" y="892"/>
                  </a:lnTo>
                  <a:lnTo>
                    <a:pt x="636" y="876"/>
                  </a:lnTo>
                  <a:lnTo>
                    <a:pt x="712" y="856"/>
                  </a:lnTo>
                  <a:lnTo>
                    <a:pt x="786" y="832"/>
                  </a:lnTo>
                  <a:lnTo>
                    <a:pt x="858" y="804"/>
                  </a:lnTo>
                  <a:lnTo>
                    <a:pt x="930" y="774"/>
                  </a:lnTo>
                  <a:lnTo>
                    <a:pt x="1000" y="738"/>
                  </a:lnTo>
                  <a:lnTo>
                    <a:pt x="1070" y="700"/>
                  </a:lnTo>
                  <a:lnTo>
                    <a:pt x="1138" y="658"/>
                  </a:lnTo>
                  <a:lnTo>
                    <a:pt x="1204" y="612"/>
                  </a:lnTo>
                  <a:lnTo>
                    <a:pt x="1268" y="562"/>
                  </a:lnTo>
                  <a:lnTo>
                    <a:pt x="1330" y="510"/>
                  </a:lnTo>
                  <a:lnTo>
                    <a:pt x="1390" y="452"/>
                  </a:lnTo>
                  <a:lnTo>
                    <a:pt x="1186" y="430"/>
                  </a:lnTo>
                  <a:lnTo>
                    <a:pt x="982" y="408"/>
                  </a:lnTo>
                  <a:lnTo>
                    <a:pt x="960" y="204"/>
                  </a:lnTo>
                  <a:lnTo>
                    <a:pt x="938" y="0"/>
                  </a:lnTo>
                  <a:lnTo>
                    <a:pt x="936" y="0"/>
                  </a:lnTo>
                  <a:lnTo>
                    <a:pt x="900" y="34"/>
                  </a:lnTo>
                  <a:lnTo>
                    <a:pt x="864" y="66"/>
                  </a:lnTo>
                  <a:lnTo>
                    <a:pt x="826" y="96"/>
                  </a:lnTo>
                  <a:lnTo>
                    <a:pt x="786" y="124"/>
                  </a:lnTo>
                  <a:lnTo>
                    <a:pt x="746" y="148"/>
                  </a:lnTo>
                  <a:lnTo>
                    <a:pt x="704" y="172"/>
                  </a:lnTo>
                  <a:lnTo>
                    <a:pt x="662" y="192"/>
                  </a:lnTo>
                  <a:lnTo>
                    <a:pt x="618" y="212"/>
                  </a:lnTo>
                  <a:lnTo>
                    <a:pt x="574" y="228"/>
                  </a:lnTo>
                  <a:lnTo>
                    <a:pt x="530" y="242"/>
                  </a:lnTo>
                  <a:lnTo>
                    <a:pt x="486" y="254"/>
                  </a:lnTo>
                  <a:lnTo>
                    <a:pt x="440" y="264"/>
                  </a:lnTo>
                  <a:lnTo>
                    <a:pt x="394" y="272"/>
                  </a:lnTo>
                  <a:lnTo>
                    <a:pt x="348" y="278"/>
                  </a:lnTo>
                  <a:lnTo>
                    <a:pt x="302" y="280"/>
                  </a:lnTo>
                  <a:lnTo>
                    <a:pt x="256" y="282"/>
                  </a:lnTo>
                  <a:lnTo>
                    <a:pt x="128" y="440"/>
                  </a:lnTo>
                  <a:lnTo>
                    <a:pt x="0" y="600"/>
                  </a:lnTo>
                  <a:lnTo>
                    <a:pt x="128" y="760"/>
                  </a:lnTo>
                  <a:lnTo>
                    <a:pt x="256" y="920"/>
                  </a:lnTo>
                  <a:lnTo>
                    <a:pt x="256" y="922"/>
                  </a:lnTo>
                  <a:close/>
                </a:path>
              </a:pathLst>
            </a:custGeom>
            <a:solidFill>
              <a:srgbClr val="F76987"/>
            </a:solidFill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56" name="Flowchart: Connector 55"/>
          <p:cNvSpPr/>
          <p:nvPr/>
        </p:nvSpPr>
        <p:spPr>
          <a:xfrm>
            <a:off x="4120814" y="2500263"/>
            <a:ext cx="617220" cy="617220"/>
          </a:xfrm>
          <a:prstGeom prst="flowChartConnector">
            <a:avLst/>
          </a:prstGeom>
          <a:solidFill>
            <a:srgbClr val="2156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50299" y="289334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Area </a:t>
            </a:r>
            <a:r>
              <a:rPr lang="en-US" sz="2800" b="1" dirty="0" err="1">
                <a:solidFill>
                  <a:schemeClr val="bg1"/>
                </a:solidFill>
              </a:rPr>
              <a:t>Perubahan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Reformasi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Birokrasi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3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138" r="25262"/>
          <a:stretch/>
        </p:blipFill>
        <p:spPr>
          <a:xfrm>
            <a:off x="611560" y="578028"/>
            <a:ext cx="3024336" cy="4063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578028"/>
            <a:ext cx="3024336" cy="4063952"/>
          </a:xfrm>
          <a:prstGeom prst="rect">
            <a:avLst/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51920" y="1676184"/>
            <a:ext cx="4824536" cy="2592288"/>
          </a:xfrm>
          <a:custGeom>
            <a:avLst/>
            <a:gdLst>
              <a:gd name="connsiteX0" fmla="*/ 0 w 8137525"/>
              <a:gd name="connsiteY0" fmla="*/ 0 h 943920"/>
              <a:gd name="connsiteX1" fmla="*/ 8137525 w 8137525"/>
              <a:gd name="connsiteY1" fmla="*/ 0 h 943920"/>
              <a:gd name="connsiteX2" fmla="*/ 8137525 w 8137525"/>
              <a:gd name="connsiteY2" fmla="*/ 943920 h 943920"/>
              <a:gd name="connsiteX3" fmla="*/ 0 w 8137525"/>
              <a:gd name="connsiteY3" fmla="*/ 943920 h 943920"/>
              <a:gd name="connsiteX4" fmla="*/ 0 w 8137525"/>
              <a:gd name="connsiteY4" fmla="*/ 0 h 9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7525" h="943920">
                <a:moveTo>
                  <a:pt x="0" y="0"/>
                </a:moveTo>
                <a:lnTo>
                  <a:pt x="8137525" y="0"/>
                </a:lnTo>
                <a:lnTo>
                  <a:pt x="8137525" y="943920"/>
                </a:lnTo>
                <a:lnTo>
                  <a:pt x="0" y="943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366" tIns="30480" rIns="170688" bIns="30480" numCol="1" spcCol="1270" anchor="t" anchorCtr="0">
            <a:noAutofit/>
          </a:bodyPr>
          <a:lstStyle/>
          <a:p>
            <a:pPr lvl="1" indent="-457200"/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Kriteria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Keberhasilan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lvl="1" indent="-457200"/>
            <a:endParaRPr lang="en-AU" sz="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>
              <a:buFont typeface="+mj-lt"/>
              <a:buAutoNum type="arabicPeriod"/>
            </a:pP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Pembentukan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Tim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Reformasi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Birokrasi</a:t>
            </a: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>
              <a:buFont typeface="+mj-lt"/>
              <a:buAutoNum type="arabicPeriod"/>
            </a:pP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Penyusunan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Road Map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Reformasi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Birokrasi</a:t>
            </a: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>
              <a:buFont typeface="+mj-lt"/>
              <a:buAutoNum type="arabicPeriod"/>
            </a:pP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Pemantauan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dan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Evaluasi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Reformasi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Birokrasi</a:t>
            </a: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>
              <a:buFont typeface="+mj-lt"/>
              <a:buAutoNum type="arabicPeriod"/>
            </a:pP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Perubahan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Pola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Pikir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dan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Budaya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Kerja</a:t>
            </a: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7744" y="779457"/>
            <a:ext cx="5040560" cy="640165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771550"/>
            <a:ext cx="6832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Manajemen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Perubahan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77176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7438</TotalTime>
  <Words>904</Words>
  <Application>Microsoft Office PowerPoint</Application>
  <PresentationFormat>On-screen Show (16:9)</PresentationFormat>
  <Paragraphs>139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Tw Cen MT</vt:lpstr>
      <vt:lpstr>5_Office Theme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Abdurrahman</dc:creator>
  <cp:lastModifiedBy>M. Ali Akbar</cp:lastModifiedBy>
  <cp:revision>290</cp:revision>
  <cp:lastPrinted>2016-10-19T12:10:12Z</cp:lastPrinted>
  <dcterms:created xsi:type="dcterms:W3CDTF">2015-10-27T04:10:12Z</dcterms:created>
  <dcterms:modified xsi:type="dcterms:W3CDTF">2021-04-21T23:13:26Z</dcterms:modified>
</cp:coreProperties>
</file>