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8"/>
  </p:notesMasterIdLst>
  <p:handoutMasterIdLst>
    <p:handoutMasterId r:id="rId9"/>
  </p:handoutMasterIdLst>
  <p:sldIdLst>
    <p:sldId id="256" r:id="rId2"/>
    <p:sldId id="308" r:id="rId3"/>
    <p:sldId id="313" r:id="rId4"/>
    <p:sldId id="297" r:id="rId5"/>
    <p:sldId id="314" r:id="rId6"/>
    <p:sldId id="315" r:id="rId7"/>
  </p:sldIdLst>
  <p:sldSz cx="9144000" cy="6858000" type="screen4x3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33"/>
    <a:srgbClr val="00CC00"/>
    <a:srgbClr val="6600CC"/>
    <a:srgbClr val="FFCCCC"/>
    <a:srgbClr val="FFFFCC"/>
    <a:srgbClr val="CC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59" d="100"/>
          <a:sy n="59" d="100"/>
        </p:scale>
        <p:origin x="142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F1C104-7949-4B2D-BA6C-FEB02ACD88A5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4791B63-FE02-45EC-BECF-C2D5BC9CFB74}">
      <dgm:prSet/>
      <dgm:spPr/>
      <dgm:t>
        <a:bodyPr/>
        <a:lstStyle/>
        <a:p>
          <a:r>
            <a:rPr lang="en-US" dirty="0" err="1"/>
            <a:t>Apa</a:t>
          </a:r>
          <a:r>
            <a:rPr lang="en-US" dirty="0"/>
            <a:t> yang </a:t>
          </a:r>
          <a:r>
            <a:rPr lang="en-US" dirty="0" err="1"/>
            <a:t>diukur</a:t>
          </a:r>
          <a:r>
            <a:rPr lang="en-US" dirty="0"/>
            <a:t>?</a:t>
          </a:r>
        </a:p>
      </dgm:t>
    </dgm:pt>
    <dgm:pt modelId="{7BBF0E98-0E15-4E89-BDD4-40BEB28C9086}" type="parTrans" cxnId="{02095A2F-551C-439C-A289-729B4B827937}">
      <dgm:prSet/>
      <dgm:spPr/>
      <dgm:t>
        <a:bodyPr/>
        <a:lstStyle/>
        <a:p>
          <a:endParaRPr lang="en-US"/>
        </a:p>
      </dgm:t>
    </dgm:pt>
    <dgm:pt modelId="{B9C9898F-9955-4429-84F5-EC8C76CA8CF2}" type="sibTrans" cxnId="{02095A2F-551C-439C-A289-729B4B827937}">
      <dgm:prSet/>
      <dgm:spPr/>
      <dgm:t>
        <a:bodyPr/>
        <a:lstStyle/>
        <a:p>
          <a:endParaRPr lang="en-US"/>
        </a:p>
      </dgm:t>
    </dgm:pt>
    <dgm:pt modelId="{2C137A4F-EC12-43E2-AAEB-6A46AF274F91}">
      <dgm:prSet/>
      <dgm:spPr/>
      <dgm:t>
        <a:bodyPr/>
        <a:lstStyle/>
        <a:p>
          <a:r>
            <a:rPr lang="en-US"/>
            <a:t>Infrastruktur layanan atau</a:t>
          </a:r>
        </a:p>
      </dgm:t>
    </dgm:pt>
    <dgm:pt modelId="{EA9F80A7-91C7-4EB0-BF50-EF4BFC4FCC80}" type="parTrans" cxnId="{F3593F3D-6BF2-469D-85BC-31E1520EE474}">
      <dgm:prSet/>
      <dgm:spPr/>
      <dgm:t>
        <a:bodyPr/>
        <a:lstStyle/>
        <a:p>
          <a:endParaRPr lang="en-US"/>
        </a:p>
      </dgm:t>
    </dgm:pt>
    <dgm:pt modelId="{2484681B-9EA4-4DF9-9C75-E04C9D66E66F}" type="sibTrans" cxnId="{F3593F3D-6BF2-469D-85BC-31E1520EE474}">
      <dgm:prSet/>
      <dgm:spPr/>
      <dgm:t>
        <a:bodyPr/>
        <a:lstStyle/>
        <a:p>
          <a:endParaRPr lang="en-US"/>
        </a:p>
      </dgm:t>
    </dgm:pt>
    <dgm:pt modelId="{E71A2DB9-53B4-409F-AB8B-87BA76290C2E}">
      <dgm:prSet/>
      <dgm:spPr/>
      <dgm:t>
        <a:bodyPr/>
        <a:lstStyle/>
        <a:p>
          <a:r>
            <a:rPr lang="en-US"/>
            <a:t>Kualitas layanan atau</a:t>
          </a:r>
        </a:p>
      </dgm:t>
    </dgm:pt>
    <dgm:pt modelId="{2DF83704-FC92-4E12-B68F-8F56E96207A7}" type="parTrans" cxnId="{48E9D2B8-29B2-4112-98A4-DFB0F0391997}">
      <dgm:prSet/>
      <dgm:spPr/>
      <dgm:t>
        <a:bodyPr/>
        <a:lstStyle/>
        <a:p>
          <a:endParaRPr lang="en-US"/>
        </a:p>
      </dgm:t>
    </dgm:pt>
    <dgm:pt modelId="{F7F5665E-B5AB-4B0D-8D02-4DBDFC9F96FC}" type="sibTrans" cxnId="{48E9D2B8-29B2-4112-98A4-DFB0F0391997}">
      <dgm:prSet/>
      <dgm:spPr/>
      <dgm:t>
        <a:bodyPr/>
        <a:lstStyle/>
        <a:p>
          <a:endParaRPr lang="en-US"/>
        </a:p>
      </dgm:t>
    </dgm:pt>
    <dgm:pt modelId="{F48DFE84-4687-41CE-95FA-8A41506787ED}">
      <dgm:prSet/>
      <dgm:spPr/>
      <dgm:t>
        <a:bodyPr/>
        <a:lstStyle/>
        <a:p>
          <a:r>
            <a:rPr lang="en-US"/>
            <a:t>Dua-duanya</a:t>
          </a:r>
        </a:p>
      </dgm:t>
    </dgm:pt>
    <dgm:pt modelId="{496C300C-5369-4276-B33D-7567A9F1EF3F}" type="parTrans" cxnId="{A959707C-DE60-455B-BB23-BCD988FC0284}">
      <dgm:prSet/>
      <dgm:spPr/>
      <dgm:t>
        <a:bodyPr/>
        <a:lstStyle/>
        <a:p>
          <a:endParaRPr lang="en-US"/>
        </a:p>
      </dgm:t>
    </dgm:pt>
    <dgm:pt modelId="{E7F8EB8F-D25E-4D43-920D-CC021DB74726}" type="sibTrans" cxnId="{A959707C-DE60-455B-BB23-BCD988FC0284}">
      <dgm:prSet/>
      <dgm:spPr/>
      <dgm:t>
        <a:bodyPr/>
        <a:lstStyle/>
        <a:p>
          <a:endParaRPr lang="en-US"/>
        </a:p>
      </dgm:t>
    </dgm:pt>
    <dgm:pt modelId="{F2D7421D-B629-4E8A-BF87-EACD9F6BAFA9}" type="pres">
      <dgm:prSet presAssocID="{99F1C104-7949-4B2D-BA6C-FEB02ACD88A5}" presName="linear" presStyleCnt="0">
        <dgm:presLayoutVars>
          <dgm:animLvl val="lvl"/>
          <dgm:resizeHandles val="exact"/>
        </dgm:presLayoutVars>
      </dgm:prSet>
      <dgm:spPr/>
    </dgm:pt>
    <dgm:pt modelId="{93D51B5D-4B74-4CAF-B961-574486AC288C}" type="pres">
      <dgm:prSet presAssocID="{14791B63-FE02-45EC-BECF-C2D5BC9CFB7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C027749-55D0-4B46-9ED0-3681D417DEF6}" type="pres">
      <dgm:prSet presAssocID="{14791B63-FE02-45EC-BECF-C2D5BC9CFB7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58E7D17-0876-409D-A5DF-0EB85F36E228}" type="presOf" srcId="{2C137A4F-EC12-43E2-AAEB-6A46AF274F91}" destId="{CC027749-55D0-4B46-9ED0-3681D417DEF6}" srcOrd="0" destOrd="0" presId="urn:microsoft.com/office/officeart/2005/8/layout/vList2"/>
    <dgm:cxn modelId="{02095A2F-551C-439C-A289-729B4B827937}" srcId="{99F1C104-7949-4B2D-BA6C-FEB02ACD88A5}" destId="{14791B63-FE02-45EC-BECF-C2D5BC9CFB74}" srcOrd="0" destOrd="0" parTransId="{7BBF0E98-0E15-4E89-BDD4-40BEB28C9086}" sibTransId="{B9C9898F-9955-4429-84F5-EC8C76CA8CF2}"/>
    <dgm:cxn modelId="{F3593F3D-6BF2-469D-85BC-31E1520EE474}" srcId="{14791B63-FE02-45EC-BECF-C2D5BC9CFB74}" destId="{2C137A4F-EC12-43E2-AAEB-6A46AF274F91}" srcOrd="0" destOrd="0" parTransId="{EA9F80A7-91C7-4EB0-BF50-EF4BFC4FCC80}" sibTransId="{2484681B-9EA4-4DF9-9C75-E04C9D66E66F}"/>
    <dgm:cxn modelId="{8E6AC661-E5EC-49F0-B7F1-D322F7F97B0F}" type="presOf" srcId="{99F1C104-7949-4B2D-BA6C-FEB02ACD88A5}" destId="{F2D7421D-B629-4E8A-BF87-EACD9F6BAFA9}" srcOrd="0" destOrd="0" presId="urn:microsoft.com/office/officeart/2005/8/layout/vList2"/>
    <dgm:cxn modelId="{E35E3D47-0C50-4A66-BBAB-BED2834403FA}" type="presOf" srcId="{14791B63-FE02-45EC-BECF-C2D5BC9CFB74}" destId="{93D51B5D-4B74-4CAF-B961-574486AC288C}" srcOrd="0" destOrd="0" presId="urn:microsoft.com/office/officeart/2005/8/layout/vList2"/>
    <dgm:cxn modelId="{A959707C-DE60-455B-BB23-BCD988FC0284}" srcId="{14791B63-FE02-45EC-BECF-C2D5BC9CFB74}" destId="{F48DFE84-4687-41CE-95FA-8A41506787ED}" srcOrd="2" destOrd="0" parTransId="{496C300C-5369-4276-B33D-7567A9F1EF3F}" sibTransId="{E7F8EB8F-D25E-4D43-920D-CC021DB74726}"/>
    <dgm:cxn modelId="{E6AEF69A-9798-41A0-8BC6-62908058D37C}" type="presOf" srcId="{E71A2DB9-53B4-409F-AB8B-87BA76290C2E}" destId="{CC027749-55D0-4B46-9ED0-3681D417DEF6}" srcOrd="0" destOrd="1" presId="urn:microsoft.com/office/officeart/2005/8/layout/vList2"/>
    <dgm:cxn modelId="{48E9D2B8-29B2-4112-98A4-DFB0F0391997}" srcId="{14791B63-FE02-45EC-BECF-C2D5BC9CFB74}" destId="{E71A2DB9-53B4-409F-AB8B-87BA76290C2E}" srcOrd="1" destOrd="0" parTransId="{2DF83704-FC92-4E12-B68F-8F56E96207A7}" sibTransId="{F7F5665E-B5AB-4B0D-8D02-4DBDFC9F96FC}"/>
    <dgm:cxn modelId="{03AA67D9-0592-41AD-8CEE-6A13766C988F}" type="presOf" srcId="{F48DFE84-4687-41CE-95FA-8A41506787ED}" destId="{CC027749-55D0-4B46-9ED0-3681D417DEF6}" srcOrd="0" destOrd="2" presId="urn:microsoft.com/office/officeart/2005/8/layout/vList2"/>
    <dgm:cxn modelId="{7479ACC8-78D7-4276-B08B-9148C80EFCB6}" type="presParOf" srcId="{F2D7421D-B629-4E8A-BF87-EACD9F6BAFA9}" destId="{93D51B5D-4B74-4CAF-B961-574486AC288C}" srcOrd="0" destOrd="0" presId="urn:microsoft.com/office/officeart/2005/8/layout/vList2"/>
    <dgm:cxn modelId="{B191167C-CF2F-4216-9907-F5AFE24F1F77}" type="presParOf" srcId="{F2D7421D-B629-4E8A-BF87-EACD9F6BAFA9}" destId="{CC027749-55D0-4B46-9ED0-3681D417DEF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51B5D-4B74-4CAF-B961-574486AC288C}">
      <dsp:nvSpPr>
        <dsp:cNvPr id="0" name=""/>
        <dsp:cNvSpPr/>
      </dsp:nvSpPr>
      <dsp:spPr>
        <a:xfrm>
          <a:off x="0" y="170234"/>
          <a:ext cx="4384461" cy="10073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 err="1"/>
            <a:t>Apa</a:t>
          </a:r>
          <a:r>
            <a:rPr lang="en-US" sz="4200" kern="1200" dirty="0"/>
            <a:t> yang </a:t>
          </a:r>
          <a:r>
            <a:rPr lang="en-US" sz="4200" kern="1200" dirty="0" err="1"/>
            <a:t>diukur</a:t>
          </a:r>
          <a:r>
            <a:rPr lang="en-US" sz="4200" kern="1200" dirty="0"/>
            <a:t>?</a:t>
          </a:r>
        </a:p>
      </dsp:txBody>
      <dsp:txXfrm>
        <a:off x="49176" y="219410"/>
        <a:ext cx="4286109" cy="909018"/>
      </dsp:txXfrm>
    </dsp:sp>
    <dsp:sp modelId="{CC027749-55D0-4B46-9ED0-3681D417DEF6}">
      <dsp:nvSpPr>
        <dsp:cNvPr id="0" name=""/>
        <dsp:cNvSpPr/>
      </dsp:nvSpPr>
      <dsp:spPr>
        <a:xfrm>
          <a:off x="0" y="1177603"/>
          <a:ext cx="4384461" cy="217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207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300" kern="1200"/>
            <a:t>Infrastruktur layanan atau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300" kern="1200"/>
            <a:t>Kualitas layanan atau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300" kern="1200"/>
            <a:t>Dua-duanya</a:t>
          </a:r>
        </a:p>
      </dsp:txBody>
      <dsp:txXfrm>
        <a:off x="0" y="1177603"/>
        <a:ext cx="4384461" cy="2173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7F9986F-537D-46D9-AF77-F7F996FA25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FC09F12-D32C-4D52-B201-444810E74DA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2609A077-6DB9-43C0-9C5E-181D5875F16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C9668C07-A51D-4518-9B44-06C76030A39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2DDD9E96-68D8-42FA-A5DA-65B7085CF6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F5D6FB4A-FCF6-4810-A7EB-3739A57805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CBDABAD-0552-4300-B763-BB8DDE7CE5C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887FCA8-479F-4556-9310-5BBD70E7A2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DF94BD02-B816-4126-891C-4CFAB8FA179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C2B3D496-8762-4CE4-8E7A-FF869CECAE3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9AF22B57-08E1-491B-8556-19C365D523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2D68EA60-EAC4-4F1A-B249-234BE18A5D9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CB7A4-456C-4EFA-9C3D-0A9B04D26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B4B99-A138-4634-98E8-616B6A134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D2A12-07D2-4AFA-A7A1-10577C1BA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E9CEE-B467-485B-B445-12627CADD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4E955-5A8C-4B00-B7E8-5AF5AF9F8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2B2-B4DD-40D0-A49C-4A7A27BBD9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29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404D4-4C9B-4320-A8B9-3B73FDFF1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44A25A-84CD-4A53-9EA0-3A375DDF4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76D2F-0366-43A8-8B17-FD5296C1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D25B-8A38-441B-9479-1D01FFF1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DE841-B9A8-4A7D-A7EE-B2C550EFB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C823-3F66-4D87-83D1-13C6B1C743D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69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5C0C7E-E320-45F6-B63C-6DF6578919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A7BC0-2741-431D-9461-200951FC2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C8AE7-104C-457C-BFE4-C3F35F1D9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1E2F7-9614-41D2-9EFD-02655A391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664BC-5193-4C8F-8692-85AC13F81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83E-99C7-4826-9ED5-237B0088F6D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89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5AC7-7E40-43E6-B137-25971D2A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BD493-EE57-46BF-BF48-8C4AC1F94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98C33-708C-4342-87DD-BF4AB8705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08C96-785B-4F6A-979A-BA74410C0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AAE5D-2057-4E4D-B1D3-F44215F0D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6BB-4115-4A9C-A5AB-8226DE88E31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82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A2423-A750-487F-9DBA-048D40914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7F8A4-A1EA-45B7-AA8A-6D031C147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A2B8-5D93-4816-83FC-0AF7F3474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DBD38-1CF1-4723-82EE-AC2945720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0240C-796B-49B4-BB7A-C5C0978F9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ED7D-342B-493C-8519-288B35D7F0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61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46C07-B3EB-4367-BBD9-E7D4C2C8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B29E9-29C3-4A90-9320-910635AA37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99C09-F046-4B5B-BAE5-591582315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2D90D-2AB6-448D-8C42-E1DE4946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18DC4-E045-4C4A-A753-8301F087D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8C823-84F2-41A2-B362-994183A29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CC19-2C95-4197-B341-1908CC76EFB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99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B7D4D-7583-43FA-9313-BDF1EAEA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07E24-F7CD-4019-A2B2-73303AA6A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735A9A-F840-4572-BC44-17C665FAD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EFC502-A87C-4A45-BAE5-F88B126A9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C9A092-DF6C-4CF8-807A-14E206758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5EEF0-439C-4831-95E7-F4E2FE8D8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B6B418-5466-4383-867D-B114EA837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C5AC5C-C8FD-422A-B916-D3A8C1621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B04F-28AD-4535-8A9A-534A4392E5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76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15771-597E-458C-A546-3F78AB838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46A61-BF94-42D1-96EB-98DDF67EA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4FE03-CCE1-4BBC-922B-D9F53F57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84473-83E5-4668-B1DC-32DADC3E4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259C-1DE0-41BC-9B90-5A1695DD6B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26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97412-EFB1-4E4B-96AC-34F0188C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9D8748-6DBE-48D0-AD0B-936EAE5D4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6DDC1-F3DE-49DB-A8F6-794272A6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33B7-327D-49BE-9C30-9346B2D5F0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85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0DB5B-3668-4856-943D-626101BE3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6B6A1-7A13-420B-81F9-9A85A994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A9684-6F44-4923-8257-1ABE0422B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4D7B56-10E5-49B8-AF60-5EF337F7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A41D9-9974-4D9E-AFAB-1699A4A62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0869B-7404-4BCF-9DFF-825EEC6EB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647A-85A8-433B-9539-D6BD3BA95D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49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9F7CD-C93D-4CCC-9A72-0BEBEC039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849722-1A9C-4566-A213-AA0FE69F55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5F13F-0037-48F1-9AA4-1BE68DF41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5AF1B-6DE9-44FA-B5BE-A4EA84A8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68CCE-F1D7-4F65-AF54-636A0B46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FC805-FBF8-4C53-B04D-9A6FBBEF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3F874-9E94-46DF-9853-98FDF1FE1B6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68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467300-D753-4721-B253-1727D98B2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D86D2-074F-4905-B914-81299AD1E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949AF-B65F-49A5-BE3A-47BC5932C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24668-899D-4815-AD75-EF84C49B6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DF060-E3C1-43F3-85AD-BC8B95FED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24AA3-61AD-4C0A-A820-996601951B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73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9" name="Rectangle 75">
            <a:extLst>
              <a:ext uri="{FF2B5EF4-FFF2-40B4-BE49-F238E27FC236}">
                <a16:creationId xmlns:a16="http://schemas.microsoft.com/office/drawing/2014/main" id="{76C73652-3EFC-4E6B-A5DC-6B482570918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715695" y="533400"/>
            <a:ext cx="4258791" cy="21336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defRPr/>
            </a:pPr>
            <a:r>
              <a:rPr lang="en-US" sz="28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Penyusunan</a:t>
            </a:r>
            <a:r>
              <a:rPr lang="en-US" sz="2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Indeks</a:t>
            </a:r>
            <a:r>
              <a:rPr lang="en-US" sz="2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yang </a:t>
            </a:r>
            <a:r>
              <a:rPr lang="en-US" sz="28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Baik</a:t>
            </a:r>
            <a:r>
              <a:rPr lang="en-US" sz="2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dan </a:t>
            </a:r>
            <a:r>
              <a:rPr lang="en-US" sz="28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Penguatan</a:t>
            </a:r>
            <a:r>
              <a:rPr lang="en-US" sz="2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Kerangka</a:t>
            </a:r>
            <a:r>
              <a:rPr lang="en-US" sz="2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Indeks</a:t>
            </a:r>
            <a:r>
              <a:rPr lang="en-US" sz="2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Keterbukaan</a:t>
            </a:r>
            <a:r>
              <a:rPr lang="en-US" sz="2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Informasi</a:t>
            </a:r>
            <a:r>
              <a:rPr lang="en-US" sz="2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Publik</a:t>
            </a:r>
            <a:r>
              <a:rPr lang="en-US" sz="2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(KIP)</a:t>
            </a:r>
            <a:endParaRPr lang="en-US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6" name="Freeform: Shape 255">
            <a:extLst>
              <a:ext uri="{FF2B5EF4-FFF2-40B4-BE49-F238E27FC236}">
                <a16:creationId xmlns:a16="http://schemas.microsoft.com/office/drawing/2014/main" id="{B5809B1F-0726-44C0-B0A1-7FCE2A12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920240" y="4232366"/>
            <a:ext cx="4207590" cy="2625634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7" name="Freeform: Shape 256">
            <a:extLst>
              <a:ext uri="{FF2B5EF4-FFF2-40B4-BE49-F238E27FC236}">
                <a16:creationId xmlns:a16="http://schemas.microsoft.com/office/drawing/2014/main" id="{26EE9A0B-C601-4E3F-8541-29CA20DE11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4428307" cy="4406393"/>
          </a:xfrm>
          <a:custGeom>
            <a:avLst/>
            <a:gdLst>
              <a:gd name="connsiteX0" fmla="*/ 2562355 w 6855833"/>
              <a:gd name="connsiteY0" fmla="*/ 0 h 5116428"/>
              <a:gd name="connsiteX1" fmla="*/ 6855833 w 6855833"/>
              <a:gd name="connsiteY1" fmla="*/ 4293479 h 5116428"/>
              <a:gd name="connsiteX2" fmla="*/ 6833667 w 6855833"/>
              <a:gd name="connsiteY2" fmla="*/ 4732462 h 5116428"/>
              <a:gd name="connsiteX3" fmla="*/ 6775067 w 6855833"/>
              <a:gd name="connsiteY3" fmla="*/ 5116428 h 5116428"/>
              <a:gd name="connsiteX4" fmla="*/ 0 w 6855833"/>
              <a:gd name="connsiteY4" fmla="*/ 5116428 h 5116428"/>
              <a:gd name="connsiteX5" fmla="*/ 0 w 6855833"/>
              <a:gd name="connsiteY5" fmla="*/ 854273 h 5116428"/>
              <a:gd name="connsiteX6" fmla="*/ 161831 w 6855833"/>
              <a:gd name="connsiteY6" fmla="*/ 733259 h 5116428"/>
              <a:gd name="connsiteX7" fmla="*/ 2562355 w 6855833"/>
              <a:gd name="connsiteY7" fmla="*/ 0 h 5116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5833" h="5116428">
                <a:moveTo>
                  <a:pt x="2562355" y="0"/>
                </a:moveTo>
                <a:cubicBezTo>
                  <a:pt x="4933578" y="0"/>
                  <a:pt x="6855833" y="1922255"/>
                  <a:pt x="6855833" y="4293479"/>
                </a:cubicBezTo>
                <a:cubicBezTo>
                  <a:pt x="6855833" y="4441680"/>
                  <a:pt x="6848324" y="4588128"/>
                  <a:pt x="6833667" y="4732462"/>
                </a:cubicBezTo>
                <a:lnTo>
                  <a:pt x="6775067" y="5116428"/>
                </a:lnTo>
                <a:lnTo>
                  <a:pt x="0" y="5116428"/>
                </a:lnTo>
                <a:lnTo>
                  <a:pt x="0" y="854273"/>
                </a:lnTo>
                <a:lnTo>
                  <a:pt x="161831" y="733259"/>
                </a:lnTo>
                <a:cubicBezTo>
                  <a:pt x="847074" y="270317"/>
                  <a:pt x="1673147" y="0"/>
                  <a:pt x="2562355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0ECD70-E0FE-4E4D-A299-9CCC379D17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79" r="20907" b="1"/>
          <a:stretch/>
        </p:blipFill>
        <p:spPr>
          <a:xfrm>
            <a:off x="20" y="-87076"/>
            <a:ext cx="4260803" cy="4151910"/>
          </a:xfrm>
          <a:custGeom>
            <a:avLst/>
            <a:gdLst/>
            <a:ahLst/>
            <a:cxnLst/>
            <a:rect l="l" t="t" r="r" b="b"/>
            <a:pathLst>
              <a:path w="5681097" h="4151920">
                <a:moveTo>
                  <a:pt x="0" y="0"/>
                </a:moveTo>
                <a:lnTo>
                  <a:pt x="5611423" y="0"/>
                </a:lnTo>
                <a:lnTo>
                  <a:pt x="5663241" y="339527"/>
                </a:lnTo>
                <a:cubicBezTo>
                  <a:pt x="5675049" y="455800"/>
                  <a:pt x="5681097" y="573775"/>
                  <a:pt x="5681097" y="693164"/>
                </a:cubicBezTo>
                <a:cubicBezTo>
                  <a:pt x="5681097" y="2603383"/>
                  <a:pt x="4132560" y="4151920"/>
                  <a:pt x="2222343" y="4151920"/>
                </a:cubicBezTo>
                <a:cubicBezTo>
                  <a:pt x="1386622" y="4151920"/>
                  <a:pt x="620129" y="3855520"/>
                  <a:pt x="22252" y="3362108"/>
                </a:cubicBezTo>
                <a:lnTo>
                  <a:pt x="0" y="3341884"/>
                </a:lnTo>
                <a:close/>
              </a:path>
            </a:pathLst>
          </a:custGeom>
        </p:spPr>
      </p:pic>
      <p:sp>
        <p:nvSpPr>
          <p:cNvPr id="6218" name="Text Box 74">
            <a:extLst>
              <a:ext uri="{FF2B5EF4-FFF2-40B4-BE49-F238E27FC236}">
                <a16:creationId xmlns:a16="http://schemas.microsoft.com/office/drawing/2014/main" id="{C16E9784-723F-4FE5-BBBE-04E7310FC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500" y="5443891"/>
            <a:ext cx="2508499" cy="116102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174625" indent="-174625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*) Guru </a:t>
            </a:r>
            <a:r>
              <a:rPr 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Besar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Statistika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pada </a:t>
            </a:r>
            <a:r>
              <a:rPr 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Fakultas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Matematika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dan IPA</a:t>
            </a:r>
          </a:p>
          <a:p>
            <a:pPr marL="174625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IPB University</a:t>
            </a:r>
            <a:endParaRPr lang="en-US" sz="2400" dirty="0"/>
          </a:p>
        </p:txBody>
      </p:sp>
      <p:pic>
        <p:nvPicPr>
          <p:cNvPr id="5128" name="Picture 8" descr="IPB Kini Rebranding Jadi 'IPB University', Apa Alasannya?">
            <a:extLst>
              <a:ext uri="{FF2B5EF4-FFF2-40B4-BE49-F238E27FC236}">
                <a16:creationId xmlns:a16="http://schemas.microsoft.com/office/drawing/2014/main" id="{438C5EA4-5B44-429C-9623-3739DF70CA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6" r="5" b="5"/>
          <a:stretch/>
        </p:blipFill>
        <p:spPr bwMode="auto">
          <a:xfrm>
            <a:off x="2089405" y="4448810"/>
            <a:ext cx="3861692" cy="2409190"/>
          </a:xfrm>
          <a:custGeom>
            <a:avLst/>
            <a:gdLst/>
            <a:ahLst/>
            <a:cxnLst/>
            <a:rect l="l" t="t" r="r" b="b"/>
            <a:pathLst>
              <a:path w="5148922" h="2409190">
                <a:moveTo>
                  <a:pt x="2574461" y="0"/>
                </a:moveTo>
                <a:cubicBezTo>
                  <a:pt x="3911983" y="0"/>
                  <a:pt x="5012087" y="1016507"/>
                  <a:pt x="5144375" y="2319127"/>
                </a:cubicBezTo>
                <a:lnTo>
                  <a:pt x="5148922" y="2409190"/>
                </a:lnTo>
                <a:lnTo>
                  <a:pt x="0" y="2409190"/>
                </a:lnTo>
                <a:lnTo>
                  <a:pt x="4548" y="2319127"/>
                </a:lnTo>
                <a:cubicBezTo>
                  <a:pt x="136837" y="1016507"/>
                  <a:pt x="1236939" y="0"/>
                  <a:pt x="257446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Text Box 19">
            <a:extLst>
              <a:ext uri="{FF2B5EF4-FFF2-40B4-BE49-F238E27FC236}">
                <a16:creationId xmlns:a16="http://schemas.microsoft.com/office/drawing/2014/main" id="{D445A14B-03AE-4027-AE6E-DD6BE5BAA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81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solidFill>
                <a:srgbClr val="3399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74">
            <a:extLst>
              <a:ext uri="{FF2B5EF4-FFF2-40B4-BE49-F238E27FC236}">
                <a16:creationId xmlns:a16="http://schemas.microsoft.com/office/drawing/2014/main" id="{A8BBC2F8-82DA-414C-BBA8-D13545E38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5838" y="3651851"/>
            <a:ext cx="3289617" cy="116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Oleh: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Hari Wijayanto</a:t>
            </a:r>
            <a:r>
              <a:rPr lang="en-US" sz="24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*)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BA3E05D-8F02-4E67-9A33-5508FE4A2E26}"/>
              </a:ext>
            </a:extLst>
          </p:cNvPr>
          <p:cNvSpPr txBox="1"/>
          <p:nvPr/>
        </p:nvSpPr>
        <p:spPr>
          <a:xfrm>
            <a:off x="603504" y="1445494"/>
            <a:ext cx="2712642" cy="4376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4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Indeks</a:t>
            </a: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KIP yang </a:t>
            </a:r>
            <a:r>
              <a:rPr lang="en-US" sz="4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baik</a:t>
            </a: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0727" y="0"/>
            <a:ext cx="5460987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2168" y="0"/>
            <a:ext cx="5249546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12B10-7A0E-42F5-A3CB-6281A657E09B}"/>
              </a:ext>
            </a:extLst>
          </p:cNvPr>
          <p:cNvSpPr txBox="1"/>
          <p:nvPr/>
        </p:nvSpPr>
        <p:spPr>
          <a:xfrm>
            <a:off x="4192841" y="454437"/>
            <a:ext cx="4648200" cy="50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chemeClr val="bg1"/>
                </a:solidFill>
              </a:rPr>
              <a:t>Indikator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penyusunannya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benar-benar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mencerminkan</a:t>
            </a:r>
            <a:r>
              <a:rPr lang="en-US" sz="2400" dirty="0">
                <a:solidFill>
                  <a:schemeClr val="bg1"/>
                </a:solidFill>
              </a:rPr>
              <a:t> KIP</a:t>
            </a:r>
            <a:endParaRPr lang="en-US" sz="2400" dirty="0">
              <a:solidFill>
                <a:schemeClr val="bg1"/>
              </a:solidFill>
              <a:sym typeface="Wingdings" pitchFamily="2" charset="2"/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Instrumen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pengukurannya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menjamin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dapat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menghasilkan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data yang </a:t>
            </a: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berkualitas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(</a:t>
            </a: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validitas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dan </a:t>
            </a: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reliabilitasnya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tinggi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)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Indeks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dibangun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mempertimbangkan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tingkat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“</a:t>
            </a: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kepentingan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” </a:t>
            </a: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dari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indikator-indikator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bg1"/>
                </a:solidFill>
                <a:sym typeface="Wingdings" pitchFamily="2" charset="2"/>
              </a:rPr>
              <a:t>penyusunnya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. </a:t>
            </a:r>
            <a:endParaRPr lang="en-US" sz="2400" i="1" dirty="0">
              <a:solidFill>
                <a:schemeClr val="bg1"/>
              </a:solidFill>
              <a:sym typeface="Wingdings" pitchFamily="2" charset="2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8BC606-C76D-402F-9078-16F491A9714D}"/>
              </a:ext>
            </a:extLst>
          </p:cNvPr>
          <p:cNvSpPr txBox="1"/>
          <p:nvPr/>
        </p:nvSpPr>
        <p:spPr>
          <a:xfrm>
            <a:off x="4419600" y="6073170"/>
            <a:ext cx="4724400" cy="58477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srgbClr val="0000FF"/>
                </a:solidFill>
              </a:rPr>
              <a:t>“</a:t>
            </a:r>
            <a:r>
              <a:rPr lang="en-US" sz="1600" dirty="0" err="1">
                <a:solidFill>
                  <a:srgbClr val="0000FF"/>
                </a:solidFill>
              </a:rPr>
              <a:t>kepentingan</a:t>
            </a:r>
            <a:r>
              <a:rPr lang="en-US" sz="1600" dirty="0">
                <a:solidFill>
                  <a:srgbClr val="0000FF"/>
                </a:solidFill>
              </a:rPr>
              <a:t>” </a:t>
            </a:r>
            <a:r>
              <a:rPr lang="en-US" sz="1600" dirty="0">
                <a:solidFill>
                  <a:srgbClr val="0000FF"/>
                </a:solidFill>
                <a:sym typeface="Wingdings" panose="05000000000000000000" pitchFamily="2" charset="2"/>
              </a:rPr>
              <a:t> </a:t>
            </a:r>
            <a:r>
              <a:rPr lang="en-US" sz="1600" dirty="0" err="1">
                <a:solidFill>
                  <a:srgbClr val="0000FF"/>
                </a:solidFill>
              </a:rPr>
              <a:t>terkait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dengan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tujuan</a:t>
            </a:r>
            <a:r>
              <a:rPr lang="en-US" sz="1600" dirty="0">
                <a:solidFill>
                  <a:srgbClr val="0000FF"/>
                </a:solidFill>
              </a:rPr>
              <a:t>  	            	            (</a:t>
            </a:r>
            <a:r>
              <a:rPr lang="en-US" sz="1600" dirty="0" err="1">
                <a:solidFill>
                  <a:srgbClr val="0000FF"/>
                </a:solidFill>
              </a:rPr>
              <a:t>bisa</a:t>
            </a:r>
            <a:r>
              <a:rPr lang="en-US" sz="1600" dirty="0">
                <a:solidFill>
                  <a:srgbClr val="0000FF"/>
                </a:solidFill>
              </a:rPr>
              <a:t> + </a:t>
            </a:r>
            <a:r>
              <a:rPr lang="en-US" sz="1600" dirty="0" err="1">
                <a:solidFill>
                  <a:srgbClr val="0000FF"/>
                </a:solidFill>
              </a:rPr>
              <a:t>akurasi</a:t>
            </a:r>
            <a:r>
              <a:rPr lang="en-US" sz="1600" dirty="0">
                <a:solidFill>
                  <a:srgbClr val="0000FF"/>
                </a:solidFill>
              </a:rPr>
              <a:t> &amp; </a:t>
            </a:r>
            <a:r>
              <a:rPr lang="en-US" sz="1600" dirty="0" err="1">
                <a:solidFill>
                  <a:srgbClr val="0000FF"/>
                </a:solidFill>
              </a:rPr>
              <a:t>komparabilitas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  <a:endParaRPr lang="en-ID" sz="16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85D853D-5DBD-422F-8B17-638276F85EAE}"/>
                  </a:ext>
                </a:extLst>
              </p:cNvPr>
              <p:cNvSpPr txBox="1"/>
              <p:nvPr/>
            </p:nvSpPr>
            <p:spPr>
              <a:xfrm>
                <a:off x="7162800" y="4953001"/>
                <a:ext cx="1549603" cy="670761"/>
              </a:xfrm>
              <a:prstGeom prst="rect">
                <a:avLst/>
              </a:prstGeom>
              <a:solidFill>
                <a:schemeClr val="bg1">
                  <a:lumMod val="85000"/>
                  <a:lumOff val="15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85D853D-5DBD-422F-8B17-638276F85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953001"/>
                <a:ext cx="1549603" cy="6707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4206915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6CCE78-08BD-4A66-97F3-ADC0277CB0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115" r="9856" b="-1"/>
          <a:stretch/>
        </p:blipFill>
        <p:spPr>
          <a:xfrm>
            <a:off x="1" y="-2"/>
            <a:ext cx="4081394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graphicFrame>
        <p:nvGraphicFramePr>
          <p:cNvPr id="5" name="TextBox 1">
            <a:extLst>
              <a:ext uri="{FF2B5EF4-FFF2-40B4-BE49-F238E27FC236}">
                <a16:creationId xmlns:a16="http://schemas.microsoft.com/office/drawing/2014/main" id="{CEF089A2-ECDC-41C2-823F-44F2467764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0007431"/>
              </p:ext>
            </p:extLst>
          </p:nvPr>
        </p:nvGraphicFramePr>
        <p:xfrm>
          <a:off x="4454739" y="2133600"/>
          <a:ext cx="4384461" cy="352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6360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6623" y="900814"/>
            <a:ext cx="569713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8327" y="633165"/>
            <a:ext cx="36199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965" y="636723"/>
            <a:ext cx="3000047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DFB0B5E4-C45D-4DE7-8936-028112AECFD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01154" y="982272"/>
            <a:ext cx="2541314" cy="45609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altLang="en-US" sz="35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Kriteria</a:t>
            </a:r>
            <a:r>
              <a:rPr lang="en-US" altLang="en-US" sz="3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 </a:t>
            </a:r>
            <a:r>
              <a:rPr lang="en-US" altLang="en-US" sz="35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Instrumen</a:t>
            </a:r>
            <a:r>
              <a:rPr lang="en-US" altLang="en-US" sz="3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 yang </a:t>
            </a:r>
            <a:r>
              <a:rPr lang="en-US" altLang="en-US" sz="35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baik</a:t>
            </a:r>
            <a:r>
              <a:rPr lang="en-US" altLang="en-US" sz="3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:</a:t>
            </a:r>
            <a:br>
              <a:rPr lang="en-US" altLang="en-US" sz="3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</a:br>
            <a:br>
              <a:rPr lang="en-US" altLang="en-US" sz="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</a:br>
            <a:r>
              <a:rPr lang="en-US" altLang="en-US" sz="2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memiliki</a:t>
            </a:r>
            <a:r>
              <a:rPr lang="en-US" alt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 </a:t>
            </a:r>
            <a:r>
              <a:rPr lang="en-US" altLang="en-US" sz="2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validitas</a:t>
            </a:r>
            <a:r>
              <a:rPr lang="en-US" alt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, </a:t>
            </a:r>
            <a:r>
              <a:rPr lang="en-US" altLang="en-US" sz="2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reliabilitas</a:t>
            </a:r>
            <a:r>
              <a:rPr lang="en-US" alt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, </a:t>
            </a:r>
            <a:r>
              <a:rPr lang="en-US" altLang="en-US" sz="2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sensitivitas</a:t>
            </a:r>
            <a:r>
              <a:rPr lang="en-US" alt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, </a:t>
            </a:r>
            <a:r>
              <a:rPr lang="en-US" altLang="en-US" sz="2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obyektivitas</a:t>
            </a:r>
            <a:r>
              <a:rPr lang="en-US" alt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, dan </a:t>
            </a:r>
            <a:r>
              <a:rPr lang="en-US" altLang="en-US" sz="2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fisibilitas</a:t>
            </a:r>
            <a:r>
              <a:rPr lang="en-US" alt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 yang </a:t>
            </a:r>
            <a:r>
              <a:rPr lang="en-US" altLang="en-US" sz="2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tinggi</a:t>
            </a:r>
            <a:endParaRPr lang="en-US" altLang="en-US" sz="3500" b="1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2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76336" y="1352302"/>
            <a:ext cx="499169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68" name="Text Box 4">
            <a:extLst>
              <a:ext uri="{FF2B5EF4-FFF2-40B4-BE49-F238E27FC236}">
                <a16:creationId xmlns:a16="http://schemas.microsoft.com/office/drawing/2014/main" id="{79A7436B-1A40-4D17-9FAD-3E982C4F1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396" y="1719618"/>
            <a:ext cx="4461623" cy="43346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95288" indent="-395288" defTabSz="747713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47713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47713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47713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47713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-228600" defTabSz="914400">
              <a:lnSpc>
                <a:spcPct val="90000"/>
              </a:lnSpc>
              <a:spcBef>
                <a:spcPct val="500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>
                <a:tab pos="174625" algn="l"/>
              </a:tabLst>
            </a:pPr>
            <a:r>
              <a:rPr lang="en-US" altLang="en-US" sz="1900">
                <a:solidFill>
                  <a:srgbClr val="FEFFFF"/>
                </a:solidFill>
                <a:latin typeface="+mn-lt"/>
                <a:sym typeface="Wingdings" panose="05000000000000000000" pitchFamily="2" charset="2"/>
              </a:rPr>
              <a:t>Validitas  mampu mengukur apa yang ingin diukur </a:t>
            </a:r>
          </a:p>
          <a:p>
            <a:pPr indent="-228600" defTabSz="914400">
              <a:lnSpc>
                <a:spcPct val="90000"/>
              </a:lnSpc>
              <a:spcBef>
                <a:spcPct val="500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>
                <a:tab pos="174625" algn="l"/>
              </a:tabLst>
            </a:pPr>
            <a:r>
              <a:rPr lang="en-US" altLang="en-US" sz="1900">
                <a:solidFill>
                  <a:srgbClr val="FEFFFF"/>
                </a:solidFill>
                <a:latin typeface="+mn-lt"/>
                <a:sym typeface="Wingdings" panose="05000000000000000000" pitchFamily="2" charset="2"/>
              </a:rPr>
              <a:t>Reliabilitas  hasil pengukuran konsisten jika diulang</a:t>
            </a:r>
          </a:p>
          <a:p>
            <a:pPr indent="-228600" defTabSz="914400">
              <a:lnSpc>
                <a:spcPct val="90000"/>
              </a:lnSpc>
              <a:spcBef>
                <a:spcPct val="500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>
                <a:tab pos="174625" algn="l"/>
              </a:tabLst>
            </a:pPr>
            <a:r>
              <a:rPr lang="en-US" altLang="en-US" sz="1900">
                <a:solidFill>
                  <a:srgbClr val="FEFFFF"/>
                </a:solidFill>
                <a:latin typeface="+mn-lt"/>
                <a:sym typeface="Wingdings" panose="05000000000000000000" pitchFamily="2" charset="2"/>
              </a:rPr>
              <a:t>Sensitivitas  mampu membedakan adanya variasi karakteristik-karaktersitik yang diukur</a:t>
            </a:r>
          </a:p>
          <a:p>
            <a:pPr indent="-228600" defTabSz="914400">
              <a:lnSpc>
                <a:spcPct val="90000"/>
              </a:lnSpc>
              <a:spcBef>
                <a:spcPct val="500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>
                <a:tab pos="174625" algn="l"/>
              </a:tabLst>
            </a:pPr>
            <a:r>
              <a:rPr lang="en-US" altLang="en-US" sz="1900">
                <a:solidFill>
                  <a:srgbClr val="FEFFFF"/>
                </a:solidFill>
                <a:latin typeface="+mn-lt"/>
                <a:sym typeface="Wingdings" panose="05000000000000000000" pitchFamily="2" charset="2"/>
              </a:rPr>
              <a:t>Obyektivitas  bebas dari pendapat dan penilaian subyektif</a:t>
            </a:r>
          </a:p>
          <a:p>
            <a:pPr indent="-228600" defTabSz="914400">
              <a:lnSpc>
                <a:spcPct val="90000"/>
              </a:lnSpc>
              <a:spcBef>
                <a:spcPct val="500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>
                <a:tab pos="174625" algn="l"/>
              </a:tabLst>
            </a:pPr>
            <a:r>
              <a:rPr lang="en-US" altLang="en-US" sz="1900">
                <a:solidFill>
                  <a:srgbClr val="FEFFFF"/>
                </a:solidFill>
                <a:latin typeface="+mn-lt"/>
                <a:sym typeface="Wingdings" panose="05000000000000000000" pitchFamily="2" charset="2"/>
              </a:rPr>
              <a:t>Fisibilitas  mampu menyesuaikan dengan berbagai kondisi/keterbatasan yang ada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DFB0B5E4-C45D-4DE7-8936-028112AECFD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23938" y="457200"/>
            <a:ext cx="6101026" cy="9941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alt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Strategi </a:t>
            </a:r>
            <a:r>
              <a:rPr lang="en-US" alt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Peningkatan</a:t>
            </a:r>
            <a:r>
              <a:rPr lang="en-US" alt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 </a:t>
            </a:r>
            <a:r>
              <a:rPr lang="en-US" alt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Mutu</a:t>
            </a:r>
            <a:r>
              <a:rPr lang="en-US" alt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 Data:</a:t>
            </a:r>
            <a:endParaRPr lang="en-US" altLang="en-US" sz="3600" b="1" i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4868" name="Text Box 4">
            <a:extLst>
              <a:ext uri="{FF2B5EF4-FFF2-40B4-BE49-F238E27FC236}">
                <a16:creationId xmlns:a16="http://schemas.microsoft.com/office/drawing/2014/main" id="{79A7436B-1A40-4D17-9FAD-3E982C4F1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1" y="1681653"/>
            <a:ext cx="5504542" cy="433451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marL="395288" indent="-395288" defTabSz="747713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47713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47713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47713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47713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477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-228600" defTabSz="914400">
              <a:lnSpc>
                <a:spcPct val="90000"/>
              </a:lnSpc>
              <a:spcBef>
                <a:spcPct val="500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>
                <a:tab pos="174625" algn="l"/>
              </a:tabLst>
            </a:pP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Membuat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pertanyaan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 dan </a:t>
            </a: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definisi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variabel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sejelas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mungkin</a:t>
            </a:r>
            <a:endParaRPr lang="en-US" altLang="en-US" sz="2800" dirty="0">
              <a:latin typeface="+mn-lt"/>
              <a:sym typeface="Wingdings" panose="05000000000000000000" pitchFamily="2" charset="2"/>
            </a:endParaRPr>
          </a:p>
          <a:p>
            <a:pPr indent="-228600" defTabSz="914400">
              <a:lnSpc>
                <a:spcPct val="90000"/>
              </a:lnSpc>
              <a:spcBef>
                <a:spcPct val="500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>
                <a:tab pos="174625" algn="l"/>
              </a:tabLst>
            </a:pP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Jika </a:t>
            </a: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pengisian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dilakukan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secara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mandiri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  </a:t>
            </a: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meminta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menyertakan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bukti</a:t>
            </a:r>
            <a:endParaRPr lang="en-US" altLang="en-US" sz="2800" dirty="0">
              <a:latin typeface="+mn-lt"/>
              <a:sym typeface="Wingdings" panose="05000000000000000000" pitchFamily="2" charset="2"/>
            </a:endParaRPr>
          </a:p>
          <a:p>
            <a:pPr indent="-228600" defTabSz="914400">
              <a:lnSpc>
                <a:spcPct val="90000"/>
              </a:lnSpc>
              <a:spcBef>
                <a:spcPct val="500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>
                <a:tab pos="174625" algn="l"/>
              </a:tabLst>
            </a:pP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Melakukan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verifikasi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: </a:t>
            </a: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dokumen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 vs “</a:t>
            </a: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lapangan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”</a:t>
            </a:r>
          </a:p>
          <a:p>
            <a:pPr indent="-228600" defTabSz="914400">
              <a:lnSpc>
                <a:spcPct val="90000"/>
              </a:lnSpc>
              <a:spcBef>
                <a:spcPct val="500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>
                <a:tab pos="174625" algn="l"/>
              </a:tabLst>
            </a:pP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Meminta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n-lt"/>
                <a:sym typeface="Wingdings" panose="05000000000000000000" pitchFamily="2" charset="2"/>
              </a:rPr>
              <a:t>penilai</a:t>
            </a:r>
            <a:r>
              <a:rPr lang="en-US" altLang="en-US" sz="2800" dirty="0">
                <a:latin typeface="+mn-lt"/>
                <a:sym typeface="Wingdings" panose="05000000000000000000" pitchFamily="2" charset="2"/>
              </a:rPr>
              <a:t> yang independent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3" name="Graphic 72" descr="Checkmark">
            <a:extLst>
              <a:ext uri="{FF2B5EF4-FFF2-40B4-BE49-F238E27FC236}">
                <a16:creationId xmlns:a16="http://schemas.microsoft.com/office/drawing/2014/main" id="{C31B7E0A-18B2-437D-A730-4108D07394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3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82EE72E-7E8F-4034-A2DE-8B01C7227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319726" cy="6857999"/>
          </a:xfrm>
          <a:custGeom>
            <a:avLst/>
            <a:gdLst>
              <a:gd name="connsiteX0" fmla="*/ 8426302 w 8426302"/>
              <a:gd name="connsiteY0" fmla="*/ 0 h 6857999"/>
              <a:gd name="connsiteX1" fmla="*/ 2456308 w 8426302"/>
              <a:gd name="connsiteY1" fmla="*/ 0 h 6857999"/>
              <a:gd name="connsiteX2" fmla="*/ 2348172 w 8426302"/>
              <a:gd name="connsiteY2" fmla="*/ 84455 h 6857999"/>
              <a:gd name="connsiteX3" fmla="*/ 0 w 8426302"/>
              <a:gd name="connsiteY3" fmla="*/ 5102588 h 6857999"/>
              <a:gd name="connsiteX4" fmla="*/ 205759 w 8426302"/>
              <a:gd name="connsiteY4" fmla="*/ 6735939 h 6857999"/>
              <a:gd name="connsiteX5" fmla="*/ 241239 w 8426302"/>
              <a:gd name="connsiteY5" fmla="*/ 6857999 h 6857999"/>
              <a:gd name="connsiteX6" fmla="*/ 8426302 w 8426302"/>
              <a:gd name="connsiteY6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6302" h="6857999">
                <a:moveTo>
                  <a:pt x="8426302" y="0"/>
                </a:moveTo>
                <a:lnTo>
                  <a:pt x="2456308" y="0"/>
                </a:lnTo>
                <a:lnTo>
                  <a:pt x="2348172" y="84455"/>
                </a:lnTo>
                <a:cubicBezTo>
                  <a:pt x="913021" y="1283327"/>
                  <a:pt x="0" y="3086334"/>
                  <a:pt x="0" y="5102588"/>
                </a:cubicBezTo>
                <a:cubicBezTo>
                  <a:pt x="0" y="5666575"/>
                  <a:pt x="71438" y="6213877"/>
                  <a:pt x="205759" y="6735939"/>
                </a:cubicBezTo>
                <a:lnTo>
                  <a:pt x="241239" y="6857999"/>
                </a:lnTo>
                <a:lnTo>
                  <a:pt x="8426302" y="6857999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02EDC4CB-FA76-4333-89CF-8A2D4F27C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31199" cy="6857999"/>
          </a:xfrm>
          <a:custGeom>
            <a:avLst/>
            <a:gdLst>
              <a:gd name="connsiteX0" fmla="*/ 8174932 w 8174932"/>
              <a:gd name="connsiteY0" fmla="*/ 0 h 6857999"/>
              <a:gd name="connsiteX1" fmla="*/ 2617360 w 8174932"/>
              <a:gd name="connsiteY1" fmla="*/ 0 h 6857999"/>
              <a:gd name="connsiteX2" fmla="*/ 2286881 w 8174932"/>
              <a:gd name="connsiteY2" fmla="*/ 253363 h 6857999"/>
              <a:gd name="connsiteX3" fmla="*/ 0 w 8174932"/>
              <a:gd name="connsiteY3" fmla="*/ 5102588 h 6857999"/>
              <a:gd name="connsiteX4" fmla="*/ 197846 w 8174932"/>
              <a:gd name="connsiteY4" fmla="*/ 6673117 h 6857999"/>
              <a:gd name="connsiteX5" fmla="*/ 251586 w 8174932"/>
              <a:gd name="connsiteY5" fmla="*/ 6857999 h 6857999"/>
              <a:gd name="connsiteX6" fmla="*/ 8174932 w 8174932"/>
              <a:gd name="connsiteY6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74932" h="6857999">
                <a:moveTo>
                  <a:pt x="8174932" y="0"/>
                </a:moveTo>
                <a:lnTo>
                  <a:pt x="2617360" y="0"/>
                </a:lnTo>
                <a:lnTo>
                  <a:pt x="2286881" y="253363"/>
                </a:lnTo>
                <a:cubicBezTo>
                  <a:pt x="890226" y="1405985"/>
                  <a:pt x="0" y="3150325"/>
                  <a:pt x="0" y="5102588"/>
                </a:cubicBezTo>
                <a:cubicBezTo>
                  <a:pt x="0" y="5644883"/>
                  <a:pt x="68691" y="6171135"/>
                  <a:pt x="197846" y="6673117"/>
                </a:cubicBezTo>
                <a:lnTo>
                  <a:pt x="251586" y="6857999"/>
                </a:lnTo>
                <a:lnTo>
                  <a:pt x="8174932" y="6857999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DFB0B5E4-C45D-4DE7-8936-028112AECFD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3504" y="2619227"/>
            <a:ext cx="4555944" cy="31503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altLang="en-US" sz="6300" b="1" kern="1200">
                <a:solidFill>
                  <a:srgbClr val="FFFFFF"/>
                </a:solidFill>
                <a:latin typeface="+mj-lt"/>
                <a:ea typeface="+mj-ea"/>
                <a:cs typeface="+mj-cs"/>
                <a:sym typeface="Webdings" panose="05030102010509060703" pitchFamily="18" charset="2"/>
              </a:rPr>
              <a:t>Terima Kasih</a:t>
            </a:r>
            <a:endParaRPr lang="en-US" altLang="en-US" sz="6300" b="1" i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277EF58E-5654-4C05-91E1-051658CCC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550983" y="0"/>
            <a:ext cx="2593016" cy="3047506"/>
          </a:xfrm>
          <a:custGeom>
            <a:avLst/>
            <a:gdLst>
              <a:gd name="connsiteX0" fmla="*/ 67910 w 3457354"/>
              <a:gd name="connsiteY0" fmla="*/ 3047506 h 3047506"/>
              <a:gd name="connsiteX1" fmla="*/ 3457354 w 3457354"/>
              <a:gd name="connsiteY1" fmla="*/ 3047506 h 3047506"/>
              <a:gd name="connsiteX2" fmla="*/ 3457354 w 3457354"/>
              <a:gd name="connsiteY2" fmla="*/ 200864 h 3047506"/>
              <a:gd name="connsiteX3" fmla="*/ 3390429 w 3457354"/>
              <a:gd name="connsiteY3" fmla="*/ 172076 h 3047506"/>
              <a:gd name="connsiteX4" fmla="*/ 2480787 w 3457354"/>
              <a:gd name="connsiteY4" fmla="*/ 0 h 3047506"/>
              <a:gd name="connsiteX5" fmla="*/ 0 w 3457354"/>
              <a:gd name="connsiteY5" fmla="*/ 2480787 h 3047506"/>
              <a:gd name="connsiteX6" fmla="*/ 19931 w 3457354"/>
              <a:gd name="connsiteY6" fmla="*/ 2796748 h 304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7354" h="3047506">
                <a:moveTo>
                  <a:pt x="67910" y="3047506"/>
                </a:moveTo>
                <a:lnTo>
                  <a:pt x="3457354" y="3047506"/>
                </a:lnTo>
                <a:lnTo>
                  <a:pt x="3457354" y="200864"/>
                </a:lnTo>
                <a:lnTo>
                  <a:pt x="3390429" y="172076"/>
                </a:lnTo>
                <a:cubicBezTo>
                  <a:pt x="3108771" y="61012"/>
                  <a:pt x="2801904" y="0"/>
                  <a:pt x="2480787" y="0"/>
                </a:cubicBezTo>
                <a:cubicBezTo>
                  <a:pt x="1110686" y="0"/>
                  <a:pt x="0" y="1110686"/>
                  <a:pt x="0" y="2480787"/>
                </a:cubicBezTo>
                <a:cubicBezTo>
                  <a:pt x="0" y="2587826"/>
                  <a:pt x="6779" y="2693282"/>
                  <a:pt x="19931" y="2796748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EF0486BD-9355-4C9F-B84E-29D308A26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724195" y="0"/>
            <a:ext cx="2419804" cy="2802444"/>
          </a:xfrm>
          <a:custGeom>
            <a:avLst/>
            <a:gdLst>
              <a:gd name="connsiteX0" fmla="*/ 62951 w 3226405"/>
              <a:gd name="connsiteY0" fmla="*/ 2802444 h 2802444"/>
              <a:gd name="connsiteX1" fmla="*/ 3226405 w 3226405"/>
              <a:gd name="connsiteY1" fmla="*/ 2802444 h 2802444"/>
              <a:gd name="connsiteX2" fmla="*/ 3226405 w 3226405"/>
              <a:gd name="connsiteY2" fmla="*/ 206780 h 2802444"/>
              <a:gd name="connsiteX3" fmla="*/ 3191405 w 3226405"/>
              <a:gd name="connsiteY3" fmla="*/ 190048 h 2802444"/>
              <a:gd name="connsiteX4" fmla="*/ 2278881 w 3226405"/>
              <a:gd name="connsiteY4" fmla="*/ 0 h 2802444"/>
              <a:gd name="connsiteX5" fmla="*/ 0 w 3226405"/>
              <a:gd name="connsiteY5" fmla="*/ 2278880 h 2802444"/>
              <a:gd name="connsiteX6" fmla="*/ 18309 w 3226405"/>
              <a:gd name="connsiteY6" fmla="*/ 2569126 h 2802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6405" h="2802444">
                <a:moveTo>
                  <a:pt x="62951" y="2802444"/>
                </a:moveTo>
                <a:lnTo>
                  <a:pt x="3226405" y="2802444"/>
                </a:lnTo>
                <a:lnTo>
                  <a:pt x="3226405" y="206780"/>
                </a:lnTo>
                <a:lnTo>
                  <a:pt x="3191405" y="190048"/>
                </a:lnTo>
                <a:cubicBezTo>
                  <a:pt x="2912003" y="67816"/>
                  <a:pt x="2603362" y="0"/>
                  <a:pt x="2278881" y="0"/>
                </a:cubicBezTo>
                <a:cubicBezTo>
                  <a:pt x="1020290" y="0"/>
                  <a:pt x="0" y="1020290"/>
                  <a:pt x="0" y="2278880"/>
                </a:cubicBezTo>
                <a:cubicBezTo>
                  <a:pt x="0" y="2377208"/>
                  <a:pt x="6227" y="2474081"/>
                  <a:pt x="18309" y="25691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51440359-9D97-4CE1-8BD3-19308E040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00156" y="4700046"/>
            <a:ext cx="1943843" cy="2157954"/>
          </a:xfrm>
          <a:custGeom>
            <a:avLst/>
            <a:gdLst>
              <a:gd name="connsiteX0" fmla="*/ 816638 w 2591791"/>
              <a:gd name="connsiteY0" fmla="*/ 0 h 2157954"/>
              <a:gd name="connsiteX1" fmla="*/ 47036 w 2591791"/>
              <a:gd name="connsiteY1" fmla="*/ 175050 h 2157954"/>
              <a:gd name="connsiteX2" fmla="*/ 0 w 2591791"/>
              <a:gd name="connsiteY2" fmla="*/ 202085 h 2157954"/>
              <a:gd name="connsiteX3" fmla="*/ 0 w 2591791"/>
              <a:gd name="connsiteY3" fmla="*/ 2157954 h 2157954"/>
              <a:gd name="connsiteX4" fmla="*/ 2549286 w 2591791"/>
              <a:gd name="connsiteY4" fmla="*/ 2157954 h 2157954"/>
              <a:gd name="connsiteX5" fmla="*/ 2555727 w 2591791"/>
              <a:gd name="connsiteY5" fmla="*/ 2132909 h 2157954"/>
              <a:gd name="connsiteX6" fmla="*/ 2591791 w 2591791"/>
              <a:gd name="connsiteY6" fmla="*/ 1775153 h 2157954"/>
              <a:gd name="connsiteX7" fmla="*/ 816638 w 2591791"/>
              <a:gd name="connsiteY7" fmla="*/ 0 h 215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1791" h="2157954">
                <a:moveTo>
                  <a:pt x="816638" y="0"/>
                </a:moveTo>
                <a:cubicBezTo>
                  <a:pt x="540903" y="0"/>
                  <a:pt x="279852" y="62867"/>
                  <a:pt x="47036" y="175050"/>
                </a:cubicBezTo>
                <a:lnTo>
                  <a:pt x="0" y="202085"/>
                </a:lnTo>
                <a:lnTo>
                  <a:pt x="0" y="2157954"/>
                </a:lnTo>
                <a:lnTo>
                  <a:pt x="2549286" y="2157954"/>
                </a:lnTo>
                <a:lnTo>
                  <a:pt x="2555727" y="2132909"/>
                </a:lnTo>
                <a:cubicBezTo>
                  <a:pt x="2579373" y="2017351"/>
                  <a:pt x="2591791" y="1897702"/>
                  <a:pt x="2591791" y="1775153"/>
                </a:cubicBezTo>
                <a:cubicBezTo>
                  <a:pt x="2591791" y="794763"/>
                  <a:pt x="1797028" y="0"/>
                  <a:pt x="816638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0C7F9830-10E7-405D-AA27-19575930F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357287" y="4870796"/>
            <a:ext cx="1786712" cy="1987204"/>
          </a:xfrm>
          <a:custGeom>
            <a:avLst/>
            <a:gdLst>
              <a:gd name="connsiteX0" fmla="*/ 761443 w 2382282"/>
              <a:gd name="connsiteY0" fmla="*/ 0 h 1987204"/>
              <a:gd name="connsiteX1" fmla="*/ 76517 w 2382282"/>
              <a:gd name="connsiteY1" fmla="*/ 151402 h 1987204"/>
              <a:gd name="connsiteX2" fmla="*/ 0 w 2382282"/>
              <a:gd name="connsiteY2" fmla="*/ 191175 h 1987204"/>
              <a:gd name="connsiteX3" fmla="*/ 0 w 2382282"/>
              <a:gd name="connsiteY3" fmla="*/ 1987204 h 1987204"/>
              <a:gd name="connsiteX4" fmla="*/ 2339143 w 2382282"/>
              <a:gd name="connsiteY4" fmla="*/ 1987204 h 1987204"/>
              <a:gd name="connsiteX5" fmla="*/ 2349353 w 2382282"/>
              <a:gd name="connsiteY5" fmla="*/ 1947496 h 1987204"/>
              <a:gd name="connsiteX6" fmla="*/ 2382282 w 2382282"/>
              <a:gd name="connsiteY6" fmla="*/ 1620840 h 1987204"/>
              <a:gd name="connsiteX7" fmla="*/ 761443 w 2382282"/>
              <a:gd name="connsiteY7" fmla="*/ 0 h 198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2282" h="1987204">
                <a:moveTo>
                  <a:pt x="761443" y="0"/>
                </a:moveTo>
                <a:cubicBezTo>
                  <a:pt x="516672" y="0"/>
                  <a:pt x="284573" y="54258"/>
                  <a:pt x="76517" y="151402"/>
                </a:cubicBezTo>
                <a:lnTo>
                  <a:pt x="0" y="191175"/>
                </a:lnTo>
                <a:lnTo>
                  <a:pt x="0" y="1987204"/>
                </a:lnTo>
                <a:lnTo>
                  <a:pt x="2339143" y="1987204"/>
                </a:lnTo>
                <a:lnTo>
                  <a:pt x="2349353" y="1947496"/>
                </a:lnTo>
                <a:cubicBezTo>
                  <a:pt x="2370943" y="1841983"/>
                  <a:pt x="2382282" y="1732735"/>
                  <a:pt x="2382282" y="1620840"/>
                </a:cubicBezTo>
                <a:cubicBezTo>
                  <a:pt x="2382282" y="725675"/>
                  <a:pt x="1656608" y="0"/>
                  <a:pt x="761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87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Penyusunan Indeks yang Baik dan Penguatan Kerangka Indeks Keterbukaan Informasi Publik (KIP)</vt:lpstr>
      <vt:lpstr>PowerPoint Presentation</vt:lpstr>
      <vt:lpstr>PowerPoint Presentation</vt:lpstr>
      <vt:lpstr>Kriteria Instrumen yang baik:  memiliki validitas, reliabilitas, sensitivitas, obyektivitas, dan fisibilitas yang tinggi</vt:lpstr>
      <vt:lpstr>Strategi Peningkatan Mutu Data: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Penyusunan Indeks yang Baik dan Penguatan Kerangka Indeks Keterbukaan Informasi Publik (KIP)</dc:title>
  <dc:creator>Hari Wijayanto</dc:creator>
  <cp:lastModifiedBy>Hari Wijayanto</cp:lastModifiedBy>
  <cp:revision>7</cp:revision>
  <dcterms:created xsi:type="dcterms:W3CDTF">2020-11-25T07:13:48Z</dcterms:created>
  <dcterms:modified xsi:type="dcterms:W3CDTF">2020-11-25T08:00:22Z</dcterms:modified>
</cp:coreProperties>
</file>